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6"/>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62" r:id="rId14"/>
    <p:sldId id="286" r:id="rId15"/>
    <p:sldId id="265" r:id="rId16"/>
    <p:sldId id="266" r:id="rId17"/>
    <p:sldId id="267" r:id="rId18"/>
    <p:sldId id="268" r:id="rId19"/>
    <p:sldId id="269" r:id="rId20"/>
    <p:sldId id="272" r:id="rId21"/>
    <p:sldId id="287" r:id="rId22"/>
    <p:sldId id="288" r:id="rId23"/>
    <p:sldId id="290" r:id="rId24"/>
    <p:sldId id="289" r:id="rId25"/>
    <p:sldId id="291" r:id="rId26"/>
    <p:sldId id="292" r:id="rId27"/>
    <p:sldId id="293" r:id="rId28"/>
    <p:sldId id="294" r:id="rId29"/>
    <p:sldId id="295" r:id="rId30"/>
    <p:sldId id="296" r:id="rId31"/>
    <p:sldId id="297" r:id="rId32"/>
    <p:sldId id="298" r:id="rId33"/>
    <p:sldId id="299" r:id="rId34"/>
    <p:sldId id="300" r:id="rId35"/>
    <p:sldId id="301" r:id="rId36"/>
    <p:sldId id="303" r:id="rId37"/>
    <p:sldId id="302" r:id="rId38"/>
    <p:sldId id="304" r:id="rId39"/>
    <p:sldId id="305" r:id="rId40"/>
    <p:sldId id="306" r:id="rId41"/>
    <p:sldId id="307" r:id="rId42"/>
    <p:sldId id="308" r:id="rId43"/>
    <p:sldId id="309" r:id="rId44"/>
    <p:sldId id="31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varScale="1">
        <p:scale>
          <a:sx n="86" d="100"/>
          <a:sy n="86" d="100"/>
        </p:scale>
        <p:origin x="-96" y="-3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10/28/2012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10/28/2012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10/28/2012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10/28/2012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6.xml"/><Relationship Id="rId4" Type="http://schemas.openxmlformats.org/officeDocument/2006/relationships/image" Target="../media/image5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Month Day, Year</a:t>
            </a:r>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600200"/>
            <a:ext cx="3590925" cy="990600"/>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1828800"/>
            <a:ext cx="2996565" cy="742950"/>
          </a:xfrm>
          <a:prstGeom prst="rect">
            <a:avLst/>
          </a:prstGeom>
          <a:noFill/>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4484" y="2762250"/>
            <a:ext cx="7411316" cy="514350"/>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1220298"/>
            <a:ext cx="5638800" cy="5084514"/>
          </a:xfrm>
          <a:prstGeom prst="rect">
            <a:avLst/>
          </a:prstGeom>
          <a:noFill/>
          <a:ln w="9525">
            <a:noFill/>
            <a:miter lim="800000"/>
            <a:headEnd/>
            <a:tailEnd/>
          </a:ln>
        </p:spPr>
      </p:pic>
      <p:sp>
        <p:nvSpPr>
          <p:cNvPr id="4" name="Title 3"/>
          <p:cNvSpPr>
            <a:spLocks noGrp="1"/>
          </p:cNvSpPr>
          <p:nvPr>
            <p:ph type="title"/>
          </p:nvPr>
        </p:nvSpPr>
        <p:spPr>
          <a:xfrm>
            <a:off x="457200" y="152400"/>
            <a:ext cx="8229600" cy="990600"/>
          </a:xfrm>
        </p:spPr>
        <p:txBody>
          <a:bodyPr>
            <a:normAutofit fontScale="90000"/>
          </a:bodyPr>
          <a:lstStyle/>
          <a:p>
            <a:r>
              <a:rPr lang="en-US" dirty="0" smtClean="0"/>
              <a:t>Analytical Data for D Statistics from </a:t>
            </a:r>
            <a:r>
              <a:rPr lang="en-US" dirty="0" err="1" smtClean="0"/>
              <a:t>Kolmogorov</a:t>
            </a:r>
            <a:r>
              <a:rPr lang="en-US" dirty="0" smtClean="0"/>
              <a:t>-Smirnov Test </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Characteristics</a:t>
            </a:r>
            <a:endParaRPr lang="en-US" dirty="0"/>
          </a:p>
        </p:txBody>
      </p:sp>
      <p:sp>
        <p:nvSpPr>
          <p:cNvPr id="3" name="Content Placeholder 2"/>
          <p:cNvSpPr>
            <a:spLocks noGrp="1"/>
          </p:cNvSpPr>
          <p:nvPr>
            <p:ph sz="quarter" idx="1"/>
          </p:nvPr>
        </p:nvSpPr>
        <p:spPr/>
        <p:txBody>
          <a:bodyPr/>
          <a:lstStyle/>
          <a:p>
            <a:r>
              <a:rPr lang="en-US" dirty="0" smtClean="0"/>
              <a:t>Probability 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1676400"/>
            <a:ext cx="3619500" cy="51249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2209800"/>
            <a:ext cx="2667000" cy="70675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3048000"/>
            <a:ext cx="1752600" cy="63963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200" y="3886200"/>
            <a:ext cx="1219200" cy="692727"/>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800600"/>
            <a:ext cx="3276600" cy="683153"/>
          </a:xfrm>
          <a:prstGeom prst="rect">
            <a:avLst/>
          </a:prstGeom>
          <a:noFill/>
        </p:spPr>
      </p:pic>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networks with two directional 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0" y="1524000"/>
            <a:ext cx="4329174" cy="336232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Simulated results match extremely well with analytical results for both cases of one and two direction probability of being disconnected</a:t>
            </a:r>
          </a:p>
          <a:p>
            <a:r>
              <a:rPr lang="en-US" sz="1800" dirty="0" smtClean="0"/>
              <a:t>Comparing with the empirical results at 1-3am, which showed an approximate volume of 500 </a:t>
            </a:r>
            <a:r>
              <a:rPr lang="en-US" sz="1800" dirty="0" err="1" smtClean="0"/>
              <a:t>veh</a:t>
            </a:r>
            <a:r>
              <a:rPr lang="en-US" sz="1800" dirty="0" smtClean="0"/>
              <a:t>/hr, the probability of being disconnected is again 35%</a:t>
            </a:r>
          </a:p>
          <a:p>
            <a:r>
              <a:rPr lang="en-US" sz="1800" dirty="0" smtClean="0"/>
              <a:t>The results also show that as traffic density increases, the disconnection probability decreases. This follows reason because it increases the likelihood of vehicles being in the range of R=250m.</a:t>
            </a:r>
            <a:endParaRPr lang="en-US" sz="1800" dirty="0"/>
          </a:p>
        </p:txBody>
      </p:sp>
      <p:sp>
        <p:nvSpPr>
          <p:cNvPr id="8" name="Content Placeholder 7"/>
          <p:cNvSpPr>
            <a:spLocks noGrp="1"/>
          </p:cNvSpPr>
          <p:nvPr>
            <p:ph sz="quarter" idx="2"/>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102483" y="1447800"/>
            <a:ext cx="5041517" cy="41148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Analytical and simulated results are nearly identical</a:t>
            </a:r>
          </a:p>
          <a:p>
            <a:r>
              <a:rPr lang="en-US" sz="1800" dirty="0" smtClean="0"/>
              <a:t>As traffic volume increases, the distance between vehicles decreases. This reduces the inter and intra-vehicle spacing as expected.</a:t>
            </a:r>
          </a:p>
          <a:p>
            <a:r>
              <a:rPr lang="en-US" sz="1800" dirty="0" smtClean="0"/>
              <a:t>As more vehicles enter the network, the results also show as expected that the average number of vehicles in a cluster increases. Intuitively, as cluster size increases, it should follow that cluster lengths also increase.</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VANET?</a:t>
            </a:r>
            <a:endParaRPr lang="en-US" dirty="0"/>
          </a:p>
        </p:txBody>
      </p:sp>
      <p:sp>
        <p:nvSpPr>
          <p:cNvPr id="3" name="Content Placeholder 2"/>
          <p:cNvSpPr>
            <a:spLocks noGrp="1"/>
          </p:cNvSpPr>
          <p:nvPr>
            <p:ph sz="quarter" idx="1"/>
          </p:nvPr>
        </p:nvSpPr>
        <p:spPr/>
        <p:txBody>
          <a:bodyPr/>
          <a:lstStyle/>
          <a:p>
            <a:r>
              <a:rPr lang="en-US" dirty="0" smtClean="0"/>
              <a:t>Introduction to VANET</a:t>
            </a:r>
          </a:p>
          <a:p>
            <a:r>
              <a:rPr lang="en-US" dirty="0" smtClean="0"/>
              <a:t>FELIX do this page when all 4 papers are done</a:t>
            </a:r>
            <a:endParaRPr lang="en-US" dirty="0"/>
          </a:p>
        </p:txBody>
      </p:sp>
      <p:sp>
        <p:nvSpPr>
          <p:cNvPr id="8" name="Content Placeholder 7"/>
          <p:cNvSpPr>
            <a:spLocks noGrp="1"/>
          </p:cNvSpPr>
          <p:nvPr>
            <p:ph sz="quarter" idx="2"/>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122615" y="2743200"/>
            <a:ext cx="5021385" cy="24897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The average re-healing time is shown to be impacted by a vehicles speed. It is shown that the re-healing time is dependent on the speed of both east and westbound vehicles.  An increase in speed decreases the delay to store and forward messages.</a:t>
            </a:r>
          </a:p>
          <a:p>
            <a:r>
              <a:rPr lang="en-US" sz="1800" dirty="0" smtClean="0"/>
              <a:t>We 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conditions are composed of more than just the road lengths, speed limits, and number of lanes. Characteristics of roads such as stop signs versus stop lights at intersections, the proximity to frequented buildings, and characteristics of individual drivers also shape how traffic is formed</a:t>
            </a:r>
          </a:p>
          <a:p>
            <a:r>
              <a:rPr lang="en-US" dirty="0" err="1" smtClean="0"/>
              <a:t>VanetMobiSim</a:t>
            </a:r>
            <a:r>
              <a:rPr lang="en-US" dirty="0" smtClean="0"/>
              <a:t> offers the ability to take into account physical characteristics of road environments as well as characteristics of drivers to properly simulate traffic conditions given a road 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Macro-Mobility features refer to physical characteristics that could possibly affect traffic conditions. Some examples are the number of lanes on a road, traffic signs, speed limits, paths traveled, and of course road topologies.</a:t>
            </a:r>
          </a:p>
          <a:p>
            <a:r>
              <a:rPr lang="en-US" dirty="0" err="1" smtClean="0"/>
              <a:t>VanetMobiSim</a:t>
            </a:r>
            <a:r>
              <a:rPr lang="en-US" dirty="0" smtClean="0"/>
              <a:t> allows the user to customize all these characteristics which is very important because obviously the physical limitations of the driving conditions have an affect on traffic. </a:t>
            </a:r>
          </a:p>
          <a:p>
            <a:r>
              <a:rPr lang="en-US" dirty="0" smtClean="0"/>
              <a:t>Customizable road topologies is another option of </a:t>
            </a:r>
            <a:r>
              <a:rPr lang="en-US" dirty="0" err="1" smtClean="0"/>
              <a:t>VanetMobiSim</a:t>
            </a:r>
            <a:r>
              <a:rPr lang="en-US" dirty="0" smtClean="0"/>
              <a:t> that allows for realistic simulations. By having this feature a user can model an environment the size of a city, 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8" name="Text Placeholder 7"/>
          <p:cNvSpPr>
            <a:spLocks noGrp="1"/>
          </p:cNvSpPr>
          <p:nvPr>
            <p:ph sz="quarter" idx="1"/>
          </p:nvPr>
        </p:nvSpPr>
        <p:spPr/>
        <p:txBody>
          <a:bodyPr/>
          <a:lstStyle/>
          <a:p>
            <a:r>
              <a:rPr lang="en-US" dirty="0" smtClean="0"/>
              <a:t>User-defined graph: The user 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map: Geographical Data File. Most 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1295400" y="3200400"/>
            <a:ext cx="2362200" cy="25241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562600" y="3276600"/>
            <a:ext cx="2228850" cy="2533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map: road topologies taken from the TIGER database. This is a free source, however the granularity of detail is not as high as with a 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graph: A random generation via a </a:t>
            </a:r>
            <a:r>
              <a:rPr lang="en-US" dirty="0" err="1" smtClean="0"/>
              <a:t>Voronoi</a:t>
            </a:r>
            <a:r>
              <a:rPr lang="en-US" dirty="0" smtClean="0"/>
              <a:t> tessellation given a set of points. Has ability to vary traffic 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r>
              <a:rPr lang="en-US" dirty="0" smtClean="0"/>
              <a:t>, in which it was derived</a:t>
            </a:r>
          </a:p>
          <a:p>
            <a:pPr lvl="1"/>
            <a:r>
              <a:rPr lang="en-US" dirty="0" smtClean="0"/>
              <a:t>Ability to model traffic given multiple lanes and directions</a:t>
            </a:r>
          </a:p>
          <a:p>
            <a:pPr lvl="1"/>
            <a:r>
              <a:rPr lang="en-US" dirty="0" smtClean="0"/>
              <a:t>Road dividers separating traffic flowing in opposite directions</a:t>
            </a:r>
          </a:p>
          <a:p>
            <a:pPr lvl="1"/>
            <a:r>
              <a:rPr lang="en-US" dirty="0" smtClean="0"/>
              <a:t>Varying speed limits for different roads given the topology</a:t>
            </a:r>
          </a:p>
          <a:p>
            <a:pPr lvl="1"/>
            <a:r>
              <a:rPr lang="en-US" dirty="0" smtClean="0"/>
              <a:t>Ability to have different traffic flow control mechanisms such as stop signs or traffic lights at intersections.  Along with this, the user can also moderate the time in which traffic lights change.</a:t>
            </a:r>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r>
              <a:rPr lang="en-US" dirty="0" smtClean="0"/>
              <a:t>One important aspect of traffic modeling is applying movement patterns to vehicles. In the model, essentially a graph, the movement patterns will dictate how each vehicle moves from vertices to vertices along the edges</a:t>
            </a:r>
          </a:p>
          <a:p>
            <a:pPr lvl="1"/>
            <a:r>
              <a:rPr lang="en-US" dirty="0" smtClean="0"/>
              <a:t>Trip Generation Module: Allows the user to define a set of points of interest so that vehicles follow the given path across specified edges on the graph. This is ideal if we want to force vehicles on a particular path</a:t>
            </a:r>
          </a:p>
          <a:p>
            <a:pPr lvl="2"/>
            <a:r>
              <a:rPr lang="en-US" dirty="0" smtClean="0"/>
              <a:t>Two models associated with the Trip Generation Module</a:t>
            </a:r>
          </a:p>
          <a:p>
            <a:pPr lvl="2"/>
            <a:r>
              <a:rPr lang="en-US" dirty="0" smtClean="0"/>
              <a:t>Random Trip Model: Between a set of points, a random path is decided to reach the destination</a:t>
            </a:r>
          </a:p>
          <a:p>
            <a:pPr lvl="2"/>
            <a:r>
              <a:rPr lang="en-US" dirty="0" smtClean="0"/>
              <a:t>Activity Sequences:  The user provides the points of interest and the path to reach the destination</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US" dirty="0" smtClean="0"/>
              <a:t>Path Computation Module: Given a set of points to traverse, the module computes the ideal path to each point. This could be used to model more random traffic as the user is not fully in control of the path vehicles will take</a:t>
            </a:r>
          </a:p>
          <a:p>
            <a:pPr lvl="1"/>
            <a:r>
              <a:rPr lang="en-US" dirty="0" smtClean="0"/>
              <a:t>Three models are included with the Path Computation Module</a:t>
            </a:r>
          </a:p>
          <a:p>
            <a:pPr lvl="1"/>
            <a:r>
              <a:rPr lang="en-US" dirty="0" err="1" smtClean="0"/>
              <a:t>Dijkstra’s</a:t>
            </a:r>
            <a:r>
              <a:rPr lang="en-US" dirty="0" smtClean="0"/>
              <a:t> Algorithm is used by applying a weight to each edge on the graph. As the edge decreases the cost increases</a:t>
            </a:r>
          </a:p>
          <a:p>
            <a:pPr lvl="1"/>
            <a:r>
              <a:rPr lang="en-US" dirty="0" smtClean="0"/>
              <a:t>The weighting can also be determined by the relation between how many vehicles are on the edge. This is used to simulate roads with different densities</a:t>
            </a:r>
          </a:p>
          <a:p>
            <a:pPr lvl="1"/>
            <a:r>
              <a:rPr lang="en-US" dirty="0" smtClean="0"/>
              <a:t>A combination of the two methods with knowledge of the speed limit. This additional knowledge allows the decisions to be based on clearest and fastest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Micro-Mobility Features</a:t>
            </a:r>
            <a:endParaRPr lang="en-US" dirty="0"/>
          </a:p>
        </p:txBody>
      </p:sp>
      <p:sp>
        <p:nvSpPr>
          <p:cNvPr id="3" name="Content Placeholder 2"/>
          <p:cNvSpPr>
            <a:spLocks noGrp="1"/>
          </p:cNvSpPr>
          <p:nvPr>
            <p:ph sz="quarter" idx="1"/>
          </p:nvPr>
        </p:nvSpPr>
        <p:spPr/>
        <p:txBody>
          <a:bodyPr/>
          <a:lstStyle/>
          <a:p>
            <a:r>
              <a:rPr lang="en-US" dirty="0" smtClean="0"/>
              <a:t>Micro-Mobility Features are related to the behavior of individual cars. I believe this is an important feature to model because it shapes how traffic is formed just as much as the physical contours of a given road topology.</a:t>
            </a:r>
          </a:p>
          <a:p>
            <a:pPr lvl="1"/>
            <a:r>
              <a:rPr lang="en-US" dirty="0" err="1" smtClean="0"/>
              <a:t>VanetMobiSim</a:t>
            </a:r>
            <a:r>
              <a:rPr lang="en-US" dirty="0" smtClean="0"/>
              <a:t> classifies the micro-mobility features into three categories based on how a vehicle accelerates</a:t>
            </a:r>
          </a:p>
          <a:p>
            <a:pPr lvl="1"/>
            <a:r>
              <a:rPr lang="en-US" dirty="0" smtClean="0"/>
              <a:t>Deterministic, given some set of conditions an expected outcome occurs</a:t>
            </a:r>
          </a:p>
          <a:p>
            <a:pPr lvl="1"/>
            <a:r>
              <a:rPr lang="en-US" dirty="0" smtClean="0"/>
              <a:t>Function of nearby vehicles in a single lane</a:t>
            </a:r>
          </a:p>
          <a:p>
            <a:pPr lvl="1"/>
            <a:r>
              <a:rPr lang="en-US" dirty="0" smtClean="0"/>
              <a:t>Function of nearby vehicles for multiple lanes</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Models in </a:t>
            </a:r>
            <a:r>
              <a:rPr lang="en-US" dirty="0" err="1" smtClean="0"/>
              <a:t>VanetMobiSim</a:t>
            </a:r>
            <a:endParaRPr lang="en-US" dirty="0"/>
          </a:p>
        </p:txBody>
      </p:sp>
      <p:sp>
        <p:nvSpPr>
          <p:cNvPr id="10" name="Content Placeholder 9"/>
          <p:cNvSpPr>
            <a:spLocks noGrp="1"/>
          </p:cNvSpPr>
          <p:nvPr>
            <p:ph sz="quarter" idx="1"/>
          </p:nvPr>
        </p:nvSpPr>
        <p:spPr/>
        <p:txBody>
          <a:bodyPr/>
          <a:lstStyle/>
          <a:p>
            <a:r>
              <a:rPr lang="en-US" dirty="0" smtClean="0"/>
              <a:t>An improvement form </a:t>
            </a:r>
            <a:r>
              <a:rPr lang="en-US" dirty="0" err="1" smtClean="0"/>
              <a:t>CanuMobiSim</a:t>
            </a:r>
            <a:r>
              <a:rPr lang="en-US" dirty="0" smtClean="0"/>
              <a:t> is the modeling of the Fluid Traffic Model (FTM) and Intelligent Driver Model (IDM)</a:t>
            </a:r>
          </a:p>
          <a:p>
            <a:r>
              <a:rPr lang="en-US" dirty="0" smtClean="0"/>
              <a:t>The Fluid Traffic Model is a monotonically decreasing equation with a lower bound as a result of traffic congestion.</a:t>
            </a:r>
          </a:p>
          <a:p>
            <a:endParaRPr lang="en-US" dirty="0" smtClean="0"/>
          </a:p>
          <a:p>
            <a:r>
              <a:rPr lang="en-US" dirty="0" smtClean="0"/>
              <a:t>This equation characterizes the output speed as a function of the min and max speeds , current traffic density </a:t>
            </a:r>
            <a:r>
              <a:rPr lang="en-US" i="1" dirty="0" smtClean="0"/>
              <a:t>k</a:t>
            </a:r>
            <a:r>
              <a:rPr lang="en-US" dirty="0" smtClean="0"/>
              <a:t>, and traffic density          when a traffic jam is detected.</a:t>
            </a:r>
            <a:endParaRPr lang="en-US" dirty="0"/>
          </a:p>
        </p:txBody>
      </p:sp>
      <p:graphicFrame>
        <p:nvGraphicFramePr>
          <p:cNvPr id="5" name="Table 4"/>
          <p:cNvGraphicFramePr>
            <a:graphicFrameLocks noGrp="1"/>
          </p:cNvGraphicFramePr>
          <p:nvPr/>
        </p:nvGraphicFramePr>
        <p:xfrm>
          <a:off x="1531620" y="2272284"/>
          <a:ext cx="6080760" cy="385572"/>
        </p:xfrm>
        <a:graphic>
          <a:graphicData uri="http://schemas.openxmlformats.org/drawingml/2006/table">
            <a:tbl>
              <a:tblPr/>
              <a:tblGrid>
                <a:gridCol w="3040380"/>
                <a:gridCol w="3040380"/>
              </a:tblGrid>
              <a:tr h="0">
                <a:tc gridSpan="2">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hMerge="1">
                  <a:txBody>
                    <a:bodyPr/>
                    <a:lstStyle/>
                    <a:p>
                      <a:endParaRPr lang="en-US"/>
                    </a:p>
                  </a:txBody>
                  <a:tcPr/>
                </a:tc>
              </a:tr>
              <a:tr h="0">
                <a:tc>
                  <a:txBody>
                    <a:bodyPr/>
                    <a:lstStyle/>
                    <a:p>
                      <a:pPr marL="0" marR="0">
                        <a:lnSpc>
                          <a:spcPct val="115000"/>
                        </a:lnSpc>
                        <a:spcBef>
                          <a:spcPts val="0"/>
                        </a:spcBef>
                        <a:spcAft>
                          <a:spcPts val="0"/>
                        </a:spcAft>
                      </a:pP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tabLst>
                          <a:tab pos="871220" algn="l"/>
                        </a:tabLst>
                      </a:pP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3581400"/>
            <a:ext cx="3419475" cy="7810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5105400"/>
            <a:ext cx="647700" cy="485775"/>
          </a:xfrm>
          <a:prstGeom prst="rect">
            <a:avLst/>
          </a:prstGeom>
          <a:noFill/>
        </p:spPr>
      </p:pic>
      <p:sp>
        <p:nvSpPr>
          <p:cNvPr id="23" name="TextBox 22"/>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a:t>
            </a:r>
            <a:r>
              <a:rPr lang="en-US" dirty="0" err="1" smtClean="0"/>
              <a:t>VanetMobiSim</a:t>
            </a:r>
            <a:endParaRPr lang="en-US" dirty="0"/>
          </a:p>
        </p:txBody>
      </p:sp>
      <p:sp>
        <p:nvSpPr>
          <p:cNvPr id="3" name="Content Placeholder 2"/>
          <p:cNvSpPr>
            <a:spLocks noGrp="1"/>
          </p:cNvSpPr>
          <p:nvPr>
            <p:ph sz="quarter" idx="1"/>
          </p:nvPr>
        </p:nvSpPr>
        <p:spPr/>
        <p:txBody>
          <a:bodyPr/>
          <a:lstStyle/>
          <a:p>
            <a:r>
              <a:rPr lang="en-US" dirty="0" smtClean="0"/>
              <a:t>The Intelligent Driver Model is a form of the car following model where results are based on the vehicle directly in front </a:t>
            </a:r>
          </a:p>
          <a:p>
            <a:endParaRPr lang="en-US" dirty="0" smtClean="0"/>
          </a:p>
          <a:p>
            <a:endParaRPr lang="en-US" dirty="0" smtClean="0"/>
          </a:p>
          <a:p>
            <a:r>
              <a:rPr lang="en-US" dirty="0" smtClean="0"/>
              <a:t>This characterizes the instantaneous acceleration as a function of the current vehicle speed, desired velocity, distance from the next vehicle, and desired dynamical distance.</a:t>
            </a:r>
          </a:p>
          <a:p>
            <a:endParaRPr lang="en-US" dirty="0" smtClean="0"/>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2438400"/>
            <a:ext cx="3190875" cy="981075"/>
          </a:xfrm>
          <a:prstGeom prst="rect">
            <a:avLst/>
          </a:prstGeom>
          <a:noFill/>
        </p:spPr>
      </p:pic>
      <p:sp>
        <p:nvSpPr>
          <p:cNvPr id="50179" name="Rectangle 3"/>
          <p:cNvSpPr>
            <a:spLocks noChangeArrowheads="1"/>
          </p:cNvSpPr>
          <p:nvPr/>
        </p:nvSpPr>
        <p:spPr bwMode="auto">
          <a:xfrm>
            <a:off x="0" y="1438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2514600"/>
            <a:ext cx="2962275" cy="8763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(Intersection Management)</a:t>
            </a:r>
            <a:endParaRPr lang="en-US" dirty="0"/>
          </a:p>
        </p:txBody>
      </p:sp>
      <p:sp>
        <p:nvSpPr>
          <p:cNvPr id="3" name="Content Placeholder 2"/>
          <p:cNvSpPr>
            <a:spLocks noGrp="1"/>
          </p:cNvSpPr>
          <p:nvPr>
            <p:ph sz="quarter" idx="1"/>
          </p:nvPr>
        </p:nvSpPr>
        <p:spPr/>
        <p:txBody>
          <a:bodyPr/>
          <a:lstStyle/>
          <a:p>
            <a:r>
              <a:rPr lang="en-US" dirty="0" smtClean="0"/>
              <a:t>With other simulations, the paths of vehicles can cross without any repercussions. </a:t>
            </a:r>
            <a:r>
              <a:rPr lang="en-US" dirty="0" err="1" smtClean="0"/>
              <a:t>VanetMobiSim</a:t>
            </a:r>
            <a:r>
              <a:rPr lang="en-US" dirty="0" smtClean="0"/>
              <a:t> offers a solution to this problem with their ability to model intersection traffic.</a:t>
            </a:r>
          </a:p>
          <a:p>
            <a:r>
              <a:rPr lang="en-US" dirty="0" smtClean="0"/>
              <a:t>Stop signs, traffic signals, and drivers changing lanes all contribute to how traffic is formed. Fortunately this can all be modeled with </a:t>
            </a:r>
            <a:r>
              <a:rPr lang="en-US" dirty="0" err="1" smtClean="0"/>
              <a:t>VanetMobiSim</a:t>
            </a:r>
            <a:r>
              <a:rPr lang="en-US" dirty="0" smtClean="0"/>
              <a: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1202" name="Picture 2" descr="http://themoderatevoice.com/wp-content/uploads/2008_july/Stop_Sign.jpg"/>
          <p:cNvPicPr>
            <a:picLocks noChangeAspect="1" noChangeArrowheads="1"/>
          </p:cNvPicPr>
          <p:nvPr/>
        </p:nvPicPr>
        <p:blipFill>
          <a:blip r:embed="rId2" cstate="print"/>
          <a:srcRect/>
          <a:stretch>
            <a:fillRect/>
          </a:stretch>
        </p:blipFill>
        <p:spPr bwMode="auto">
          <a:xfrm>
            <a:off x="1295400" y="4343400"/>
            <a:ext cx="2362200" cy="1771650"/>
          </a:xfrm>
          <a:prstGeom prst="rect">
            <a:avLst/>
          </a:prstGeom>
          <a:noFill/>
        </p:spPr>
      </p:pic>
      <p:pic>
        <p:nvPicPr>
          <p:cNvPr id="51204" name="Picture 4" descr="http://mysite.myhostcenter.com/s0096b13/images/traffic_lights_mist.jpg"/>
          <p:cNvPicPr>
            <a:picLocks noChangeAspect="1" noChangeArrowheads="1"/>
          </p:cNvPicPr>
          <p:nvPr/>
        </p:nvPicPr>
        <p:blipFill>
          <a:blip r:embed="rId3" cstate="print"/>
          <a:srcRect/>
          <a:stretch>
            <a:fillRect/>
          </a:stretch>
        </p:blipFill>
        <p:spPr bwMode="auto">
          <a:xfrm>
            <a:off x="4876800" y="4343400"/>
            <a:ext cx="2438400" cy="175323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Stop Signs and Traffic Signals</a:t>
            </a:r>
            <a:endParaRPr lang="en-US" dirty="0"/>
          </a:p>
        </p:txBody>
      </p:sp>
      <p:sp>
        <p:nvSpPr>
          <p:cNvPr id="3" name="Content Placeholder 2"/>
          <p:cNvSpPr>
            <a:spLocks noGrp="1"/>
          </p:cNvSpPr>
          <p:nvPr>
            <p:ph sz="quarter" idx="1"/>
          </p:nvPr>
        </p:nvSpPr>
        <p:spPr/>
        <p:txBody>
          <a:bodyPr/>
          <a:lstStyle/>
          <a:p>
            <a:r>
              <a:rPr lang="en-US" dirty="0" smtClean="0"/>
              <a:t>When a vehicle reaches a stop sign, the macro-mobility model passes information about the number of cars in front of the vehicle of if any vehicles arrived first at other junctions of the intersection. Following the right-car priority rule, our vehicle waits its turn to move through a given intersection.</a:t>
            </a:r>
          </a:p>
          <a:p>
            <a:r>
              <a:rPr lang="en-US" dirty="0" smtClean="0"/>
              <a:t>The traffic light mechanism decelerates a vehicle as it approaches a RED light and accelerates, to a max speed, if approaching a GREEN light. Another feature is that if a vehicle is slowing down as it approaches a RED light, and the traffic signal turns GREEN, then the vehicle begins to accelerate which models a drivers behavior.</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a:t>
            </a:r>
            <a:endParaRPr lang="en-US" dirty="0"/>
          </a:p>
        </p:txBody>
      </p:sp>
      <p:sp>
        <p:nvSpPr>
          <p:cNvPr id="3" name="Content Placeholder 2"/>
          <p:cNvSpPr>
            <a:spLocks noGrp="1"/>
          </p:cNvSpPr>
          <p:nvPr>
            <p:ph sz="quarter" idx="1"/>
          </p:nvPr>
        </p:nvSpPr>
        <p:spPr/>
        <p:txBody>
          <a:bodyPr/>
          <a:lstStyle/>
          <a:p>
            <a:r>
              <a:rPr lang="en-US" dirty="0" smtClean="0"/>
              <a:t>A definite enhancement to this simulation tool is the ability to model a drivers ability to change lanes to pass slower vehicles. It follows a formula that weighs the pros of switching lanes against the cons of other vehicles in the same and new lane. If the calculations show an advantage, and it is determined that a safe lane change is possible, then a driver may switch lanes. </a:t>
            </a:r>
          </a:p>
          <a:p>
            <a:endParaRPr lang="en-US" dirty="0" smtClean="0"/>
          </a:p>
          <a:p>
            <a:endParaRPr lang="en-US" dirty="0" smtClean="0"/>
          </a:p>
          <a:p>
            <a:pPr>
              <a:buNone/>
            </a:pP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4114800"/>
            <a:ext cx="5867400" cy="381000"/>
          </a:xfrm>
          <a:prstGeom prst="rect">
            <a:avLst/>
          </a:prstGeom>
          <a:noFill/>
        </p:spPr>
      </p:pic>
      <p:sp>
        <p:nvSpPr>
          <p:cNvPr id="522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4572000"/>
            <a:ext cx="1619250" cy="381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6" name="Content Placeholder 5"/>
          <p:cNvSpPr>
            <a:spLocks noGrp="1"/>
          </p:cNvSpPr>
          <p:nvPr>
            <p:ph sz="quarter" idx="1"/>
          </p:nvPr>
        </p:nvSpPr>
        <p:spPr/>
        <p:txBody>
          <a:bodyPr/>
          <a:lstStyle/>
          <a:p>
            <a:r>
              <a:rPr lang="en-US" dirty="0" smtClean="0"/>
              <a:t>A 1500mx1500m road topology where squares represent entry/exit points for vehicles traveling 15 m/s and circles for vehicles traveling 20 m/s</a:t>
            </a:r>
          </a:p>
          <a:p>
            <a:r>
              <a:rPr lang="en-US" dirty="0" smtClean="0"/>
              <a:t>Transition probability matrix</a:t>
            </a:r>
            <a:br>
              <a:rPr lang="en-US" dirty="0" smtClean="0"/>
            </a:br>
            <a:r>
              <a:rPr lang="en-US" dirty="0" smtClean="0"/>
              <a:t>shows the transitions from </a:t>
            </a:r>
            <a:br>
              <a:rPr lang="en-US" dirty="0" smtClean="0"/>
            </a:br>
            <a:r>
              <a:rPr lang="en-US" dirty="0" smtClean="0"/>
              <a:t>the slow to faster speeds</a:t>
            </a:r>
          </a:p>
          <a:p>
            <a:r>
              <a:rPr lang="en-US" dirty="0" smtClean="0"/>
              <a:t>Traffic density varies from</a:t>
            </a:r>
            <a:br>
              <a:rPr lang="en-US" dirty="0" smtClean="0"/>
            </a:br>
            <a:r>
              <a:rPr lang="en-US" dirty="0" smtClean="0"/>
              <a:t>10 to 50 vehicles/km</a:t>
            </a:r>
          </a:p>
          <a:p>
            <a:r>
              <a:rPr lang="en-US" dirty="0" smtClean="0"/>
              <a:t>Simulations were done for</a:t>
            </a:r>
            <a:br>
              <a:rPr lang="en-US" dirty="0" smtClean="0"/>
            </a:br>
            <a:r>
              <a:rPr lang="en-US" dirty="0" smtClean="0"/>
              <a:t>RWP (Random Way Point), CSM (Constant Speed Motion), FTM, IDM, IDM-IM, IDM-LC</a:t>
            </a:r>
          </a:p>
        </p:txBody>
      </p:sp>
      <p:pic>
        <p:nvPicPr>
          <p:cNvPr id="7" name="Picture 6"/>
          <p:cNvPicPr/>
          <p:nvPr/>
        </p:nvPicPr>
        <p:blipFill>
          <a:blip r:embed="rId2" cstate="print"/>
          <a:srcRect/>
          <a:stretch>
            <a:fillRect/>
          </a:stretch>
        </p:blipFill>
        <p:spPr bwMode="auto">
          <a:xfrm>
            <a:off x="4648200" y="2057400"/>
            <a:ext cx="4138882" cy="306882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sp>
        <p:nvSpPr>
          <p:cNvPr id="3" name="Content Placeholder 2"/>
          <p:cNvSpPr>
            <a:spLocks noGrp="1"/>
          </p:cNvSpPr>
          <p:nvPr>
            <p:ph sz="quarter" idx="1"/>
          </p:nvPr>
        </p:nvSpPr>
        <p:spPr/>
        <p:txBody>
          <a:bodyPr/>
          <a:lstStyle/>
          <a:p>
            <a:r>
              <a:rPr lang="en-US" dirty="0" smtClean="0"/>
              <a:t>Notice that both RWP and </a:t>
            </a:r>
            <a:br>
              <a:rPr lang="en-US" dirty="0" smtClean="0"/>
            </a:br>
            <a:r>
              <a:rPr lang="en-US" dirty="0" smtClean="0"/>
              <a:t>CSM have a constant average</a:t>
            </a:r>
            <a:br>
              <a:rPr lang="en-US" dirty="0" smtClean="0"/>
            </a:br>
            <a:r>
              <a:rPr lang="en-US" dirty="0" smtClean="0"/>
              <a:t>speed with an increase in</a:t>
            </a:r>
            <a:r>
              <a:rPr lang="en-US" dirty="0"/>
              <a:t/>
            </a:r>
            <a:br>
              <a:rPr lang="en-US" dirty="0"/>
            </a:br>
            <a:r>
              <a:rPr lang="en-US" dirty="0" smtClean="0"/>
              <a:t>vehicle density. Intuitively we</a:t>
            </a:r>
            <a:br>
              <a:rPr lang="en-US" dirty="0" smtClean="0"/>
            </a:br>
            <a:r>
              <a:rPr lang="en-US" dirty="0" smtClean="0"/>
              <a:t>know that is not that case, but</a:t>
            </a:r>
            <a:br>
              <a:rPr lang="en-US" dirty="0" smtClean="0"/>
            </a:br>
            <a:r>
              <a:rPr lang="en-US" dirty="0" smtClean="0"/>
              <a:t>we emphasize this result </a:t>
            </a:r>
            <a:br>
              <a:rPr lang="en-US" dirty="0" smtClean="0"/>
            </a:br>
            <a:r>
              <a:rPr lang="en-US" dirty="0" smtClean="0"/>
              <a:t>because both models lack </a:t>
            </a:r>
            <a:br>
              <a:rPr lang="en-US" dirty="0" smtClean="0"/>
            </a:br>
            <a:r>
              <a:rPr lang="en-US" dirty="0" smtClean="0"/>
              <a:t>modeling of vehicle to vehicle</a:t>
            </a:r>
            <a:br>
              <a:rPr lang="en-US" dirty="0" smtClean="0"/>
            </a:br>
            <a:r>
              <a:rPr lang="en-US" dirty="0" smtClean="0"/>
              <a:t>interactions.</a:t>
            </a:r>
          </a:p>
          <a:p>
            <a:r>
              <a:rPr lang="en-US" dirty="0" smtClean="0"/>
              <a:t>All other models have a decrease in velocity as the vehicular density increases, which is what we expect</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7" name="Picture 16"/>
          <p:cNvPicPr/>
          <p:nvPr/>
        </p:nvPicPr>
        <p:blipFill>
          <a:blip r:embed="rId2" cstate="print"/>
          <a:srcRect/>
          <a:stretch>
            <a:fillRect/>
          </a:stretch>
        </p:blipFill>
        <p:spPr bwMode="auto">
          <a:xfrm>
            <a:off x="4953000" y="1219200"/>
            <a:ext cx="3742067" cy="30398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FTM (Fluid Traffic Model) Simulation</a:t>
            </a:r>
            <a:endParaRPr lang="en-US" dirty="0"/>
          </a:p>
        </p:txBody>
      </p:sp>
      <p:sp>
        <p:nvSpPr>
          <p:cNvPr id="3" name="Content Placeholder 2"/>
          <p:cNvSpPr>
            <a:spLocks noGrp="1"/>
          </p:cNvSpPr>
          <p:nvPr>
            <p:ph sz="quarter" idx="1"/>
          </p:nvPr>
        </p:nvSpPr>
        <p:spPr/>
        <p:txBody>
          <a:bodyPr/>
          <a:lstStyle/>
          <a:p>
            <a:r>
              <a:rPr lang="en-US" dirty="0" smtClean="0"/>
              <a:t>From Figure 4 we see that the</a:t>
            </a:r>
            <a:br>
              <a:rPr lang="en-US" dirty="0" smtClean="0"/>
            </a:br>
            <a:r>
              <a:rPr lang="en-US" dirty="0" smtClean="0"/>
              <a:t>FTM has the highest average</a:t>
            </a:r>
            <a:r>
              <a:rPr lang="en-US" dirty="0"/>
              <a:t/>
            </a:r>
            <a:br>
              <a:rPr lang="en-US" dirty="0"/>
            </a:br>
            <a:r>
              <a:rPr lang="en-US" dirty="0" smtClean="0"/>
              <a:t>velocity. This is due to lack of</a:t>
            </a:r>
            <a:r>
              <a:rPr lang="en-US" dirty="0" smtClean="0"/>
              <a:t/>
            </a:r>
            <a:br>
              <a:rPr lang="en-US" dirty="0" smtClean="0"/>
            </a:br>
            <a:r>
              <a:rPr lang="en-US" dirty="0" smtClean="0"/>
              <a:t>intersection modeling and that</a:t>
            </a:r>
            <a:br>
              <a:rPr lang="en-US" dirty="0" smtClean="0"/>
            </a:br>
            <a:r>
              <a:rPr lang="en-US" dirty="0" smtClean="0"/>
              <a:t>the model does not allow </a:t>
            </a:r>
            <a:r>
              <a:rPr lang="en-US" dirty="0" smtClean="0"/>
              <a:t/>
            </a:r>
            <a:br>
              <a:rPr lang="en-US" dirty="0" smtClean="0"/>
            </a:br>
            <a:r>
              <a:rPr lang="en-US" dirty="0" smtClean="0"/>
              <a:t>vehicles to reach 0 m/s</a:t>
            </a:r>
          </a:p>
          <a:p>
            <a:r>
              <a:rPr lang="en-US" dirty="0" smtClean="0"/>
              <a:t>From the road topology, we see the greatest build up of vehicles between points A and B</a:t>
            </a:r>
          </a:p>
          <a:p>
            <a:r>
              <a:rPr lang="en-US" dirty="0" smtClean="0"/>
              <a:t>All other intersections have relatively same density before and after intersections which is unrealistic. This is due to the lack of intersection modeling</a:t>
            </a:r>
          </a:p>
        </p:txBody>
      </p:sp>
      <p:pic>
        <p:nvPicPr>
          <p:cNvPr id="4" name="Picture 3"/>
          <p:cNvPicPr/>
          <p:nvPr/>
        </p:nvPicPr>
        <p:blipFill>
          <a:blip r:embed="rId2" cstate="print"/>
          <a:srcRect/>
          <a:stretch>
            <a:fillRect/>
          </a:stretch>
        </p:blipFill>
        <p:spPr bwMode="auto">
          <a:xfrm>
            <a:off x="5029200" y="1295400"/>
            <a:ext cx="3576727" cy="2057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IDM (Intelligent Driver Model) Simulation</a:t>
            </a:r>
            <a:endParaRPr lang="en-US" dirty="0"/>
          </a:p>
        </p:txBody>
      </p:sp>
      <p:sp>
        <p:nvSpPr>
          <p:cNvPr id="3" name="Content Placeholder 2"/>
          <p:cNvSpPr>
            <a:spLocks noGrp="1"/>
          </p:cNvSpPr>
          <p:nvPr>
            <p:ph sz="quarter" idx="1"/>
          </p:nvPr>
        </p:nvSpPr>
        <p:spPr/>
        <p:txBody>
          <a:bodyPr/>
          <a:lstStyle/>
          <a:p>
            <a:r>
              <a:rPr lang="en-US" dirty="0" smtClean="0"/>
              <a:t>IDM follows a car following model</a:t>
            </a:r>
            <a:br>
              <a:rPr lang="en-US" dirty="0" smtClean="0"/>
            </a:br>
            <a:r>
              <a:rPr lang="en-US" dirty="0" smtClean="0"/>
              <a:t>because it reacts to the vehicle</a:t>
            </a:r>
            <a:br>
              <a:rPr lang="en-US" dirty="0" smtClean="0"/>
            </a:br>
            <a:r>
              <a:rPr lang="en-US" dirty="0" smtClean="0"/>
              <a:t>directly in front</a:t>
            </a:r>
          </a:p>
          <a:p>
            <a:r>
              <a:rPr lang="en-US" dirty="0" smtClean="0"/>
              <a:t>Attempts to maintain a desired</a:t>
            </a:r>
            <a:br>
              <a:rPr lang="en-US" dirty="0" smtClean="0"/>
            </a:br>
            <a:r>
              <a:rPr lang="en-US" dirty="0" smtClean="0"/>
              <a:t>dynamical distance from vehicles</a:t>
            </a:r>
          </a:p>
          <a:p>
            <a:r>
              <a:rPr lang="en-US" dirty="0" smtClean="0"/>
              <a:t>Intersections A, B, and C have a significant increase in density as each vehicle attempts to maintain a safe distance from cross traffic as well as the vehicle immediately in front</a:t>
            </a:r>
          </a:p>
          <a:p>
            <a:r>
              <a:rPr lang="en-US" dirty="0" smtClean="0"/>
              <a:t>Again, the lack of intersection modeling there is a disproportionate density at busy intersections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410200" y="1219200"/>
            <a:ext cx="3231671" cy="2057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What are the consequences when trying to relay safety messages to other vehicles when the network is constantly disconnected?</a:t>
            </a:r>
          </a:p>
          <a:p>
            <a:r>
              <a:rPr lang="en-US" dirty="0" smtClean="0"/>
              <a:t>In a disconnected VANET what are the key characteristics to observe and what are the adverse effects on performance in the network?</a:t>
            </a:r>
          </a:p>
          <a:p>
            <a:r>
              <a:rPr lang="en-US" dirty="0" smtClean="0"/>
              <a:t>What is the solution to a disconnected VANET if any? And if there is not a viable solution to this problem how can the affects of network fragmentation become minimized?</a:t>
            </a:r>
          </a:p>
          <a:p>
            <a:r>
              <a:rPr lang="en-US" dirty="0" smtClean="0"/>
              <a:t>Given a collection of empirical data, how realistic is it to mathematically model for the scenario of expecting disconnections in a communications 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Stop Lights Simulation</a:t>
            </a:r>
            <a:endParaRPr lang="en-US" dirty="0"/>
          </a:p>
        </p:txBody>
      </p:sp>
      <p:sp>
        <p:nvSpPr>
          <p:cNvPr id="3" name="Content Placeholder 2"/>
          <p:cNvSpPr>
            <a:spLocks noGrp="1"/>
          </p:cNvSpPr>
          <p:nvPr>
            <p:ph sz="quarter" idx="1"/>
          </p:nvPr>
        </p:nvSpPr>
        <p:spPr/>
        <p:txBody>
          <a:bodyPr/>
          <a:lstStyle/>
          <a:p>
            <a:r>
              <a:rPr lang="en-US" dirty="0" smtClean="0"/>
              <a:t>The average velocity is slower than </a:t>
            </a:r>
            <a:br>
              <a:rPr lang="en-US" dirty="0" smtClean="0"/>
            </a:br>
            <a:r>
              <a:rPr lang="en-US" dirty="0" smtClean="0"/>
              <a:t>IDM. This is because of the many</a:t>
            </a:r>
            <a:br>
              <a:rPr lang="en-US" dirty="0" smtClean="0"/>
            </a:br>
            <a:r>
              <a:rPr lang="en-US" dirty="0" smtClean="0"/>
              <a:t>stops as a result of the stop signs</a:t>
            </a:r>
          </a:p>
          <a:p>
            <a:r>
              <a:rPr lang="en-US" dirty="0" smtClean="0"/>
              <a:t>The busy intersections A, B, and C</a:t>
            </a:r>
            <a:br>
              <a:rPr lang="en-US" dirty="0" smtClean="0"/>
            </a:br>
            <a:r>
              <a:rPr lang="en-US" dirty="0" smtClean="0"/>
              <a:t>notice the smooth transition from low to high density as a vehicle approaches the intersection. This is the queuing affect due many vehicles waiting their turn to cross</a:t>
            </a:r>
          </a:p>
          <a:p>
            <a:r>
              <a:rPr lang="en-US" dirty="0" smtClean="0"/>
              <a:t>Every other intersection has a slight increase in density also due to the mandatory stop at intersections</a:t>
            </a:r>
            <a:endParaRPr lang="en-US" dirty="0"/>
          </a:p>
        </p:txBody>
      </p:sp>
      <p:pic>
        <p:nvPicPr>
          <p:cNvPr id="4" name="Picture 3"/>
          <p:cNvPicPr/>
          <p:nvPr/>
        </p:nvPicPr>
        <p:blipFill>
          <a:blip r:embed="rId2" cstate="print"/>
          <a:srcRect/>
          <a:stretch>
            <a:fillRect/>
          </a:stretch>
        </p:blipFill>
        <p:spPr bwMode="auto">
          <a:xfrm>
            <a:off x="5791200" y="1219200"/>
            <a:ext cx="2922558" cy="1674851"/>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Traffic Signals Simulation</a:t>
            </a:r>
            <a:endParaRPr lang="en-US" dirty="0"/>
          </a:p>
        </p:txBody>
      </p:sp>
      <p:sp>
        <p:nvSpPr>
          <p:cNvPr id="3" name="Content Placeholder 2"/>
          <p:cNvSpPr>
            <a:spLocks noGrp="1"/>
          </p:cNvSpPr>
          <p:nvPr>
            <p:ph sz="quarter" idx="1"/>
          </p:nvPr>
        </p:nvSpPr>
        <p:spPr/>
        <p:txBody>
          <a:bodyPr/>
          <a:lstStyle/>
          <a:p>
            <a:r>
              <a:rPr lang="en-US" dirty="0" smtClean="0"/>
              <a:t>At the busy intersections A, B, and C</a:t>
            </a:r>
            <a:br>
              <a:rPr lang="en-US" dirty="0" smtClean="0"/>
            </a:br>
            <a:r>
              <a:rPr lang="en-US" dirty="0" smtClean="0"/>
              <a:t>we notice an increase in density, but</a:t>
            </a:r>
            <a:br>
              <a:rPr lang="en-US" dirty="0" smtClean="0"/>
            </a:br>
            <a:r>
              <a:rPr lang="en-US" dirty="0" smtClean="0"/>
              <a:t>not as much as with stop signs. This</a:t>
            </a:r>
            <a:br>
              <a:rPr lang="en-US" dirty="0" smtClean="0"/>
            </a:br>
            <a:r>
              <a:rPr lang="en-US" dirty="0" smtClean="0"/>
              <a:t>is because traffic signals allow for </a:t>
            </a:r>
            <a:br>
              <a:rPr lang="en-US" dirty="0" smtClean="0"/>
            </a:br>
            <a:r>
              <a:rPr lang="en-US" dirty="0" smtClean="0"/>
              <a:t>bursts of traffic to travel through the intersection</a:t>
            </a:r>
          </a:p>
          <a:p>
            <a:r>
              <a:rPr lang="en-US" dirty="0" smtClean="0"/>
              <a:t>The non busy intersections have a slightly higher density than with stop signs. This is because if vehicles are caught at a red light on non busy intersections, they are mandated to wait until the signal turns green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6" name="Picture 5"/>
          <p:cNvPicPr/>
          <p:nvPr/>
        </p:nvPicPr>
        <p:blipFill>
          <a:blip r:embed="rId2" cstate="print"/>
          <a:srcRect/>
          <a:stretch>
            <a:fillRect/>
          </a:stretch>
        </p:blipFill>
        <p:spPr bwMode="auto">
          <a:xfrm>
            <a:off x="5791200" y="1219200"/>
            <a:ext cx="2849336" cy="158726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 Simulation</a:t>
            </a:r>
            <a:endParaRPr lang="en-US" dirty="0"/>
          </a:p>
        </p:txBody>
      </p:sp>
      <p:sp>
        <p:nvSpPr>
          <p:cNvPr id="3" name="Content Placeholder 2"/>
          <p:cNvSpPr>
            <a:spLocks noGrp="1"/>
          </p:cNvSpPr>
          <p:nvPr>
            <p:ph sz="quarter" idx="1"/>
          </p:nvPr>
        </p:nvSpPr>
        <p:spPr/>
        <p:txBody>
          <a:bodyPr/>
          <a:lstStyle/>
          <a:p>
            <a:r>
              <a:rPr lang="en-US" dirty="0" smtClean="0"/>
              <a:t>Looking at figure 4 we see in the </a:t>
            </a:r>
            <a:br>
              <a:rPr lang="en-US" dirty="0" smtClean="0"/>
            </a:br>
            <a:r>
              <a:rPr lang="en-US" dirty="0" smtClean="0"/>
              <a:t>simulation that as traffic density</a:t>
            </a:r>
            <a:br>
              <a:rPr lang="en-US" dirty="0" smtClean="0"/>
            </a:br>
            <a:r>
              <a:rPr lang="en-US" dirty="0" smtClean="0"/>
              <a:t>increases, the average vehicular</a:t>
            </a:r>
            <a:br>
              <a:rPr lang="en-US" dirty="0" smtClean="0"/>
            </a:br>
            <a:r>
              <a:rPr lang="en-US" dirty="0" smtClean="0"/>
              <a:t>velocity declines only slightly. The </a:t>
            </a:r>
            <a:br>
              <a:rPr lang="en-US" dirty="0" smtClean="0"/>
            </a:br>
            <a:r>
              <a:rPr lang="en-US" dirty="0" smtClean="0"/>
              <a:t>ability to change lanes and avoid slower drivers attributes to this phenomena</a:t>
            </a:r>
          </a:p>
          <a:p>
            <a:r>
              <a:rPr lang="en-US" dirty="0" smtClean="0"/>
              <a:t>At intersections A, B, and C we can also see that the ability to change lanes also decreased the density at those busy intersections</a:t>
            </a:r>
          </a:p>
          <a:p>
            <a:r>
              <a:rPr lang="en-US" dirty="0" smtClean="0"/>
              <a:t>Having the ability to change lanes decreased the density at busy intersections significantly</a:t>
            </a:r>
            <a:endParaRPr lang="en-US" dirty="0"/>
          </a:p>
        </p:txBody>
      </p:sp>
      <p:pic>
        <p:nvPicPr>
          <p:cNvPr id="4" name="Picture 3"/>
          <p:cNvPicPr/>
          <p:nvPr/>
        </p:nvPicPr>
        <p:blipFill>
          <a:blip r:embed="rId2" cstate="print"/>
          <a:srcRect/>
          <a:stretch>
            <a:fillRect/>
          </a:stretch>
        </p:blipFill>
        <p:spPr bwMode="auto">
          <a:xfrm>
            <a:off x="5638800" y="1219201"/>
            <a:ext cx="2994444" cy="1676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three IDM simulations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33400" y="1371600"/>
            <a:ext cx="3200400" cy="20574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4800600" y="1371600"/>
            <a:ext cx="3535136" cy="20574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2514600" y="4267200"/>
            <a:ext cx="3604044" cy="2045511"/>
          </a:xfrm>
          <a:prstGeom prst="rect">
            <a:avLst/>
          </a:prstGeom>
          <a:noFill/>
          <a:ln w="9525">
            <a:noFill/>
            <a:miter lim="800000"/>
            <a:headEnd/>
            <a:tailEnd/>
          </a:ln>
        </p:spPr>
      </p:pic>
      <p:sp>
        <p:nvSpPr>
          <p:cNvPr id="10" name="Line Callout 1 9"/>
          <p:cNvSpPr/>
          <p:nvPr/>
        </p:nvSpPr>
        <p:spPr>
          <a:xfrm>
            <a:off x="533400" y="3429000"/>
            <a:ext cx="1828800" cy="762000"/>
          </a:xfrm>
          <a:prstGeom prst="borderCallout1">
            <a:avLst>
              <a:gd name="adj1" fmla="val -816"/>
              <a:gd name="adj2" fmla="val 6342"/>
              <a:gd name="adj3" fmla="val -123286"/>
              <a:gd name="adj4" fmla="val 39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signs perform well at low travelled roads</a:t>
            </a:r>
            <a:endParaRPr lang="en-US" sz="1600" dirty="0"/>
          </a:p>
        </p:txBody>
      </p:sp>
      <p:sp>
        <p:nvSpPr>
          <p:cNvPr id="11" name="Line Callout 1 10"/>
          <p:cNvSpPr/>
          <p:nvPr/>
        </p:nvSpPr>
        <p:spPr>
          <a:xfrm>
            <a:off x="7543800" y="3505200"/>
            <a:ext cx="1143000" cy="1752600"/>
          </a:xfrm>
          <a:prstGeom prst="borderCallout1">
            <a:avLst>
              <a:gd name="adj1" fmla="val 9676"/>
              <a:gd name="adj2" fmla="val -507"/>
              <a:gd name="adj3" fmla="val -79182"/>
              <a:gd name="adj4" fmla="val -67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Traffic signals temper the queue effect</a:t>
            </a:r>
            <a:endParaRPr lang="en-US" sz="1600" dirty="0"/>
          </a:p>
        </p:txBody>
      </p:sp>
      <p:sp>
        <p:nvSpPr>
          <p:cNvPr id="12" name="Line Callout 1 11"/>
          <p:cNvSpPr/>
          <p:nvPr/>
        </p:nvSpPr>
        <p:spPr>
          <a:xfrm>
            <a:off x="457200" y="4953000"/>
            <a:ext cx="2133600" cy="990600"/>
          </a:xfrm>
          <a:prstGeom prst="borderCallout1">
            <a:avLst>
              <a:gd name="adj1" fmla="val 9720"/>
              <a:gd name="adj2" fmla="val 171481"/>
              <a:gd name="adj3" fmla="val 44273"/>
              <a:gd name="adj4" fmla="val 1000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Lane changing reduces the density and queuing effect at busy intersections</a:t>
            </a:r>
            <a:endParaRPr 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on Models</a:t>
            </a:r>
            <a:endParaRPr lang="en-US" dirty="0"/>
          </a:p>
        </p:txBody>
      </p:sp>
      <p:sp>
        <p:nvSpPr>
          <p:cNvPr id="3" name="Content Placeholder 2"/>
          <p:cNvSpPr>
            <a:spLocks noGrp="1"/>
          </p:cNvSpPr>
          <p:nvPr>
            <p:ph sz="quarter" idx="1"/>
          </p:nvPr>
        </p:nvSpPr>
        <p:spPr/>
        <p:txBody>
          <a:bodyPr/>
          <a:lstStyle/>
          <a:p>
            <a:r>
              <a:rPr lang="en-US" dirty="0" smtClean="0"/>
              <a:t>The main focus was setting up a model that can realistically simulate real world traffic conditions. The most realistic solutions were IDM with stop signs, traffic signals, and lane changes. As we saw, each model has it’s deficiencies and fortes. Looking at the results the best simulation would be to have a combination of each model depending on whether roads are known to be busy. Having traffic signals with lane changes at busy intersections and stop signs at quiet streets is reasonable and creates a balanced and realistic simulation for vehicular traffic.</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fontScale="92500"/>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network</a:t>
            </a:r>
          </a:p>
          <a:p>
            <a:pPr lvl="1">
              <a:buFont typeface="Arial" pitchFamily="34" charset="0"/>
              <a:buChar char="•"/>
            </a:pPr>
            <a:r>
              <a:rPr lang="en-US" dirty="0" smtClean="0"/>
              <a:t>One adjustment from the traditional Car Following Model</a:t>
            </a:r>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sped 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7"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9264" y="2590800"/>
            <a:ext cx="2511136" cy="381000"/>
          </a:xfrm>
          <a:prstGeom prst="rect">
            <a:avLst/>
          </a:prstGeom>
          <a:noFill/>
        </p:spPr>
      </p:pic>
      <p:pic>
        <p:nvPicPr>
          <p:cNvPr id="8" name="Picture 1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2" name="Picture 1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5029200"/>
            <a:ext cx="2286000" cy="532086"/>
          </a:xfrm>
          <a:prstGeom prst="rect">
            <a:avLst/>
          </a:prstGeom>
          <a:noFill/>
        </p:spPr>
      </p:pic>
      <p:pic>
        <p:nvPicPr>
          <p:cNvPr id="13" name="Picture 1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Since we are concerned with disconnected networks, will focus on the 1-3am data (The blue colored lines)</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2761115"/>
            <a:ext cx="2133600" cy="496614"/>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2264</TotalTime>
  <Words>2808</Words>
  <Application>Microsoft Office PowerPoint</Application>
  <PresentationFormat>On-screen Show (4:3)</PresentationFormat>
  <Paragraphs>264</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Origin</vt:lpstr>
      <vt:lpstr>VANET Vehicular Ad Hoc Network</vt:lpstr>
      <vt:lpstr>What is VANET?</vt:lpstr>
      <vt:lpstr>Routing in Sparse Vehicular Ad Hoc Wireless Networks</vt:lpstr>
      <vt:lpstr>Points of Discussion</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Analytical Data for D Statistics from Kolmogorov-Smirnov Test </vt:lpstr>
      <vt:lpstr>Key Characteristics</vt:lpstr>
      <vt:lpstr>Disconnected networks with two directional traffic</vt:lpstr>
      <vt:lpstr>Spatial Delay</vt:lpstr>
      <vt:lpstr>Store-Carry-Forward</vt:lpstr>
      <vt:lpstr>Simulation Results</vt:lpstr>
      <vt:lpstr>Simulation Results</vt:lpstr>
      <vt:lpstr>Simulation Results</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lpstr>Macro-Mobility Features: Movement Patterns</vt:lpstr>
      <vt:lpstr>Micro-Mobility Features</vt:lpstr>
      <vt:lpstr>Models in VanetMobiSim</vt:lpstr>
      <vt:lpstr>Models in VanetMobiSim</vt:lpstr>
      <vt:lpstr>IDM-IM (Intersection Management)</vt:lpstr>
      <vt:lpstr>IDM-IM Stop Signs and Traffic Signals</vt:lpstr>
      <vt:lpstr>IDM-LC Lane Change</vt:lpstr>
      <vt:lpstr>Simulation Setup</vt:lpstr>
      <vt:lpstr>Simulation Results</vt:lpstr>
      <vt:lpstr>FTM (Fluid Traffic Model) Simulation</vt:lpstr>
      <vt:lpstr>IDM (Intelligent Driver Model) Simulation</vt:lpstr>
      <vt:lpstr>IDM-IM with Stop Lights Simulation</vt:lpstr>
      <vt:lpstr>IDM-IM with Traffic Signals Simulation</vt:lpstr>
      <vt:lpstr>IDM-LC (Lane Change) Simulation</vt:lpstr>
      <vt:lpstr>Comparison of three IDM simulations</vt:lpstr>
      <vt:lpstr>Conclusion on Models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283</cp:revision>
  <dcterms:created xsi:type="dcterms:W3CDTF">2006-08-16T00:00:00Z</dcterms:created>
  <dcterms:modified xsi:type="dcterms:W3CDTF">2012-10-29T00:32:58Z</dcterms:modified>
</cp:coreProperties>
</file>