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6"/>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7"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8" r:id="rId71"/>
    <p:sldId id="336" r:id="rId72"/>
    <p:sldId id="337" r:id="rId73"/>
    <p:sldId id="339" r:id="rId74"/>
    <p:sldId id="34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11/17/2012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11/17/2012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br>
              <a:rPr lang="en-US" dirty="0" smtClean="0"/>
            </a:br>
            <a:r>
              <a:rPr lang="en-US" dirty="0" smtClean="0"/>
              <a:t>intersection modeling and that</a:t>
            </a:r>
            <a:br>
              <a:rPr lang="en-US" dirty="0" smtClean="0"/>
            </a:br>
            <a:r>
              <a:rPr lang="en-US" dirty="0" smtClean="0"/>
              <a:t>the model does not allow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Many factors affect the connectivity in a VANET. A few are the traffic flow (vehicle density), transmission range of the communication devices, and the speed of vehicles</a:t>
            </a:r>
          </a:p>
          <a:p>
            <a:r>
              <a:rPr lang="en-US" dirty="0" smtClean="0"/>
              <a:t>This article will outline a developed framework for analyzing the relationship of vehicle speed, traffic flow, and transmission range in a VANET.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4114800"/>
            <a:ext cx="7067550" cy="17145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endParaRPr lang="en-US" dirty="0" smtClean="0"/>
          </a:p>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a:p>
            <a:pPr>
              <a:buNone/>
            </a:pPr>
            <a:endParaRPr lang="en-US" dirty="0" smtClean="0"/>
          </a:p>
          <a:p>
            <a:pPr>
              <a:buNone/>
            </a:pPr>
            <a:endParaRPr lang="en-US" dirty="0" smtClean="0"/>
          </a:p>
          <a:p>
            <a:r>
              <a:rPr lang="en-US" dirty="0" smtClean="0"/>
              <a:t>The general traffic flow is described as a produce of the average speed and traffic flow. Figure 1 shows two regions of traffic flow given the vehicle density. The critical density represents the density in which traffic flow begins to degrade. The area of interest in this research will be focused 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3886200" y="1295400"/>
            <a:ext cx="4337685" cy="2514600"/>
          </a:xfrm>
          <a:prstGeom prst="rect">
            <a:avLst/>
          </a:prstGeom>
          <a:noFill/>
          <a:ln w="9525">
            <a:noFill/>
            <a:miter lim="800000"/>
            <a:headEnd/>
            <a:tailEnd/>
          </a:ln>
        </p:spPr>
      </p:pic>
      <p:sp>
        <p:nvSpPr>
          <p:cNvPr id="6" name="TextBox 5"/>
          <p:cNvSpPr txBox="1"/>
          <p:nvPr/>
        </p:nvSpPr>
        <p:spPr>
          <a:xfrm>
            <a:off x="5029200" y="25146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019800" y="2514600"/>
            <a:ext cx="685800" cy="523220"/>
          </a:xfrm>
          <a:prstGeom prst="rect">
            <a:avLst/>
          </a:prstGeom>
          <a:noFill/>
        </p:spPr>
        <p:txBody>
          <a:bodyPr wrap="square" rtlCol="0">
            <a:spAutoFit/>
          </a:bodyPr>
          <a:lstStyle/>
          <a:p>
            <a:r>
              <a:rPr lang="en-US" sz="1400" dirty="0" smtClean="0"/>
              <a:t>Forced Flow</a:t>
            </a:r>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is relating the connectivity distance distribution in a VANET to that of an 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relate to 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 the common method of having an observer at a fixed point observe as vehicles pass.  Assumption is that vehicles arrive with a Poisson distribution. This leads to the inter-arrival times being exponentially distributed with parameter   </a:t>
            </a:r>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2819400"/>
            <a:ext cx="180975" cy="447675"/>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152400" y="1828800"/>
            <a:ext cx="4419600" cy="3233971"/>
          </a:xfrm>
          <a:prstGeom prst="rect">
            <a:avLst/>
          </a:prstGeom>
          <a:noFill/>
          <a:ln w="9525">
            <a:noFill/>
            <a:miter lim="800000"/>
            <a:headEnd/>
            <a:tailEnd/>
          </a:ln>
        </p:spPr>
      </p:pic>
      <p:sp>
        <p:nvSpPr>
          <p:cNvPr id="6" name="Content Placeholder 5"/>
          <p:cNvSpPr>
            <a:spLocks noGrp="1"/>
          </p:cNvSpPr>
          <p:nvPr>
            <p:ph sz="quarter" idx="2"/>
          </p:nvPr>
        </p:nvSpPr>
        <p:spPr/>
        <p:txBody>
          <a:bodyPr/>
          <a:lstStyle/>
          <a:p>
            <a:r>
              <a:rPr lang="en-US" dirty="0" smtClean="0"/>
              <a:t>S is the inter-vehicle distance for the same speed</a:t>
            </a:r>
          </a:p>
          <a:p>
            <a:r>
              <a:rPr lang="en-US" dirty="0" smtClean="0"/>
              <a:t>R is the inter-vehicle between both speeds</a:t>
            </a:r>
          </a:p>
          <a:p>
            <a:r>
              <a:rPr lang="en-US" dirty="0" smtClean="0"/>
              <a:t>L is the inter-vehicle distance between each closest vehicle which, like S, is exponentially distributed</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219200"/>
            <a:ext cx="7772400" cy="5101575"/>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experiments 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35280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2895600"/>
          <a:ext cx="3657600" cy="2301240"/>
        </p:xfrm>
        <a:graphic>
          <a:graphicData uri="http://schemas.openxmlformats.org/drawingml/2006/table">
            <a:tbl>
              <a:tblPr firstRow="1" bandRow="1">
                <a:tableStyleId>{5C22544A-7EE6-4342-B048-85BDC9FD1C3A}</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289560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2895600"/>
            <a:ext cx="1057275" cy="381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In a normal distribution 99.7% of all events occur between the range                             so without loss of generality we can set the minimum and maximum values to this range</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6764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2667000" y="2209800"/>
            <a:ext cx="3353878" cy="3020738"/>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pic>
        <p:nvPicPr>
          <p:cNvPr id="6" name="Picture 5"/>
          <p:cNvPicPr/>
          <p:nvPr/>
        </p:nvPicPr>
        <p:blipFill>
          <a:blip r:embed="rId2" cstate="print"/>
          <a:srcRect/>
          <a:stretch>
            <a:fillRect/>
          </a:stretch>
        </p:blipFill>
        <p:spPr bwMode="auto">
          <a:xfrm>
            <a:off x="5410200" y="2057400"/>
            <a:ext cx="2775356" cy="2351130"/>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p:txBody>
      </p:sp>
      <p:pic>
        <p:nvPicPr>
          <p:cNvPr id="8" name="Picture 7"/>
          <p:cNvPicPr/>
          <p:nvPr/>
        </p:nvPicPr>
        <p:blipFill>
          <a:blip r:embed="rId3" cstate="print"/>
          <a:srcRect/>
          <a:stretch>
            <a:fillRect/>
          </a:stretch>
        </p:blipFill>
        <p:spPr bwMode="auto">
          <a:xfrm>
            <a:off x="1828800" y="2209800"/>
            <a:ext cx="2749446" cy="23895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914400" y="1828800"/>
            <a:ext cx="2971656" cy="25102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29200" y="1981200"/>
            <a:ext cx="2879425" cy="2479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524000" y="2209800"/>
            <a:ext cx="2789649" cy="23981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209800"/>
            <a:ext cx="2819041" cy="24284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295400" y="2133600"/>
            <a:ext cx="2870799" cy="241809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057400"/>
            <a:ext cx="2873710" cy="2451732"/>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838200" y="2209800"/>
            <a:ext cx="2803057" cy="2415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105400" y="2286000"/>
            <a:ext cx="2715523" cy="23575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2400" b="1" dirty="0" smtClean="0"/>
              <a:t>An Improved Vehicular Ad Hoc Routing Protocol for City Environments</a:t>
            </a:r>
            <a:endParaRPr lang="en-US" sz="2400" b="1" dirty="0"/>
          </a:p>
        </p:txBody>
      </p:sp>
      <p:sp>
        <p:nvSpPr>
          <p:cNvPr id="6" name="Subtitle 5"/>
          <p:cNvSpPr>
            <a:spLocks noGrp="1"/>
          </p:cNvSpPr>
          <p:nvPr>
            <p:ph type="subTitle" idx="1"/>
          </p:nvPr>
        </p:nvSpPr>
        <p:spPr/>
        <p:txBody>
          <a:bodyPr>
            <a:normAutofit fontScale="55000" lnSpcReduction="20000"/>
          </a:bodyPr>
          <a:lstStyle/>
          <a:p>
            <a:r>
              <a:rPr lang="en-US" dirty="0" err="1" smtClean="0"/>
              <a:t>Authors:Moes</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r>
              <a:rPr lang="en-US" dirty="0" smtClean="0"/>
              <a:t> IEEE International Conference on Communications, 2007, ICC’07’ (pgs 3972-3979)</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VANET communication in the city will probably be a heavily used technology in the near future. The challenges with this technology is unique and requires more in depth research</a:t>
            </a:r>
          </a:p>
          <a:p>
            <a:r>
              <a:rPr lang="en-US" dirty="0" smtClean="0"/>
              <a:t>The proposed </a:t>
            </a:r>
            <a:r>
              <a:rPr lang="en-US" dirty="0" err="1" smtClean="0"/>
              <a:t>GyTAR</a:t>
            </a:r>
            <a:r>
              <a:rPr lang="en-US" dirty="0" smtClean="0"/>
              <a:t> (improved Greedy Traffic Aware Routing) protocol offers an improvement to city vehicular communications</a:t>
            </a:r>
          </a:p>
          <a:p>
            <a:r>
              <a:rPr lang="en-US" dirty="0" smtClean="0"/>
              <a:t>Simulations are utilized to verify the contributions that the </a:t>
            </a:r>
            <a:r>
              <a:rPr lang="en-US" dirty="0" err="1" smtClean="0"/>
              <a:t>GyTAR</a:t>
            </a:r>
            <a:r>
              <a:rPr lang="en-US" dirty="0" smtClean="0"/>
              <a:t> protocol can offer</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a VANET</a:t>
            </a:r>
            <a:endParaRPr lang="en-US" dirty="0"/>
          </a:p>
        </p:txBody>
      </p:sp>
      <p:sp>
        <p:nvSpPr>
          <p:cNvPr id="3" name="Content Placeholder 2"/>
          <p:cNvSpPr>
            <a:spLocks noGrp="1"/>
          </p:cNvSpPr>
          <p:nvPr>
            <p:ph sz="quarter" idx="1"/>
          </p:nvPr>
        </p:nvSpPr>
        <p:spPr/>
        <p:txBody>
          <a:bodyPr/>
          <a:lstStyle/>
          <a:p>
            <a:r>
              <a:rPr lang="en-US" dirty="0" smtClean="0"/>
              <a:t>VANET depends on neighboring vehicles to form a connected network, therefore the nature is dynamic system capable of a multi-hop protocol</a:t>
            </a:r>
          </a:p>
          <a:p>
            <a:r>
              <a:rPr lang="en-US" dirty="0" smtClean="0"/>
              <a:t>A VANET system has it’s unique problems and advantages over mobile devices which is why not all protocols are easily adopted with this type of network</a:t>
            </a:r>
          </a:p>
          <a:p>
            <a:r>
              <a:rPr lang="en-US" dirty="0" smtClean="0"/>
              <a:t>Road topologies, traffic density play a big role with connectivity issues</a:t>
            </a:r>
          </a:p>
          <a:p>
            <a:r>
              <a:rPr lang="en-US" dirty="0" smtClean="0"/>
              <a:t>The </a:t>
            </a:r>
            <a:r>
              <a:rPr lang="en-US" dirty="0" err="1" smtClean="0"/>
              <a:t>GyTAR</a:t>
            </a:r>
            <a:r>
              <a:rPr lang="en-US" dirty="0" smtClean="0"/>
              <a:t> protocol hopes to improve the packet delivery ratio, end to end delay, and reduce the routing overhead</a:t>
            </a:r>
          </a:p>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GyTAR</a:t>
            </a:r>
            <a:r>
              <a:rPr lang="en-US" dirty="0" smtClean="0"/>
              <a:t> Protocol Assumptions</a:t>
            </a:r>
            <a:endParaRPr lang="en-US" dirty="0"/>
          </a:p>
        </p:txBody>
      </p:sp>
      <p:sp>
        <p:nvSpPr>
          <p:cNvPr id="3" name="Content Placeholder 2"/>
          <p:cNvSpPr>
            <a:spLocks noGrp="1"/>
          </p:cNvSpPr>
          <p:nvPr>
            <p:ph sz="quarter" idx="1"/>
          </p:nvPr>
        </p:nvSpPr>
        <p:spPr/>
        <p:txBody>
          <a:bodyPr/>
          <a:lstStyle/>
          <a:p>
            <a:r>
              <a:rPr lang="en-US" dirty="0" smtClean="0"/>
              <a:t>Through devices such as GPS a vehicle is expected to know their relative position on a road</a:t>
            </a:r>
          </a:p>
          <a:p>
            <a:r>
              <a:rPr lang="en-US" dirty="0" smtClean="0"/>
              <a:t>Employing any common vehicle location service, the transmitting vehicle knows the eventual destination of the transmitted packets</a:t>
            </a:r>
          </a:p>
          <a:p>
            <a:r>
              <a:rPr lang="en-US" dirty="0" smtClean="0"/>
              <a:t>Each vehicle is aware of the current vehicular density in its surrounding environment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Premise with </a:t>
            </a:r>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Ability to determine which intersection (junction) to send packets. This determines the path a </a:t>
            </a:r>
            <a:r>
              <a:rPr lang="en-US" dirty="0" smtClean="0"/>
              <a:t>packet of data traverses</a:t>
            </a:r>
          </a:p>
          <a:p>
            <a:r>
              <a:rPr lang="en-US" dirty="0" smtClean="0"/>
              <a:t>Factors considered are vehicular density at each junction relative to the transmitting vehicles location</a:t>
            </a:r>
          </a:p>
          <a:p>
            <a:r>
              <a:rPr lang="en-US" dirty="0" err="1" smtClean="0"/>
              <a:t>GyTAR</a:t>
            </a:r>
            <a:r>
              <a:rPr lang="en-US" dirty="0" smtClean="0"/>
              <a:t> then evaluates each possibility with a point system where the highest point total will be the selected data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J: Next candidate junction</a:t>
            </a:r>
          </a:p>
          <a:p>
            <a:r>
              <a:rPr lang="en-US" dirty="0" smtClean="0"/>
              <a:t>I: The current junction</a:t>
            </a:r>
          </a:p>
          <a:p>
            <a:r>
              <a:rPr lang="en-US" dirty="0" smtClean="0"/>
              <a:t>D</a:t>
            </a:r>
            <a:r>
              <a:rPr lang="en-US" baseline="-25000" dirty="0" smtClean="0"/>
              <a:t>j</a:t>
            </a:r>
            <a:r>
              <a:rPr lang="en-US" dirty="0" smtClean="0"/>
              <a:t>: The </a:t>
            </a:r>
            <a:r>
              <a:rPr lang="en-US" dirty="0" err="1" smtClean="0"/>
              <a:t>curvemetric</a:t>
            </a:r>
            <a:r>
              <a:rPr lang="en-US" dirty="0" smtClean="0"/>
              <a:t> distance from the candidate junction J to the destination</a:t>
            </a:r>
          </a:p>
          <a:p>
            <a:r>
              <a:rPr lang="en-US" dirty="0" smtClean="0"/>
              <a:t>D</a:t>
            </a:r>
            <a:r>
              <a:rPr lang="en-US" baseline="-25000" dirty="0" smtClean="0"/>
              <a:t>i</a:t>
            </a:r>
            <a:r>
              <a:rPr lang="en-US" dirty="0" smtClean="0"/>
              <a:t>: The </a:t>
            </a:r>
            <a:r>
              <a:rPr lang="en-US" dirty="0" err="1" smtClean="0"/>
              <a:t>curvemetric</a:t>
            </a:r>
            <a:r>
              <a:rPr lang="en-US" dirty="0" smtClean="0"/>
              <a:t> distance from the current junction to the destination</a:t>
            </a:r>
          </a:p>
          <a:p>
            <a:r>
              <a:rPr lang="en-US" dirty="0" err="1" smtClean="0"/>
              <a:t>D</a:t>
            </a:r>
            <a:r>
              <a:rPr lang="en-US" baseline="-25000" dirty="0" err="1" smtClean="0"/>
              <a:t>p</a:t>
            </a:r>
            <a:r>
              <a:rPr lang="en-US" dirty="0" smtClean="0"/>
              <a:t>: D</a:t>
            </a:r>
            <a:r>
              <a:rPr lang="en-US" baseline="-25000" dirty="0" smtClean="0"/>
              <a:t>j</a:t>
            </a:r>
            <a:r>
              <a:rPr lang="en-US" dirty="0" smtClean="0"/>
              <a:t>/ D</a:t>
            </a:r>
            <a:r>
              <a:rPr lang="en-US" baseline="-25000" dirty="0" smtClean="0"/>
              <a:t>i</a:t>
            </a:r>
            <a:r>
              <a:rPr lang="en-US" dirty="0" smtClean="0"/>
              <a:t> (</a:t>
            </a:r>
            <a:r>
              <a:rPr lang="en-US" dirty="0" err="1" smtClean="0"/>
              <a:t>D</a:t>
            </a:r>
            <a:r>
              <a:rPr lang="en-US" baseline="-25000" dirty="0" err="1" smtClean="0"/>
              <a:t>p</a:t>
            </a:r>
            <a:r>
              <a:rPr lang="en-US" dirty="0" smtClean="0"/>
              <a:t> determines the closeness of the candidate junction to the destination point)</a:t>
            </a:r>
          </a:p>
          <a:p>
            <a:r>
              <a:rPr lang="en-US" dirty="0" smtClean="0"/>
              <a:t>Between junction I and J</a:t>
            </a:r>
          </a:p>
          <a:p>
            <a:pPr lvl="1"/>
            <a:r>
              <a:rPr lang="en-US" dirty="0" err="1" smtClean="0"/>
              <a:t>N</a:t>
            </a:r>
            <a:r>
              <a:rPr lang="en-US" baseline="-25000" dirty="0" err="1" smtClean="0"/>
              <a:t>v</a:t>
            </a:r>
            <a:r>
              <a:rPr lang="en-US" dirty="0" smtClean="0"/>
              <a:t>: Total number of vehicles between I and J</a:t>
            </a:r>
          </a:p>
          <a:p>
            <a:pPr lvl="1"/>
            <a:r>
              <a:rPr lang="en-US" dirty="0" err="1" smtClean="0"/>
              <a:t>N</a:t>
            </a:r>
            <a:r>
              <a:rPr lang="en-US" baseline="-25000" dirty="0" err="1" smtClean="0"/>
              <a:t>c</a:t>
            </a:r>
            <a:r>
              <a:rPr lang="en-US" dirty="0" smtClean="0"/>
              <a:t>: Number of cells between I and J</a:t>
            </a:r>
          </a:p>
          <a:p>
            <a:pPr lvl="1"/>
            <a:r>
              <a:rPr lang="en-US" dirty="0" err="1" smtClean="0"/>
              <a:t>N</a:t>
            </a:r>
            <a:r>
              <a:rPr lang="en-US" baseline="-25000" dirty="0" err="1" smtClean="0"/>
              <a:t>avg</a:t>
            </a:r>
            <a:r>
              <a:rPr lang="en-US" dirty="0" smtClean="0"/>
              <a:t>: Average number of vehicles per cell (</a:t>
            </a:r>
            <a:r>
              <a:rPr lang="en-US" dirty="0" err="1" smtClean="0"/>
              <a:t>N</a:t>
            </a:r>
            <a:r>
              <a:rPr lang="en-US" baseline="-25000" dirty="0" err="1" smtClean="0"/>
              <a:t>avg</a:t>
            </a:r>
            <a:r>
              <a:rPr lang="en-US" dirty="0" smtClean="0"/>
              <a:t> = </a:t>
            </a:r>
            <a:r>
              <a:rPr lang="en-US" dirty="0" err="1" smtClean="0"/>
              <a:t>N</a:t>
            </a:r>
            <a:r>
              <a:rPr lang="en-US" baseline="-25000" dirty="0" err="1" smtClean="0"/>
              <a:t>v</a:t>
            </a:r>
            <a:r>
              <a:rPr lang="en-US" dirty="0" smtClean="0"/>
              <a:t>/ </a:t>
            </a:r>
            <a:r>
              <a:rPr lang="en-US" dirty="0" err="1" smtClean="0"/>
              <a:t>N</a:t>
            </a:r>
            <a:r>
              <a:rPr lang="en-US" baseline="-25000" dirty="0" err="1" smtClean="0"/>
              <a:t>c</a:t>
            </a:r>
            <a:r>
              <a:rPr lang="en-US" dirty="0" smtClean="0"/>
              <a:t>)</a:t>
            </a:r>
          </a:p>
          <a:p>
            <a:pPr lvl="1"/>
            <a:r>
              <a:rPr lang="en-US" dirty="0" err="1" smtClean="0"/>
              <a:t>N</a:t>
            </a:r>
            <a:r>
              <a:rPr lang="en-US" baseline="-25000" dirty="0" err="1" smtClean="0"/>
              <a:t>con</a:t>
            </a:r>
            <a:r>
              <a:rPr lang="en-US" dirty="0" smtClean="0"/>
              <a:t>: Constant which represents the ideal connectivity degree we can have within a cell</a:t>
            </a:r>
          </a:p>
          <a:p>
            <a:r>
              <a:rPr lang="en-US" dirty="0" smtClean="0">
                <a:latin typeface="Calibri"/>
              </a:rPr>
              <a:t>α,</a:t>
            </a:r>
            <a:r>
              <a:rPr lang="el-GR" dirty="0" smtClean="0">
                <a:latin typeface="Cambria Math"/>
                <a:ea typeface="Cambria Math"/>
              </a:rPr>
              <a:t>β</a:t>
            </a:r>
            <a:r>
              <a:rPr lang="en-US" dirty="0" smtClean="0">
                <a:latin typeface="Cambria Math"/>
                <a:ea typeface="Cambria Math"/>
              </a:rPr>
              <a:t>: Use as weighting factors for the distance and vehicular traffic respectively (with </a:t>
            </a:r>
            <a:r>
              <a:rPr lang="en-US" dirty="0" smtClean="0">
                <a:latin typeface="Calibri"/>
              </a:rPr>
              <a:t>α+</a:t>
            </a:r>
            <a:r>
              <a:rPr lang="el-GR" dirty="0" smtClean="0">
                <a:latin typeface="Cambria Math"/>
                <a:ea typeface="Cambria Math"/>
              </a:rPr>
              <a:t>β</a:t>
            </a:r>
            <a:r>
              <a:rPr lang="en-US" dirty="0" smtClean="0">
                <a:latin typeface="Cambria Math"/>
                <a:ea typeface="Cambria Math"/>
              </a:rPr>
              <a:t>=1)</a:t>
            </a:r>
          </a:p>
          <a:p>
            <a:r>
              <a:rPr lang="en-US" dirty="0" smtClean="0">
                <a:latin typeface="Cambria Math"/>
                <a:ea typeface="Cambria Math"/>
              </a:rPr>
              <a:t>The determining equation for the points system:</a:t>
            </a:r>
          </a:p>
          <a:p>
            <a:pPr lvl="1"/>
            <a:r>
              <a:rPr lang="en-US" dirty="0" smtClean="0">
                <a:latin typeface="Cambria Math"/>
                <a:ea typeface="Cambria Math"/>
              </a:rPr>
              <a:t>(J) =</a:t>
            </a:r>
            <a:r>
              <a:rPr lang="en-US" dirty="0" smtClean="0">
                <a:latin typeface="Calibri"/>
              </a:rPr>
              <a:t>α x [1-</a:t>
            </a:r>
            <a:r>
              <a:rPr lang="en-US" dirty="0" smtClean="0">
                <a:latin typeface="Cambria Math"/>
                <a:ea typeface="Cambria Math"/>
              </a:rPr>
              <a:t> </a:t>
            </a:r>
            <a:r>
              <a:rPr lang="en-US" dirty="0" err="1" smtClean="0"/>
              <a:t>D</a:t>
            </a:r>
            <a:r>
              <a:rPr lang="en-US" baseline="-25000" dirty="0" err="1" smtClean="0"/>
              <a:t>p</a:t>
            </a:r>
            <a:r>
              <a:rPr lang="en-US" dirty="0" smtClean="0"/>
              <a:t>] + </a:t>
            </a:r>
            <a:r>
              <a:rPr lang="el-GR" dirty="0" smtClean="0">
                <a:latin typeface="Cambria Math"/>
                <a:ea typeface="Cambria Math"/>
              </a:rPr>
              <a:t>β</a:t>
            </a:r>
            <a:r>
              <a:rPr lang="en-US" dirty="0" smtClean="0">
                <a:latin typeface="Cambria Math"/>
                <a:ea typeface="Cambria Math"/>
              </a:rPr>
              <a:t>[min((</a:t>
            </a:r>
            <a:r>
              <a:rPr lang="en-US" dirty="0" err="1" smtClean="0"/>
              <a:t>N</a:t>
            </a:r>
            <a:r>
              <a:rPr lang="en-US" baseline="-25000" dirty="0" err="1" smtClean="0"/>
              <a:t>avg</a:t>
            </a:r>
            <a:r>
              <a:rPr lang="en-US" dirty="0" smtClean="0"/>
              <a:t>/ </a:t>
            </a:r>
            <a:r>
              <a:rPr lang="en-US" dirty="0" err="1" smtClean="0"/>
              <a:t>N</a:t>
            </a:r>
            <a:r>
              <a:rPr lang="en-US" baseline="-25000" dirty="0" err="1" smtClean="0"/>
              <a:t>con</a:t>
            </a:r>
            <a:r>
              <a:rPr lang="en-US" dirty="0" smtClean="0"/>
              <a:t>),1)]</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83970" name="Picture 2"/>
          <p:cNvPicPr>
            <a:picLocks noChangeAspect="1" noChangeArrowheads="1"/>
          </p:cNvPicPr>
          <p:nvPr/>
        </p:nvPicPr>
        <p:blipFill>
          <a:blip r:embed="rId2" cstate="print"/>
          <a:srcRect/>
          <a:stretch>
            <a:fillRect/>
          </a:stretch>
        </p:blipFill>
        <p:spPr bwMode="auto">
          <a:xfrm>
            <a:off x="1295400" y="1371600"/>
            <a:ext cx="6248400" cy="4357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Premise with </a:t>
            </a:r>
            <a:r>
              <a:rPr lang="en-US" dirty="0" err="1" smtClean="0"/>
              <a:t>GyTAR</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The ability to forward packets between two selected junctions</a:t>
            </a:r>
          </a:p>
          <a:p>
            <a:r>
              <a:rPr lang="en-US" dirty="0" smtClean="0"/>
              <a:t>The sending vehicle manages knowledge of the speed, direction, and position of neighboring vehicles to aid in the decision</a:t>
            </a:r>
          </a:p>
          <a:p>
            <a:r>
              <a:rPr lang="en-US" dirty="0" smtClean="0"/>
              <a:t>Figure 2 illustrates how the two premises are used together to decide which vehicles to send packets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r>
              <a:rPr lang="en-US" dirty="0" smtClean="0"/>
              <a:t>The forwarding vehicles has 4 vehicles in it’s transmission range and knows the destination junction for the packets</a:t>
            </a:r>
          </a:p>
          <a:p>
            <a:r>
              <a:rPr lang="en-US" dirty="0" smtClean="0"/>
              <a:t>At time t1 vehicle 4 is the closest vehicle to the desired junction </a:t>
            </a:r>
          </a:p>
          <a:p>
            <a:r>
              <a:rPr lang="en-US" dirty="0" err="1" smtClean="0"/>
              <a:t>GyTAR</a:t>
            </a:r>
            <a:r>
              <a:rPr lang="en-US" dirty="0" smtClean="0"/>
              <a:t> accounts for the speed and direction of candidate vehicles. Vehicle 3 and 4 are travelling in the opposite direction of the desired destination</a:t>
            </a:r>
          </a:p>
          <a:p>
            <a:r>
              <a:rPr lang="en-US" dirty="0" smtClean="0"/>
              <a:t>At time t2 vehicle 1 passes vehicle 2 because it is travelling faster</a:t>
            </a:r>
          </a:p>
          <a:p>
            <a:r>
              <a:rPr lang="en-US" dirty="0" smtClean="0"/>
              <a:t>Based on the point system vehicle 1 is chosen to forward the packet to the desired junction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1752600" y="1295400"/>
            <a:ext cx="5562600" cy="4724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3" name="Content Placeholder 2"/>
          <p:cNvSpPr>
            <a:spLocks noGrp="1"/>
          </p:cNvSpPr>
          <p:nvPr>
            <p:ph sz="quarter" idx="1"/>
          </p:nvPr>
        </p:nvSpPr>
        <p:spPr/>
        <p:txBody>
          <a:bodyPr/>
          <a:lstStyle/>
          <a:p>
            <a:r>
              <a:rPr lang="en-US" dirty="0" smtClean="0"/>
              <a:t>Simulation includes </a:t>
            </a:r>
            <a:r>
              <a:rPr lang="en-US" dirty="0" err="1" smtClean="0"/>
              <a:t>GyTAR</a:t>
            </a:r>
            <a:r>
              <a:rPr lang="en-US" dirty="0" smtClean="0"/>
              <a:t>, B-</a:t>
            </a:r>
            <a:r>
              <a:rPr lang="en-US" dirty="0" err="1" smtClean="0"/>
              <a:t>GyTAR</a:t>
            </a:r>
            <a:r>
              <a:rPr lang="en-US" dirty="0" smtClean="0"/>
              <a:t> (Basic </a:t>
            </a:r>
            <a:r>
              <a:rPr lang="en-US" dirty="0" err="1" smtClean="0"/>
              <a:t>GyTAR</a:t>
            </a:r>
            <a:r>
              <a:rPr lang="en-US" dirty="0" smtClean="0"/>
              <a:t> without recovery mechanisms), GSR (Geographic Source Routing), and LAR (Location Aided Routing)</a:t>
            </a:r>
          </a:p>
          <a:p>
            <a:r>
              <a:rPr lang="en-US" dirty="0" smtClean="0"/>
              <a:t>Figure 1 is the layout of a 2500x2500 m</a:t>
            </a:r>
            <a:r>
              <a:rPr lang="en-US" baseline="30000" dirty="0" smtClean="0"/>
              <a:t>2</a:t>
            </a:r>
            <a:r>
              <a:rPr lang="en-US" dirty="0" smtClean="0"/>
              <a:t> city with 16 intersections and 26 two-way roads</a:t>
            </a:r>
          </a:p>
          <a:p>
            <a:r>
              <a:rPr lang="en-US" dirty="0" smtClean="0"/>
              <a:t>Vehicles travel at speeds of 30-50 km/h</a:t>
            </a:r>
          </a:p>
          <a:p>
            <a:r>
              <a:rPr lang="en-US" dirty="0" smtClean="0"/>
              <a:t>The number of vehicles in the VANET system at anytime is between 100-300 vehicles</a:t>
            </a:r>
          </a:p>
          <a:p>
            <a:r>
              <a:rPr lang="en-US" dirty="0" smtClean="0"/>
              <a:t>The transmission range of the communication devices is 266 meters</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Delivery Ratio</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609600" y="1219200"/>
            <a:ext cx="80010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2745</TotalTime>
  <Words>4168</Words>
  <Application>Microsoft Office PowerPoint</Application>
  <PresentationFormat>On-screen Show (4:3)</PresentationFormat>
  <Paragraphs>412</Paragraphs>
  <Slides>74</Slides>
  <Notes>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Analysis</vt:lpstr>
      <vt:lpstr>Simulation Analysis</vt:lpstr>
      <vt:lpstr>Simulation Analysis</vt:lpstr>
      <vt:lpstr>Simulation Analysis</vt:lpstr>
      <vt:lpstr>Simulation Analysis</vt:lpstr>
      <vt:lpstr>Simulation Analysis</vt:lpstr>
      <vt:lpstr>An Improved Vehicular Ad Hoc Routing Protocol for City Environments</vt:lpstr>
      <vt:lpstr>GyTAR</vt:lpstr>
      <vt:lpstr>Uniqueness of a VANET</vt:lpstr>
      <vt:lpstr>The GyTAR Protocol Assumptions</vt:lpstr>
      <vt:lpstr>First Premise with GyTAR</vt:lpstr>
      <vt:lpstr>GyTAR Evaluation System</vt:lpstr>
      <vt:lpstr>GyTAR Evaluation System</vt:lpstr>
      <vt:lpstr>Second Premise with GyTAR </vt:lpstr>
      <vt:lpstr>GyTAR Evaluation System</vt:lpstr>
      <vt:lpstr>GyTAR Evaluation System</vt:lpstr>
      <vt:lpstr>Simulation Setup</vt:lpstr>
      <vt:lpstr>Packet Delivery Ratio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396</cp:revision>
  <dcterms:created xsi:type="dcterms:W3CDTF">2006-08-16T00:00:00Z</dcterms:created>
  <dcterms:modified xsi:type="dcterms:W3CDTF">2012-11-17T20:40:26Z</dcterms:modified>
</cp:coreProperties>
</file>