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6"/>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9" r:id="rId53"/>
    <p:sldId id="320" r:id="rId54"/>
    <p:sldId id="321" r:id="rId55"/>
    <p:sldId id="322" r:id="rId56"/>
    <p:sldId id="323" r:id="rId57"/>
    <p:sldId id="324" r:id="rId58"/>
    <p:sldId id="325" r:id="rId59"/>
    <p:sldId id="326" r:id="rId60"/>
    <p:sldId id="328" r:id="rId61"/>
    <p:sldId id="344" r:id="rId62"/>
    <p:sldId id="329" r:id="rId63"/>
    <p:sldId id="330" r:id="rId64"/>
    <p:sldId id="331" r:id="rId65"/>
    <p:sldId id="332" r:id="rId66"/>
    <p:sldId id="333" r:id="rId67"/>
    <p:sldId id="334" r:id="rId68"/>
    <p:sldId id="338" r:id="rId69"/>
    <p:sldId id="336" r:id="rId70"/>
    <p:sldId id="339" r:id="rId71"/>
    <p:sldId id="340" r:id="rId72"/>
    <p:sldId id="341" r:id="rId73"/>
    <p:sldId id="342" r:id="rId74"/>
    <p:sldId id="34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11/18/2012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11/18/2012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November 21, 2012</a:t>
            </a:r>
            <a:endParaRPr lang="en-US" dirty="0" smtClean="0"/>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a:t>
            </a:r>
            <a:r>
              <a:rPr lang="en-US" dirty="0" smtClean="0"/>
              <a:t>Networks </a:t>
            </a:r>
            <a:r>
              <a:rPr lang="en-US" dirty="0" smtClean="0"/>
              <a:t>W</a:t>
            </a:r>
            <a:r>
              <a:rPr lang="en-US" dirty="0" smtClean="0"/>
              <a:t>ith </a:t>
            </a:r>
            <a:r>
              <a:rPr lang="en-US" dirty="0" smtClean="0"/>
              <a:t>T</a:t>
            </a:r>
            <a:r>
              <a:rPr lang="en-US" dirty="0" smtClean="0"/>
              <a:t>wo </a:t>
            </a:r>
            <a:br>
              <a:rPr lang="en-US" dirty="0" smtClean="0"/>
            </a:br>
            <a:r>
              <a:rPr lang="en-US" dirty="0" smtClean="0"/>
              <a:t>Directional </a:t>
            </a:r>
            <a:r>
              <a:rPr lang="en-US" dirty="0" smtClean="0"/>
              <a:t>T</a:t>
            </a:r>
            <a:r>
              <a:rPr lang="en-US" dirty="0" smtClean="0"/>
              <a: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endParaRPr lang="en-US" dirty="0" smtClean="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419600" y="1981200"/>
            <a:ext cx="4611245" cy="3581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a:xfrm>
            <a:off x="457200" y="1386840"/>
            <a:ext cx="4041648" cy="4937760"/>
          </a:xfrm>
        </p:spPr>
        <p:txBody>
          <a:bodyPr>
            <a:normAutofit/>
          </a:bodyPr>
          <a:lstStyle/>
          <a:p>
            <a:r>
              <a:rPr lang="en-US" sz="1900" dirty="0" smtClean="0"/>
              <a:t>Simulated results match extremely well with analytical results for both cases of one and two direction probability of being disconnected</a:t>
            </a:r>
          </a:p>
          <a:p>
            <a:r>
              <a:rPr lang="en-US" sz="1900" dirty="0" smtClean="0"/>
              <a:t>Comparing with </a:t>
            </a:r>
            <a:r>
              <a:rPr lang="en-US" sz="1900" dirty="0" smtClean="0"/>
              <a:t>empirical </a:t>
            </a:r>
            <a:r>
              <a:rPr lang="en-US" sz="1900" dirty="0" smtClean="0"/>
              <a:t>results at </a:t>
            </a:r>
            <a:r>
              <a:rPr lang="en-US" sz="1900" dirty="0" smtClean="0"/>
              <a:t>1-3am (which </a:t>
            </a:r>
            <a:r>
              <a:rPr lang="en-US" sz="1900" dirty="0" smtClean="0"/>
              <a:t>showed an approximate volume of 500 </a:t>
            </a:r>
            <a:r>
              <a:rPr lang="en-US" sz="1900" dirty="0" err="1" smtClean="0"/>
              <a:t>veh</a:t>
            </a:r>
            <a:r>
              <a:rPr lang="en-US" sz="1900" dirty="0" smtClean="0"/>
              <a:t>/hr), </a:t>
            </a:r>
            <a:r>
              <a:rPr lang="en-US" sz="1900" dirty="0" smtClean="0"/>
              <a:t>the probability of being disconnected is again 35%</a:t>
            </a:r>
          </a:p>
          <a:p>
            <a:r>
              <a:rPr lang="en-US" sz="1900" dirty="0" smtClean="0"/>
              <a:t>Results</a:t>
            </a:r>
            <a:r>
              <a:rPr lang="en-US" sz="1900" dirty="0" smtClean="0"/>
              <a:t> </a:t>
            </a:r>
            <a:r>
              <a:rPr lang="en-US" sz="1900" dirty="0" smtClean="0"/>
              <a:t>also show that as traffic density increases, the disconnection probability decreases. </a:t>
            </a:r>
            <a:r>
              <a:rPr lang="en-US" sz="1900" dirty="0" smtClean="0"/>
              <a:t>  This </a:t>
            </a:r>
            <a:r>
              <a:rPr lang="en-US" sz="1900" dirty="0" smtClean="0"/>
              <a:t>follows </a:t>
            </a:r>
            <a:r>
              <a:rPr lang="en-US" sz="1900" dirty="0" smtClean="0"/>
              <a:t>intuition</a:t>
            </a:r>
            <a:r>
              <a:rPr lang="en-US" sz="1900" dirty="0" smtClean="0"/>
              <a:t> </a:t>
            </a:r>
            <a:r>
              <a:rPr lang="en-US" sz="1900" dirty="0" smtClean="0"/>
              <a:t>because it increases </a:t>
            </a:r>
            <a:r>
              <a:rPr lang="en-US" sz="1900" dirty="0" smtClean="0"/>
              <a:t>likelihood </a:t>
            </a:r>
            <a:r>
              <a:rPr lang="en-US" sz="1900" dirty="0" smtClean="0"/>
              <a:t>of vehicles being in the range of R=250m.</a:t>
            </a:r>
            <a:endParaRPr lang="en-US" sz="1900"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770916" y="1447800"/>
            <a:ext cx="5601685" cy="45720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2000" dirty="0" smtClean="0"/>
              <a:t>Analytical and simulated results are nearly identical</a:t>
            </a:r>
          </a:p>
          <a:p>
            <a:r>
              <a:rPr lang="en-US" sz="2000" dirty="0" smtClean="0"/>
              <a:t>As traffic volume increases, </a:t>
            </a:r>
            <a:r>
              <a:rPr lang="en-US" sz="2000" dirty="0" smtClean="0"/>
              <a:t>distance </a:t>
            </a:r>
            <a:r>
              <a:rPr lang="en-US" sz="2000" dirty="0" smtClean="0"/>
              <a:t>between vehicles decreases. </a:t>
            </a:r>
            <a:r>
              <a:rPr lang="en-US" sz="2000" dirty="0" smtClean="0"/>
              <a:t>  This </a:t>
            </a:r>
            <a:r>
              <a:rPr lang="en-US" sz="2000" dirty="0" smtClean="0"/>
              <a:t>reduces the inter and intra-vehicle spacing as expected.</a:t>
            </a:r>
          </a:p>
          <a:p>
            <a:r>
              <a:rPr lang="en-US" sz="2000" dirty="0" smtClean="0"/>
              <a:t>As more vehicles enter the network, </a:t>
            </a:r>
            <a:r>
              <a:rPr lang="en-US" sz="2000" dirty="0" smtClean="0"/>
              <a:t>results </a:t>
            </a:r>
            <a:r>
              <a:rPr lang="en-US" sz="2000" dirty="0" smtClean="0"/>
              <a:t>also show as expected that the average number of vehicles in a cluster increases. </a:t>
            </a:r>
            <a:r>
              <a:rPr lang="en-US" sz="2000" dirty="0" smtClean="0"/>
              <a:t>  Intuitively</a:t>
            </a:r>
            <a:r>
              <a:rPr lang="en-US" sz="2000" dirty="0" smtClean="0"/>
              <a:t>, as cluster size increases, it should follow that cluster lengths also increase.</a:t>
            </a:r>
            <a:endParaRPr lang="en-US" sz="2000"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657599" y="1447800"/>
            <a:ext cx="5562601" cy="2758059"/>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a:xfrm>
            <a:off x="381000" y="1447800"/>
            <a:ext cx="3352800" cy="3048000"/>
          </a:xfrm>
        </p:spPr>
        <p:txBody>
          <a:bodyPr>
            <a:normAutofit/>
          </a:bodyPr>
          <a:lstStyle/>
          <a:p>
            <a:r>
              <a:rPr lang="en-US" sz="1900" dirty="0" smtClean="0"/>
              <a:t>The average re-healing time is shown to be impacted by a vehicles speed. It is shown that the re-healing time is dependent on the speed of both east and westbound vehicles.  An increase in speed decreases the delay to store and forward messages</a:t>
            </a:r>
            <a:r>
              <a:rPr lang="en-US" sz="1900" dirty="0" smtClean="0"/>
              <a:t>.</a:t>
            </a:r>
            <a:endParaRPr lang="en-US" sz="1900" dirty="0" smtClean="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8" name="Content Placeholder 3"/>
          <p:cNvSpPr>
            <a:spLocks noGrp="1"/>
          </p:cNvSpPr>
          <p:nvPr>
            <p:ph sz="quarter" idx="1"/>
          </p:nvPr>
        </p:nvSpPr>
        <p:spPr>
          <a:xfrm>
            <a:off x="381000" y="4191000"/>
            <a:ext cx="8305800" cy="1371600"/>
          </a:xfrm>
        </p:spPr>
        <p:txBody>
          <a:bodyPr>
            <a:noAutofit/>
          </a:bodyPr>
          <a:lstStyle/>
          <a:p>
            <a:r>
              <a:rPr lang="en-US" sz="1900" dirty="0" smtClean="0"/>
              <a:t>We </a:t>
            </a:r>
            <a:r>
              <a:rPr lang="en-US" sz="1900" dirty="0" smtClean="0"/>
              <a:t>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p>
          <a:p>
            <a:endParaRPr lang="en-US" sz="19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a:t>
            </a:r>
            <a:r>
              <a:rPr lang="en-US" dirty="0" smtClean="0"/>
              <a:t>conditions </a:t>
            </a:r>
            <a:r>
              <a:rPr lang="en-US" dirty="0" smtClean="0"/>
              <a:t>composed </a:t>
            </a:r>
            <a:r>
              <a:rPr lang="en-US" dirty="0" smtClean="0"/>
              <a:t>of:</a:t>
            </a:r>
          </a:p>
          <a:p>
            <a:pPr lvl="1"/>
            <a:r>
              <a:rPr lang="en-US" dirty="0" smtClean="0"/>
              <a:t>R</a:t>
            </a:r>
            <a:r>
              <a:rPr lang="en-US" dirty="0" smtClean="0"/>
              <a:t>oad </a:t>
            </a:r>
            <a:r>
              <a:rPr lang="en-US" dirty="0" smtClean="0"/>
              <a:t>lengths, speed limits, and number of </a:t>
            </a:r>
            <a:r>
              <a:rPr lang="en-US" dirty="0" smtClean="0"/>
              <a:t>lanes</a:t>
            </a:r>
          </a:p>
          <a:p>
            <a:pPr lvl="1"/>
            <a:r>
              <a:rPr lang="en-US" dirty="0" smtClean="0"/>
              <a:t>Characteristics </a:t>
            </a:r>
            <a:r>
              <a:rPr lang="en-US" dirty="0" smtClean="0"/>
              <a:t>of roads </a:t>
            </a:r>
            <a:r>
              <a:rPr lang="en-US" dirty="0" smtClean="0"/>
              <a:t>(</a:t>
            </a:r>
            <a:r>
              <a:rPr lang="en-US" dirty="0" smtClean="0"/>
              <a:t>stop </a:t>
            </a:r>
            <a:r>
              <a:rPr lang="en-US" dirty="0" smtClean="0"/>
              <a:t>signs versus stop lights at </a:t>
            </a:r>
            <a:r>
              <a:rPr lang="en-US" dirty="0" smtClean="0"/>
              <a:t>intersections)</a:t>
            </a:r>
          </a:p>
          <a:p>
            <a:pPr lvl="1"/>
            <a:r>
              <a:rPr lang="en-US" dirty="0" smtClean="0"/>
              <a:t>P</a:t>
            </a:r>
            <a:r>
              <a:rPr lang="en-US" dirty="0" smtClean="0"/>
              <a:t>roximity </a:t>
            </a:r>
            <a:r>
              <a:rPr lang="en-US" dirty="0" smtClean="0"/>
              <a:t>to frequented </a:t>
            </a:r>
            <a:r>
              <a:rPr lang="en-US" dirty="0" smtClean="0"/>
              <a:t>buildings</a:t>
            </a:r>
          </a:p>
          <a:p>
            <a:pPr lvl="1"/>
            <a:r>
              <a:rPr lang="en-US" dirty="0" smtClean="0"/>
              <a:t>C</a:t>
            </a:r>
            <a:r>
              <a:rPr lang="en-US" dirty="0" smtClean="0"/>
              <a:t>haracteristics </a:t>
            </a:r>
            <a:r>
              <a:rPr lang="en-US" dirty="0" smtClean="0"/>
              <a:t>of individual </a:t>
            </a:r>
            <a:r>
              <a:rPr lang="en-US" dirty="0" smtClean="0"/>
              <a:t>drivers</a:t>
            </a:r>
            <a:endParaRPr lang="en-US" dirty="0" smtClean="0"/>
          </a:p>
          <a:p>
            <a:r>
              <a:rPr lang="en-US" dirty="0" err="1" smtClean="0"/>
              <a:t>VanetMobiSim</a:t>
            </a:r>
            <a:r>
              <a:rPr lang="en-US" dirty="0" smtClean="0"/>
              <a:t> offers the ability to take into </a:t>
            </a:r>
            <a:r>
              <a:rPr lang="en-US" dirty="0" smtClean="0"/>
              <a:t>account:</a:t>
            </a:r>
          </a:p>
          <a:p>
            <a:pPr lvl="1"/>
            <a:r>
              <a:rPr lang="en-US" dirty="0" smtClean="0"/>
              <a:t>P</a:t>
            </a:r>
            <a:r>
              <a:rPr lang="en-US" dirty="0" smtClean="0"/>
              <a:t>hysical </a:t>
            </a:r>
            <a:r>
              <a:rPr lang="en-US" dirty="0" smtClean="0"/>
              <a:t>characteristics of road </a:t>
            </a:r>
            <a:r>
              <a:rPr lang="en-US" dirty="0" smtClean="0"/>
              <a:t>environments</a:t>
            </a:r>
          </a:p>
          <a:p>
            <a:pPr lvl="1"/>
            <a:r>
              <a:rPr lang="en-US" dirty="0" smtClean="0"/>
              <a:t>C</a:t>
            </a:r>
            <a:r>
              <a:rPr lang="en-US" dirty="0" smtClean="0"/>
              <a:t>haracteristics </a:t>
            </a:r>
            <a:r>
              <a:rPr lang="en-US" dirty="0" smtClean="0"/>
              <a:t>of drivers to properly simulate traffic conditions given a road </a:t>
            </a:r>
            <a:r>
              <a:rPr lang="en-US" dirty="0" smtClean="0"/>
              <a:t>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Macro-Mobility </a:t>
            </a:r>
            <a:r>
              <a:rPr lang="en-US" dirty="0" smtClean="0"/>
              <a:t>features:  physical </a:t>
            </a:r>
            <a:r>
              <a:rPr lang="en-US" dirty="0" smtClean="0"/>
              <a:t>characteristics that could possibly affect traffic </a:t>
            </a:r>
            <a:r>
              <a:rPr lang="en-US" dirty="0" smtClean="0"/>
              <a:t>conditions</a:t>
            </a:r>
          </a:p>
          <a:p>
            <a:pPr lvl="1"/>
            <a:r>
              <a:rPr lang="en-US" dirty="0" smtClean="0"/>
              <a:t>N</a:t>
            </a:r>
            <a:r>
              <a:rPr lang="en-US" dirty="0" smtClean="0"/>
              <a:t>umber </a:t>
            </a:r>
            <a:r>
              <a:rPr lang="en-US" dirty="0" smtClean="0"/>
              <a:t>of lanes on a </a:t>
            </a:r>
            <a:r>
              <a:rPr lang="en-US" dirty="0" smtClean="0"/>
              <a:t>road,  </a:t>
            </a:r>
            <a:r>
              <a:rPr lang="en-US" dirty="0" smtClean="0"/>
              <a:t>T</a:t>
            </a:r>
            <a:r>
              <a:rPr lang="en-US" dirty="0" smtClean="0"/>
              <a:t>raffic signs, </a:t>
            </a:r>
            <a:r>
              <a:rPr lang="en-US" dirty="0" smtClean="0"/>
              <a:t>S</a:t>
            </a:r>
            <a:r>
              <a:rPr lang="en-US" dirty="0" smtClean="0"/>
              <a:t>peed limits, </a:t>
            </a:r>
            <a:r>
              <a:rPr lang="en-US" dirty="0" smtClean="0"/>
              <a:t>P</a:t>
            </a:r>
            <a:r>
              <a:rPr lang="en-US" dirty="0" smtClean="0"/>
              <a:t>aths traveled, Road topologies</a:t>
            </a:r>
            <a:endParaRPr lang="en-US" dirty="0" smtClean="0"/>
          </a:p>
          <a:p>
            <a:r>
              <a:rPr lang="en-US" dirty="0" err="1" smtClean="0"/>
              <a:t>VanetMobiSim</a:t>
            </a:r>
            <a:r>
              <a:rPr lang="en-US" dirty="0" smtClean="0"/>
              <a:t> allows the user to customize all these characteristics which is very important because obviously the physical limitations of the driving conditions have an affect on traffic</a:t>
            </a:r>
            <a:r>
              <a:rPr lang="en-US" dirty="0" smtClean="0"/>
              <a:t>.</a:t>
            </a:r>
            <a:endParaRPr lang="en-US" dirty="0" smtClean="0"/>
          </a:p>
          <a:p>
            <a:r>
              <a:rPr lang="en-US" dirty="0" smtClean="0"/>
              <a:t>Customizable road topologies is another option of </a:t>
            </a:r>
            <a:r>
              <a:rPr lang="en-US" dirty="0" err="1" smtClean="0"/>
              <a:t>VanetMobiSim</a:t>
            </a:r>
            <a:r>
              <a:rPr lang="en-US" dirty="0" smtClean="0"/>
              <a:t> that allows for realistic simulations. </a:t>
            </a:r>
            <a:endParaRPr lang="en-US" dirty="0" smtClean="0"/>
          </a:p>
          <a:p>
            <a:pPr lvl="1"/>
            <a:r>
              <a:rPr lang="en-US" dirty="0" smtClean="0"/>
              <a:t>Allows user to </a:t>
            </a:r>
            <a:r>
              <a:rPr lang="en-US" dirty="0" smtClean="0"/>
              <a:t>model a city-sized environment, </a:t>
            </a:r>
            <a:r>
              <a:rPr lang="en-US" dirty="0" smtClean="0"/>
              <a:t>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a:t>
            </a:r>
            <a:r>
              <a:rPr lang="en-US" dirty="0" smtClean="0"/>
              <a:t>G</a:t>
            </a:r>
            <a:r>
              <a:rPr lang="en-US" dirty="0" smtClean="0"/>
              <a:t>raph:  User </a:t>
            </a:r>
            <a:r>
              <a:rPr lang="en-US" dirty="0" smtClean="0"/>
              <a:t>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a:t>
            </a:r>
            <a:r>
              <a:rPr lang="en-US" dirty="0" smtClean="0"/>
              <a:t>Map</a:t>
            </a:r>
            <a:r>
              <a:rPr lang="en-US" dirty="0" smtClean="0"/>
              <a:t>: Geographical Data </a:t>
            </a:r>
            <a:r>
              <a:rPr lang="en-US" dirty="0" smtClean="0"/>
              <a:t>File (Most </a:t>
            </a:r>
            <a:r>
              <a:rPr lang="en-US" dirty="0" smtClean="0"/>
              <a:t>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905774" y="2819400"/>
            <a:ext cx="3209026" cy="34290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029200" y="2620760"/>
            <a:ext cx="3124200" cy="355144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a:t>
            </a:r>
            <a:r>
              <a:rPr lang="en-US" dirty="0" smtClean="0"/>
              <a:t>Map</a:t>
            </a:r>
            <a:r>
              <a:rPr lang="en-US" dirty="0" smtClean="0"/>
              <a:t>: road topologies taken from the TIGER </a:t>
            </a:r>
            <a:r>
              <a:rPr lang="en-US" dirty="0" smtClean="0"/>
              <a:t>database (free source but granularity </a:t>
            </a:r>
            <a:r>
              <a:rPr lang="en-US" dirty="0" smtClean="0"/>
              <a:t>of detail is not as high as with a </a:t>
            </a:r>
            <a:r>
              <a:rPr lang="en-US" dirty="0" smtClean="0"/>
              <a:t>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a:t>
            </a:r>
            <a:r>
              <a:rPr lang="en-US" dirty="0" smtClean="0"/>
              <a:t>Graph</a:t>
            </a:r>
            <a:r>
              <a:rPr lang="en-US" dirty="0" smtClean="0"/>
              <a:t>: </a:t>
            </a:r>
            <a:r>
              <a:rPr lang="en-US" dirty="0" smtClean="0"/>
              <a:t>R</a:t>
            </a:r>
            <a:r>
              <a:rPr lang="en-US" dirty="0" smtClean="0"/>
              <a:t>andom </a:t>
            </a:r>
            <a:r>
              <a:rPr lang="en-US" dirty="0" smtClean="0"/>
              <a:t>generation via a </a:t>
            </a:r>
            <a:r>
              <a:rPr lang="en-US" dirty="0" err="1" smtClean="0"/>
              <a:t>Voronoi</a:t>
            </a:r>
            <a:r>
              <a:rPr lang="en-US" dirty="0" smtClean="0"/>
              <a:t> tessellation given a set of </a:t>
            </a:r>
            <a:r>
              <a:rPr lang="en-US" dirty="0" smtClean="0"/>
              <a:t>points (has </a:t>
            </a:r>
            <a:r>
              <a:rPr lang="en-US" dirty="0" smtClean="0"/>
              <a:t>ability to vary traffic </a:t>
            </a:r>
            <a:r>
              <a:rPr lang="en-US" dirty="0" smtClean="0"/>
              <a:t>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endParaRPr lang="en-US" dirty="0" smtClean="0"/>
          </a:p>
          <a:p>
            <a:pPr lvl="1"/>
            <a:r>
              <a:rPr lang="en-US" dirty="0" smtClean="0"/>
              <a:t>Ability to model traffic </a:t>
            </a:r>
            <a:r>
              <a:rPr lang="en-US" dirty="0" smtClean="0"/>
              <a:t>with</a:t>
            </a:r>
            <a:r>
              <a:rPr lang="en-US" dirty="0" smtClean="0"/>
              <a:t> multiple </a:t>
            </a:r>
            <a:r>
              <a:rPr lang="en-US" dirty="0" smtClean="0"/>
              <a:t>lanes and directions</a:t>
            </a:r>
          </a:p>
          <a:p>
            <a:pPr lvl="1"/>
            <a:r>
              <a:rPr lang="en-US" dirty="0" smtClean="0"/>
              <a:t>Road dividers </a:t>
            </a:r>
            <a:r>
              <a:rPr lang="en-US" dirty="0" smtClean="0"/>
              <a:t>can separate</a:t>
            </a:r>
            <a:r>
              <a:rPr lang="en-US" dirty="0" smtClean="0"/>
              <a:t> </a:t>
            </a:r>
            <a:r>
              <a:rPr lang="en-US" dirty="0" smtClean="0"/>
              <a:t>traffic flowing in opposite directions</a:t>
            </a:r>
          </a:p>
          <a:p>
            <a:pPr lvl="1"/>
            <a:r>
              <a:rPr lang="en-US" dirty="0" smtClean="0"/>
              <a:t>Varying speed limits for different </a:t>
            </a:r>
            <a:r>
              <a:rPr lang="en-US" dirty="0" smtClean="0"/>
              <a:t>road topologies</a:t>
            </a:r>
            <a:endParaRPr lang="en-US" dirty="0" smtClean="0"/>
          </a:p>
          <a:p>
            <a:pPr lvl="1"/>
            <a:r>
              <a:rPr lang="en-US" dirty="0" smtClean="0"/>
              <a:t>Ability to have different traffic flow control mechanisms such as stop signs or traffic lights at </a:t>
            </a:r>
            <a:r>
              <a:rPr lang="en-US" dirty="0" smtClean="0"/>
              <a:t>intersections</a:t>
            </a:r>
          </a:p>
          <a:p>
            <a:pPr lvl="1"/>
            <a:r>
              <a:rPr lang="en-US" dirty="0" smtClean="0"/>
              <a:t>User may m</a:t>
            </a:r>
            <a:r>
              <a:rPr lang="en-US" dirty="0" smtClean="0"/>
              <a:t>oderate </a:t>
            </a:r>
            <a:r>
              <a:rPr lang="en-US" dirty="0" smtClean="0"/>
              <a:t>the </a:t>
            </a:r>
            <a:r>
              <a:rPr lang="en-US" dirty="0" smtClean="0"/>
              <a:t>timing </a:t>
            </a:r>
            <a:r>
              <a:rPr lang="en-US" dirty="0" smtClean="0"/>
              <a:t>in which traffic lights </a:t>
            </a:r>
            <a:r>
              <a:rPr lang="en-US" dirty="0" smtClean="0"/>
              <a:t>change</a:t>
            </a:r>
            <a:endParaRPr lang="en-US" dirty="0" smtClean="0"/>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a:t>
            </a:r>
            <a:r>
              <a:rPr lang="en-US" dirty="0" smtClean="0"/>
              <a:t>model, the </a:t>
            </a:r>
            <a:r>
              <a:rPr lang="en-US" dirty="0" smtClean="0"/>
              <a:t>movement patterns will dictate how each vehicle moves from </a:t>
            </a:r>
            <a:r>
              <a:rPr lang="en-US" dirty="0" err="1" smtClean="0"/>
              <a:t>vertice</a:t>
            </a:r>
            <a:r>
              <a:rPr lang="en-US" dirty="0" smtClean="0"/>
              <a:t> </a:t>
            </a:r>
            <a:r>
              <a:rPr lang="en-US" dirty="0" smtClean="0"/>
              <a:t>to </a:t>
            </a:r>
            <a:r>
              <a:rPr lang="en-US" dirty="0" err="1" smtClean="0"/>
              <a:t>vertice</a:t>
            </a:r>
            <a:r>
              <a:rPr lang="en-US" dirty="0" smtClean="0"/>
              <a:t> </a:t>
            </a:r>
            <a:r>
              <a:rPr lang="en-US" dirty="0" smtClean="0"/>
              <a:t>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a:t>
            </a:r>
            <a:r>
              <a:rPr lang="en-US" dirty="0" smtClean="0"/>
              <a:t>path</a:t>
            </a:r>
          </a:p>
          <a:p>
            <a:pPr lvl="1"/>
            <a:r>
              <a:rPr lang="en-US" dirty="0" smtClean="0"/>
              <a:t>Two </a:t>
            </a:r>
            <a:r>
              <a:rPr lang="en-US" dirty="0" smtClean="0"/>
              <a:t>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normAutofit/>
          </a:bodyPr>
          <a:lstStyle/>
          <a:p>
            <a:pPr marL="274320" lvl="1">
              <a:spcBef>
                <a:spcPts val="600"/>
              </a:spcBef>
              <a:buClr>
                <a:schemeClr val="accent1"/>
              </a:buClr>
            </a:pPr>
            <a:r>
              <a:rPr lang="en-US" dirty="0" smtClean="0"/>
              <a:t>Path Computation Module: Given a set of points to traverse, the module computes the ideal path to each point. </a:t>
            </a:r>
            <a:endParaRPr lang="en-US" dirty="0" smtClean="0"/>
          </a:p>
          <a:p>
            <a:pPr marL="548640" lvl="2">
              <a:spcBef>
                <a:spcPts val="600"/>
              </a:spcBef>
              <a:buClr>
                <a:schemeClr val="accent1"/>
              </a:buClr>
            </a:pPr>
            <a:r>
              <a:rPr lang="en-US" dirty="0" smtClean="0"/>
              <a:t>May </a:t>
            </a:r>
            <a:r>
              <a:rPr lang="en-US" dirty="0" smtClean="0"/>
              <a:t>be </a:t>
            </a:r>
            <a:r>
              <a:rPr lang="en-US" dirty="0" smtClean="0"/>
              <a:t>used to model more random traffic as the user is not </a:t>
            </a:r>
            <a:r>
              <a:rPr lang="en-US" dirty="0" smtClean="0"/>
              <a:t>in full control </a:t>
            </a:r>
            <a:r>
              <a:rPr lang="en-US" dirty="0" smtClean="0"/>
              <a:t>of </a:t>
            </a:r>
            <a:r>
              <a:rPr lang="en-US" dirty="0" smtClean="0"/>
              <a:t>the path vehicles will take</a:t>
            </a:r>
          </a:p>
          <a:p>
            <a:pPr lvl="1"/>
            <a:r>
              <a:rPr lang="en-US" dirty="0" smtClean="0"/>
              <a:t>Includes 3 models:</a:t>
            </a:r>
            <a:endParaRPr lang="en-US" dirty="0" smtClean="0"/>
          </a:p>
          <a:p>
            <a:pPr lvl="2"/>
            <a:r>
              <a:rPr lang="en-US" dirty="0" err="1" smtClean="0"/>
              <a:t>Dijkstra’s</a:t>
            </a:r>
            <a:r>
              <a:rPr lang="en-US" dirty="0" smtClean="0"/>
              <a:t> </a:t>
            </a:r>
            <a:r>
              <a:rPr lang="en-US" dirty="0" smtClean="0"/>
              <a:t>Algorithm: used </a:t>
            </a:r>
            <a:r>
              <a:rPr lang="en-US" dirty="0" smtClean="0"/>
              <a:t>by </a:t>
            </a:r>
            <a:r>
              <a:rPr lang="en-US" dirty="0" smtClean="0"/>
              <a:t>applying </a:t>
            </a:r>
            <a:r>
              <a:rPr lang="en-US" dirty="0" smtClean="0"/>
              <a:t>weight to each edge on the </a:t>
            </a:r>
            <a:r>
              <a:rPr lang="en-US" dirty="0" smtClean="0"/>
              <a:t>graph.  As </a:t>
            </a:r>
            <a:r>
              <a:rPr lang="en-US" dirty="0" smtClean="0"/>
              <a:t>the edge decreases the cost </a:t>
            </a:r>
            <a:r>
              <a:rPr lang="en-US" dirty="0" smtClean="0"/>
              <a:t>increases.</a:t>
            </a:r>
            <a:endParaRPr lang="en-US" dirty="0" smtClean="0"/>
          </a:p>
          <a:p>
            <a:pPr lvl="2"/>
            <a:r>
              <a:rPr lang="en-US" dirty="0" smtClean="0"/>
              <a:t>Density Weighting: w</a:t>
            </a:r>
            <a:r>
              <a:rPr lang="en-US" dirty="0" smtClean="0"/>
              <a:t>eighting </a:t>
            </a:r>
            <a:r>
              <a:rPr lang="en-US" dirty="0" smtClean="0"/>
              <a:t>can also be determined by the relation between how many vehicles are on the edge. This is used to simulate roads with different densities</a:t>
            </a:r>
          </a:p>
          <a:p>
            <a:pPr lvl="2"/>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a:t>
            </a:r>
            <a:r>
              <a:rPr lang="en-US" dirty="0" smtClean="0"/>
              <a:t>Features: related </a:t>
            </a:r>
            <a:r>
              <a:rPr lang="en-US" dirty="0" smtClean="0"/>
              <a:t>to the behavior of individual cars. </a:t>
            </a:r>
            <a:endParaRPr lang="en-US" dirty="0" smtClean="0"/>
          </a:p>
          <a:p>
            <a:pPr lvl="1"/>
            <a:r>
              <a:rPr lang="en-US" dirty="0" smtClean="0"/>
              <a:t>S</a:t>
            </a:r>
            <a:r>
              <a:rPr lang="en-US" dirty="0" smtClean="0"/>
              <a:t>hapes </a:t>
            </a:r>
            <a:r>
              <a:rPr lang="en-US" dirty="0" smtClean="0"/>
              <a:t>how traffic is formed just as much as the physical contours of a given road </a:t>
            </a:r>
            <a:r>
              <a:rPr lang="en-US" dirty="0" smtClean="0"/>
              <a:t>topology</a:t>
            </a:r>
            <a:endParaRPr lang="en-US" dirty="0" smtClean="0"/>
          </a:p>
          <a:p>
            <a:pPr lvl="1"/>
            <a:r>
              <a:rPr lang="en-US" dirty="0" err="1" smtClean="0"/>
              <a:t>VanetMobiSim</a:t>
            </a:r>
            <a:r>
              <a:rPr lang="en-US" dirty="0" smtClean="0"/>
              <a:t> classifies the micro-mobility features into three categories based on how a vehicle accelerates</a:t>
            </a:r>
          </a:p>
          <a:p>
            <a:pPr lvl="2"/>
            <a:r>
              <a:rPr lang="en-US" dirty="0" smtClean="0"/>
              <a:t>Deterministic, given some set of conditions an expected outcome occurs</a:t>
            </a:r>
          </a:p>
          <a:p>
            <a:pPr lvl="2"/>
            <a:r>
              <a:rPr lang="en-US" dirty="0" smtClean="0"/>
              <a:t>Function of nearby vehicles in a single lane</a:t>
            </a:r>
          </a:p>
          <a:p>
            <a:pPr lvl="2"/>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a:t>
            </a:r>
            <a:r>
              <a:rPr lang="en-US" dirty="0" smtClean="0"/>
              <a:t>from </a:t>
            </a:r>
            <a:r>
              <a:rPr lang="en-US" dirty="0" err="1" smtClean="0"/>
              <a:t>CanuMobiSim</a:t>
            </a:r>
            <a:r>
              <a:rPr lang="en-US" dirty="0" smtClean="0"/>
              <a:t> is the modeling of the Fluid Traffic Model (FTM) and Intelligent Driver Model (IDM)</a:t>
            </a:r>
          </a:p>
          <a:p>
            <a:r>
              <a:rPr lang="en-US" dirty="0" smtClean="0"/>
              <a:t>The Fluid </a:t>
            </a:r>
            <a:r>
              <a:rPr lang="en-US" dirty="0" smtClean="0"/>
              <a:t>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a:t>
            </a:r>
            <a:r>
              <a:rPr lang="en-US" dirty="0" smtClean="0"/>
              <a:t>Car </a:t>
            </a:r>
            <a:r>
              <a:rPr lang="en-US" dirty="0" smtClean="0"/>
              <a:t>F</a:t>
            </a:r>
            <a:r>
              <a:rPr lang="en-US" dirty="0" smtClean="0"/>
              <a:t>ollowing </a:t>
            </a:r>
            <a:r>
              <a:rPr lang="en-US" dirty="0" smtClean="0"/>
              <a:t>M</a:t>
            </a:r>
            <a:r>
              <a:rPr lang="en-US" dirty="0" smtClean="0"/>
              <a:t>odel </a:t>
            </a:r>
            <a:r>
              <a:rPr lang="en-US" dirty="0" smtClean="0"/>
              <a:t>where results are based on the vehicle directly in front </a:t>
            </a:r>
          </a:p>
          <a:p>
            <a:endParaRPr lang="en-US" dirty="0" smtClean="0"/>
          </a:p>
          <a:p>
            <a:endParaRPr lang="en-US" dirty="0" smtClean="0"/>
          </a:p>
          <a:p>
            <a:r>
              <a:rPr lang="en-US" dirty="0" smtClean="0"/>
              <a:t>C</a:t>
            </a:r>
            <a:r>
              <a:rPr lang="en-US" dirty="0" smtClean="0"/>
              <a:t>haracterizes </a:t>
            </a:r>
            <a:r>
              <a:rPr lang="en-US" dirty="0" smtClean="0"/>
              <a:t>the instantaneous acceleration as a function of the current vehicle speed, desired velocity, distance from the next vehicle, and desired dynamical </a:t>
            </a:r>
            <a:r>
              <a:rPr lang="en-US" dirty="0" smtClean="0"/>
              <a:t>distance</a:t>
            </a:r>
            <a:endParaRPr lang="en-US" dirty="0" smtClean="0"/>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a:t>
            </a:r>
            <a:r>
              <a:rPr lang="en-US" dirty="0" smtClean="0"/>
              <a:t>repercussions</a:t>
            </a:r>
          </a:p>
          <a:p>
            <a:r>
              <a:rPr lang="en-US" dirty="0" err="1" smtClean="0"/>
              <a:t>VanetMobiSim</a:t>
            </a:r>
            <a:r>
              <a:rPr lang="en-US" dirty="0" smtClean="0"/>
              <a:t> </a:t>
            </a:r>
            <a:r>
              <a:rPr lang="en-US" dirty="0" smtClean="0"/>
              <a:t>offers a solution to this problem with their ability to model intersection </a:t>
            </a:r>
            <a:r>
              <a:rPr lang="en-US" dirty="0" smtClean="0"/>
              <a:t>traffic</a:t>
            </a:r>
            <a:endParaRPr lang="en-US" dirty="0" smtClean="0"/>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a vehicle reaches a stop sign, the macro-mobility model passes information about the number of cars in front of </a:t>
            </a:r>
            <a:r>
              <a:rPr lang="en-US" dirty="0" smtClean="0"/>
              <a:t>that vehicle, if any.  </a:t>
            </a:r>
          </a:p>
          <a:p>
            <a:r>
              <a:rPr lang="en-US" dirty="0" smtClean="0"/>
              <a:t>Following </a:t>
            </a:r>
            <a:r>
              <a:rPr lang="en-US" dirty="0" smtClean="0"/>
              <a:t>the right-car priority rule, our vehicle waits its turn to move through a given intersection.</a:t>
            </a:r>
          </a:p>
          <a:p>
            <a:r>
              <a:rPr lang="en-US" dirty="0" smtClean="0"/>
              <a:t>The traffic light mechanism decelerates a vehicle as it approaches a RED light and accelerates, to a max speed, if approaching a GREEN light. </a:t>
            </a:r>
            <a:endParaRPr lang="en-US" dirty="0" smtClean="0"/>
          </a:p>
          <a:p>
            <a:r>
              <a:rPr lang="en-US" dirty="0" smtClean="0"/>
              <a:t>Another </a:t>
            </a:r>
            <a:r>
              <a:rPr lang="en-US" dirty="0" smtClean="0"/>
              <a:t>feature is that if a vehicle is slowing down as it approaches a RED light, and the traffic signal turns GREEN, then the vehicle begins to accelerate which models a </a:t>
            </a:r>
            <a:r>
              <a:rPr lang="en-US" dirty="0" smtClean="0"/>
              <a:t>driver’s </a:t>
            </a:r>
            <a:r>
              <a:rPr lang="en-US" dirty="0" smtClean="0"/>
              <a:t>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a:t>
            </a:r>
            <a:endParaRPr lang="en-US" dirty="0" smtClean="0"/>
          </a:p>
          <a:p>
            <a:r>
              <a:rPr lang="en-US" dirty="0" smtClean="0"/>
              <a:t>It </a:t>
            </a:r>
            <a:r>
              <a:rPr lang="en-US" dirty="0" smtClean="0"/>
              <a:t>follows a formula that weighs the pros of switching lanes against the cons of other vehicles in the same and new lane. </a:t>
            </a:r>
            <a:endParaRPr lang="en-US" dirty="0" smtClean="0"/>
          </a:p>
          <a:p>
            <a:r>
              <a:rPr lang="en-US" dirty="0" smtClean="0"/>
              <a:t>If </a:t>
            </a:r>
            <a:r>
              <a:rPr lang="en-US" dirty="0" smtClean="0"/>
              <a:t>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1816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56388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a:xfrm>
            <a:off x="457200" y="1219200"/>
            <a:ext cx="4114800" cy="4937760"/>
          </a:xfrm>
        </p:spPr>
        <p:txBody>
          <a:bodyPr>
            <a:normAutofit fontScale="92500"/>
          </a:bodyPr>
          <a:lstStyle/>
          <a:p>
            <a:r>
              <a:rPr lang="en-US" dirty="0" smtClean="0"/>
              <a:t>Notice that both RWP </a:t>
            </a:r>
            <a:r>
              <a:rPr lang="en-US" dirty="0" smtClean="0"/>
              <a:t>and CSM </a:t>
            </a:r>
            <a:r>
              <a:rPr lang="en-US" dirty="0" smtClean="0"/>
              <a:t>have a constant average</a:t>
            </a:r>
            <a:br>
              <a:rPr lang="en-US" dirty="0" smtClean="0"/>
            </a:br>
            <a:r>
              <a:rPr lang="en-US" dirty="0" smtClean="0"/>
              <a:t>speed with an increase </a:t>
            </a:r>
            <a:r>
              <a:rPr lang="en-US" dirty="0" smtClean="0"/>
              <a:t>in</a:t>
            </a:r>
            <a:r>
              <a:rPr lang="en-US" dirty="0"/>
              <a:t> </a:t>
            </a:r>
            <a:r>
              <a:rPr lang="en-US" dirty="0" smtClean="0"/>
              <a:t>vehicle </a:t>
            </a:r>
            <a:r>
              <a:rPr lang="en-US" dirty="0" smtClean="0"/>
              <a:t>density. Intuitively we</a:t>
            </a:r>
            <a:br>
              <a:rPr lang="en-US" dirty="0" smtClean="0"/>
            </a:br>
            <a:r>
              <a:rPr lang="en-US" dirty="0" smtClean="0"/>
              <a:t>know that is not that case, </a:t>
            </a:r>
            <a:r>
              <a:rPr lang="en-US" dirty="0" smtClean="0"/>
              <a:t>but we </a:t>
            </a:r>
            <a:r>
              <a:rPr lang="en-US" dirty="0" smtClean="0"/>
              <a:t>emphasize this result </a:t>
            </a:r>
            <a:br>
              <a:rPr lang="en-US" dirty="0" smtClean="0"/>
            </a:br>
            <a:r>
              <a:rPr lang="en-US" dirty="0" smtClean="0"/>
              <a:t>because both models lack </a:t>
            </a:r>
            <a:r>
              <a:rPr lang="en-US" dirty="0" smtClean="0"/>
              <a:t>modeling </a:t>
            </a:r>
            <a:r>
              <a:rPr lang="en-US" dirty="0" smtClean="0"/>
              <a:t>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572000" y="1905000"/>
            <a:ext cx="419926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normAutofit/>
          </a:bodyPr>
          <a:lstStyle/>
          <a:p>
            <a:r>
              <a:rPr lang="en-US" sz="2400" dirty="0" smtClean="0"/>
              <a:t>From Figure </a:t>
            </a:r>
            <a:r>
              <a:rPr lang="en-US" sz="2400" dirty="0" smtClean="0"/>
              <a:t>5 </a:t>
            </a:r>
            <a:r>
              <a:rPr lang="en-US" sz="2400" dirty="0" smtClean="0"/>
              <a:t>we see that the</a:t>
            </a:r>
            <a:br>
              <a:rPr lang="en-US" sz="2400" dirty="0" smtClean="0"/>
            </a:br>
            <a:r>
              <a:rPr lang="en-US" sz="2400" dirty="0" smtClean="0"/>
              <a:t>FTM has the highest average</a:t>
            </a:r>
            <a:r>
              <a:rPr lang="en-US" sz="2400" dirty="0"/>
              <a:t/>
            </a:r>
            <a:br>
              <a:rPr lang="en-US" sz="2400" dirty="0"/>
            </a:br>
            <a:r>
              <a:rPr lang="en-US" sz="2400" dirty="0" smtClean="0"/>
              <a:t>velocity (due </a:t>
            </a:r>
            <a:r>
              <a:rPr lang="en-US" sz="2400" dirty="0" smtClean="0"/>
              <a:t>to lack of</a:t>
            </a:r>
            <a:br>
              <a:rPr lang="en-US" sz="2400" dirty="0" smtClean="0"/>
            </a:br>
            <a:r>
              <a:rPr lang="en-US" sz="2400" dirty="0" smtClean="0"/>
              <a:t>intersection modeling and </a:t>
            </a:r>
            <a:endParaRPr lang="en-US" sz="2400" dirty="0" smtClean="0"/>
          </a:p>
          <a:p>
            <a:pPr>
              <a:buNone/>
            </a:pPr>
            <a:r>
              <a:rPr lang="en-US" sz="2400" dirty="0" smtClean="0"/>
              <a:t>	</a:t>
            </a:r>
            <a:r>
              <a:rPr lang="en-US" sz="2400" dirty="0" smtClean="0"/>
              <a:t>that</a:t>
            </a:r>
            <a:r>
              <a:rPr lang="en-US" sz="2400" dirty="0" smtClean="0"/>
              <a:t> </a:t>
            </a:r>
            <a:r>
              <a:rPr lang="en-US" sz="2400" dirty="0" smtClean="0"/>
              <a:t>the </a:t>
            </a:r>
            <a:r>
              <a:rPr lang="en-US" sz="2400" dirty="0" smtClean="0"/>
              <a:t>model does not allow </a:t>
            </a:r>
            <a:br>
              <a:rPr lang="en-US" sz="2400" dirty="0" smtClean="0"/>
            </a:br>
            <a:r>
              <a:rPr lang="en-US" sz="2400" dirty="0" smtClean="0"/>
              <a:t>vehicles to reach 0 </a:t>
            </a:r>
            <a:r>
              <a:rPr lang="en-US" sz="2400" dirty="0" smtClean="0"/>
              <a:t>m/s)</a:t>
            </a:r>
            <a:endParaRPr lang="en-US" sz="2400" dirty="0" smtClean="0"/>
          </a:p>
          <a:p>
            <a:r>
              <a:rPr lang="en-US" sz="2400" dirty="0" smtClean="0"/>
              <a:t>From the road topology, </a:t>
            </a:r>
            <a:r>
              <a:rPr lang="en-US" sz="2400" dirty="0" smtClean="0"/>
              <a:t> we </a:t>
            </a:r>
            <a:r>
              <a:rPr lang="en-US" sz="2400" dirty="0" smtClean="0"/>
              <a:t>see the greatest build up of vehicles between points A and B</a:t>
            </a:r>
          </a:p>
          <a:p>
            <a:r>
              <a:rPr lang="en-US" sz="2400" dirty="0" smtClean="0"/>
              <a:t>All other intersections have relatively same density before and after intersections which is </a:t>
            </a:r>
            <a:r>
              <a:rPr lang="en-US" sz="2400" dirty="0" smtClean="0"/>
              <a:t>unrealistic (due </a:t>
            </a:r>
            <a:r>
              <a:rPr lang="en-US" sz="2400" dirty="0" smtClean="0"/>
              <a:t>to the lack of intersection </a:t>
            </a:r>
            <a:r>
              <a:rPr lang="en-US" sz="2400" dirty="0" smtClean="0"/>
              <a:t>modeling)</a:t>
            </a:r>
            <a:endParaRPr lang="en-US" sz="2400" dirty="0" smtClean="0"/>
          </a:p>
        </p:txBody>
      </p:sp>
      <p:pic>
        <p:nvPicPr>
          <p:cNvPr id="4" name="Picture 3"/>
          <p:cNvPicPr/>
          <p:nvPr/>
        </p:nvPicPr>
        <p:blipFill>
          <a:blip r:embed="rId2" cstate="print"/>
          <a:srcRect/>
          <a:stretch>
            <a:fillRect/>
          </a:stretch>
        </p:blipFill>
        <p:spPr bwMode="auto">
          <a:xfrm>
            <a:off x="4572000" y="1295400"/>
            <a:ext cx="4191000" cy="22860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IDM follows a car following </a:t>
            </a:r>
            <a:r>
              <a:rPr lang="en-US" dirty="0" smtClean="0"/>
              <a:t/>
            </a:r>
            <a:br>
              <a:rPr lang="en-US" dirty="0" smtClean="0"/>
            </a:br>
            <a:r>
              <a:rPr lang="en-US" dirty="0" smtClean="0"/>
              <a:t>model</a:t>
            </a:r>
            <a:r>
              <a:rPr lang="en-US" dirty="0" smtClean="0"/>
              <a:t> </a:t>
            </a:r>
            <a:r>
              <a:rPr lang="en-US" dirty="0" smtClean="0"/>
              <a:t>because </a:t>
            </a:r>
            <a:r>
              <a:rPr lang="en-US" dirty="0" smtClean="0"/>
              <a:t>it reacts to </a:t>
            </a:r>
            <a:r>
              <a:rPr lang="en-US" dirty="0" smtClean="0"/>
              <a:t/>
            </a:r>
            <a:br>
              <a:rPr lang="en-US" dirty="0" smtClean="0"/>
            </a:br>
            <a:r>
              <a:rPr lang="en-US" dirty="0" smtClean="0"/>
              <a:t>the vehicle directly </a:t>
            </a:r>
            <a:r>
              <a:rPr lang="en-US" dirty="0" smtClean="0"/>
              <a:t>in front</a:t>
            </a:r>
          </a:p>
          <a:p>
            <a:r>
              <a:rPr lang="en-US" dirty="0" smtClean="0"/>
              <a:t>Attempts to maintain a </a:t>
            </a:r>
            <a:r>
              <a:rPr lang="en-US" dirty="0" smtClean="0"/>
              <a:t/>
            </a:r>
            <a:br>
              <a:rPr lang="en-US" dirty="0" smtClean="0"/>
            </a:br>
            <a:r>
              <a:rPr lang="en-US" dirty="0" smtClean="0"/>
              <a:t>desired</a:t>
            </a:r>
            <a:r>
              <a:rPr lang="en-US" dirty="0" smtClean="0"/>
              <a:t> </a:t>
            </a:r>
            <a:r>
              <a:rPr lang="en-US" dirty="0" smtClean="0"/>
              <a:t>dynamical </a:t>
            </a:r>
            <a:r>
              <a:rPr lang="en-US" dirty="0" smtClean="0"/>
              <a:t>distance </a:t>
            </a:r>
            <a:r>
              <a:rPr lang="en-US" dirty="0" smtClean="0"/>
              <a:t/>
            </a:r>
            <a:br>
              <a:rPr lang="en-US" dirty="0" smtClean="0"/>
            </a:br>
            <a:r>
              <a:rPr lang="en-US" dirty="0" smtClean="0"/>
              <a:t>from </a:t>
            </a:r>
            <a:r>
              <a:rPr lang="en-US" dirty="0" smtClean="0"/>
              <a:t>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a:t>
            </a:r>
            <a:r>
              <a:rPr lang="en-US" dirty="0" smtClean="0"/>
              <a:t>results in disproportionate </a:t>
            </a:r>
            <a:r>
              <a:rPr lang="en-US" dirty="0" smtClean="0"/>
              <a:t>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4876800" y="1219200"/>
            <a:ext cx="3765071" cy="2362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a:xfrm>
            <a:off x="457200" y="1295400"/>
            <a:ext cx="4800600" cy="5029200"/>
          </a:xfrm>
        </p:spPr>
        <p:txBody>
          <a:bodyPr>
            <a:normAutofit/>
          </a:bodyPr>
          <a:lstStyle/>
          <a:p>
            <a:r>
              <a:rPr lang="en-US" dirty="0" smtClean="0"/>
              <a:t>The average velocity is slower than </a:t>
            </a:r>
            <a:r>
              <a:rPr lang="en-US" dirty="0" smtClean="0"/>
              <a:t>IDM because of stop signs</a:t>
            </a:r>
            <a:endParaRPr lang="en-US" dirty="0" smtClean="0"/>
          </a:p>
          <a:p>
            <a:r>
              <a:rPr lang="en-US" dirty="0" smtClean="0"/>
              <a:t>N</a:t>
            </a:r>
            <a:r>
              <a:rPr lang="en-US" dirty="0" smtClean="0"/>
              <a:t>otice </a:t>
            </a:r>
            <a:r>
              <a:rPr lang="en-US" dirty="0" smtClean="0"/>
              <a:t>the smooth transition from low to high density as a vehicle </a:t>
            </a:r>
            <a:r>
              <a:rPr lang="en-US" dirty="0" smtClean="0"/>
              <a:t>approaches intersections A, B, and C.  This </a:t>
            </a:r>
            <a:r>
              <a:rPr lang="en-US" dirty="0" smtClean="0"/>
              <a:t>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230842" y="2514600"/>
            <a:ext cx="3684558" cy="26670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a:xfrm>
            <a:off x="457200" y="1219200"/>
            <a:ext cx="4191000" cy="4937760"/>
          </a:xfrm>
        </p:spPr>
        <p:txBody>
          <a:bodyPr>
            <a:normAutofit fontScale="92500" lnSpcReduction="10000"/>
          </a:bodyPr>
          <a:lstStyle/>
          <a:p>
            <a:r>
              <a:rPr lang="en-US" dirty="0" smtClean="0"/>
              <a:t>At the busy intersections A, B, </a:t>
            </a:r>
            <a:r>
              <a:rPr lang="en-US" dirty="0" smtClean="0"/>
              <a:t>and C, notice </a:t>
            </a:r>
            <a:r>
              <a:rPr lang="en-US" dirty="0" smtClean="0"/>
              <a:t>an increase in density, </a:t>
            </a:r>
            <a:r>
              <a:rPr lang="en-US" dirty="0" smtClean="0"/>
              <a:t>but not </a:t>
            </a:r>
            <a:r>
              <a:rPr lang="en-US" dirty="0" smtClean="0"/>
              <a:t>as much as with stop signs. </a:t>
            </a:r>
            <a:endParaRPr lang="en-US" dirty="0" smtClean="0"/>
          </a:p>
          <a:p>
            <a:pPr lvl="1"/>
            <a:r>
              <a:rPr lang="en-US" dirty="0" smtClean="0"/>
              <a:t>This is </a:t>
            </a:r>
            <a:r>
              <a:rPr lang="en-US" dirty="0" smtClean="0"/>
              <a:t>because traffic signals allow </a:t>
            </a:r>
            <a:r>
              <a:rPr lang="en-US" dirty="0" smtClean="0"/>
              <a:t>for bursts </a:t>
            </a:r>
            <a:r>
              <a:rPr lang="en-US" dirty="0" smtClean="0"/>
              <a:t>of traffic to travel through the intersection</a:t>
            </a:r>
          </a:p>
          <a:p>
            <a:r>
              <a:rPr lang="en-US" dirty="0" smtClean="0"/>
              <a:t>The non busy intersections have a slightly higher density than with stop signs. </a:t>
            </a:r>
            <a:endParaRPr lang="en-US" dirty="0" smtClean="0"/>
          </a:p>
          <a:p>
            <a:pPr lvl="1"/>
            <a:r>
              <a:rPr lang="en-US" dirty="0" smtClean="0"/>
              <a:t>This </a:t>
            </a:r>
            <a:r>
              <a:rPr lang="en-US" dirty="0" smtClean="0"/>
              <a:t>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4724400" y="1905000"/>
            <a:ext cx="3916136" cy="3505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a:xfrm>
            <a:off x="457200" y="1219200"/>
            <a:ext cx="4648200" cy="4937760"/>
          </a:xfrm>
        </p:spPr>
        <p:txBody>
          <a:bodyPr>
            <a:normAutofit/>
          </a:bodyPr>
          <a:lstStyle/>
          <a:p>
            <a:r>
              <a:rPr lang="en-US" dirty="0" smtClean="0"/>
              <a:t>Looking at </a:t>
            </a:r>
            <a:r>
              <a:rPr lang="en-US" dirty="0" smtClean="0"/>
              <a:t>F</a:t>
            </a:r>
            <a:r>
              <a:rPr lang="en-US" dirty="0" smtClean="0"/>
              <a:t>igure 9, as </a:t>
            </a:r>
            <a:r>
              <a:rPr lang="en-US" dirty="0" smtClean="0"/>
              <a:t>traffic </a:t>
            </a:r>
            <a:r>
              <a:rPr lang="en-US" dirty="0" smtClean="0"/>
              <a:t/>
            </a:r>
            <a:br>
              <a:rPr lang="en-US" dirty="0" smtClean="0"/>
            </a:br>
            <a:r>
              <a:rPr lang="en-US" dirty="0" smtClean="0"/>
              <a:t>density</a:t>
            </a:r>
            <a:r>
              <a:rPr lang="en-US" dirty="0" smtClean="0"/>
              <a:t> </a:t>
            </a:r>
            <a:r>
              <a:rPr lang="en-US" dirty="0" smtClean="0"/>
              <a:t>increases</a:t>
            </a:r>
            <a:r>
              <a:rPr lang="en-US" dirty="0" smtClean="0"/>
              <a:t>, the average </a:t>
            </a:r>
            <a:r>
              <a:rPr lang="en-US" dirty="0" smtClean="0"/>
              <a:t/>
            </a:r>
            <a:br>
              <a:rPr lang="en-US" dirty="0" smtClean="0"/>
            </a:br>
            <a:r>
              <a:rPr lang="en-US" dirty="0" smtClean="0"/>
              <a:t>vehicular</a:t>
            </a:r>
            <a:r>
              <a:rPr lang="en-US" dirty="0" smtClean="0"/>
              <a:t> </a:t>
            </a:r>
            <a:r>
              <a:rPr lang="en-US" dirty="0" smtClean="0"/>
              <a:t>velocity </a:t>
            </a:r>
            <a:r>
              <a:rPr lang="en-US" dirty="0" smtClean="0"/>
              <a:t>declines only </a:t>
            </a:r>
            <a:r>
              <a:rPr lang="en-US" dirty="0" smtClean="0"/>
              <a:t/>
            </a:r>
            <a:br>
              <a:rPr lang="en-US" dirty="0" smtClean="0"/>
            </a:br>
            <a:r>
              <a:rPr lang="en-US" dirty="0" smtClean="0"/>
              <a:t>slightly</a:t>
            </a:r>
            <a:r>
              <a:rPr lang="en-US" dirty="0" smtClean="0"/>
              <a:t>. </a:t>
            </a:r>
            <a:r>
              <a:rPr lang="en-US" dirty="0" smtClean="0"/>
              <a:t> </a:t>
            </a:r>
          </a:p>
          <a:p>
            <a:pPr lvl="1"/>
            <a:r>
              <a:rPr lang="en-US" dirty="0" smtClean="0"/>
              <a:t>The ability </a:t>
            </a:r>
            <a:r>
              <a:rPr lang="en-US" dirty="0" smtClean="0"/>
              <a:t>to change lanes and </a:t>
            </a:r>
            <a:r>
              <a:rPr lang="en-US" dirty="0" smtClean="0"/>
              <a:t/>
            </a:r>
            <a:br>
              <a:rPr lang="en-US" dirty="0" smtClean="0"/>
            </a:br>
            <a:r>
              <a:rPr lang="en-US" dirty="0" smtClean="0"/>
              <a:t>avoid slower </a:t>
            </a:r>
            <a:r>
              <a:rPr lang="en-US" dirty="0" smtClean="0"/>
              <a:t>drivers attributes </a:t>
            </a:r>
            <a:r>
              <a:rPr lang="en-US" dirty="0" smtClean="0"/>
              <a:t/>
            </a:r>
            <a:br>
              <a:rPr lang="en-US" dirty="0" smtClean="0"/>
            </a:br>
            <a:r>
              <a:rPr lang="en-US" dirty="0" smtClean="0"/>
              <a:t>to </a:t>
            </a:r>
            <a:r>
              <a:rPr lang="en-US" dirty="0" smtClean="0"/>
              <a:t>this </a:t>
            </a:r>
            <a:r>
              <a:rPr lang="en-US" dirty="0" smtClean="0"/>
              <a:t>phenomena</a:t>
            </a:r>
          </a:p>
          <a:p>
            <a:r>
              <a:rPr lang="en-US" dirty="0" smtClean="0"/>
              <a:t>At the busy </a:t>
            </a:r>
            <a:r>
              <a:rPr lang="en-US" dirty="0" smtClean="0"/>
              <a:t>intersections A, B, and </a:t>
            </a:r>
            <a:r>
              <a:rPr lang="en-US" dirty="0" smtClean="0"/>
              <a:t>C, the </a:t>
            </a:r>
            <a:r>
              <a:rPr lang="en-US" dirty="0" smtClean="0"/>
              <a:t>ability to change lanes also </a:t>
            </a:r>
            <a:r>
              <a:rPr lang="en-US" dirty="0" smtClean="0"/>
              <a:t>decrease traffic density</a:t>
            </a:r>
            <a:endParaRPr lang="en-US" dirty="0" smtClean="0"/>
          </a:p>
        </p:txBody>
      </p:sp>
      <p:pic>
        <p:nvPicPr>
          <p:cNvPr id="4" name="Picture 3"/>
          <p:cNvPicPr/>
          <p:nvPr/>
        </p:nvPicPr>
        <p:blipFill>
          <a:blip r:embed="rId2" cstate="print"/>
          <a:srcRect/>
          <a:stretch>
            <a:fillRect/>
          </a:stretch>
        </p:blipFill>
        <p:spPr bwMode="auto">
          <a:xfrm>
            <a:off x="4953000" y="2438400"/>
            <a:ext cx="4038600" cy="28956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dirty="0" smtClean="0"/>
              <a:t>Main Focus: setting </a:t>
            </a:r>
            <a:r>
              <a:rPr lang="en-US" dirty="0" smtClean="0"/>
              <a:t>up a model that can realistically simulate real world traffic conditions. </a:t>
            </a:r>
            <a:endParaRPr lang="en-US" dirty="0" smtClean="0"/>
          </a:p>
          <a:p>
            <a:r>
              <a:rPr lang="en-US" dirty="0" smtClean="0"/>
              <a:t>M</a:t>
            </a:r>
            <a:r>
              <a:rPr lang="en-US" dirty="0" smtClean="0"/>
              <a:t>ost </a:t>
            </a:r>
            <a:r>
              <a:rPr lang="en-US" dirty="0" smtClean="0"/>
              <a:t>realistic solutions were IDM with stop signs, traffic signals, and lane </a:t>
            </a:r>
            <a:r>
              <a:rPr lang="en-US" dirty="0" smtClean="0"/>
              <a:t>changes</a:t>
            </a:r>
          </a:p>
          <a:p>
            <a:r>
              <a:rPr lang="en-US" dirty="0" smtClean="0"/>
              <a:t>E</a:t>
            </a:r>
            <a:r>
              <a:rPr lang="en-US" dirty="0" smtClean="0"/>
              <a:t>ach </a:t>
            </a:r>
            <a:r>
              <a:rPr lang="en-US" dirty="0" smtClean="0"/>
              <a:t>model has it’s deficiencies and </a:t>
            </a:r>
            <a:r>
              <a:rPr lang="en-US" dirty="0" smtClean="0"/>
              <a:t>fortes</a:t>
            </a:r>
          </a:p>
          <a:p>
            <a:r>
              <a:rPr lang="en-US" dirty="0" smtClean="0"/>
              <a:t>Results indicate </a:t>
            </a:r>
            <a:r>
              <a:rPr lang="en-US" dirty="0" smtClean="0"/>
              <a:t>best simulation </a:t>
            </a:r>
            <a:r>
              <a:rPr lang="en-US" dirty="0" smtClean="0"/>
              <a:t>should combine </a:t>
            </a:r>
            <a:r>
              <a:rPr lang="en-US" dirty="0" smtClean="0"/>
              <a:t>aspects of </a:t>
            </a:r>
            <a:r>
              <a:rPr lang="en-US" dirty="0" smtClean="0"/>
              <a:t>each model depending on whether roads are known to be </a:t>
            </a:r>
            <a:r>
              <a:rPr lang="en-US" dirty="0" smtClean="0"/>
              <a:t>busy (creates balanced and realistic simulation for vehicular traffi</a:t>
            </a:r>
            <a:r>
              <a:rPr lang="en-US" dirty="0" smtClean="0"/>
              <a:t>c):</a:t>
            </a:r>
            <a:endParaRPr lang="en-US" dirty="0" smtClean="0"/>
          </a:p>
          <a:p>
            <a:pPr lvl="1"/>
            <a:r>
              <a:rPr lang="en-US" dirty="0" smtClean="0"/>
              <a:t>T</a:t>
            </a:r>
            <a:r>
              <a:rPr lang="en-US" dirty="0" smtClean="0"/>
              <a:t>raffic </a:t>
            </a:r>
            <a:r>
              <a:rPr lang="en-US" dirty="0" smtClean="0"/>
              <a:t>signals with lane changes at busy </a:t>
            </a:r>
            <a:r>
              <a:rPr lang="en-US" dirty="0" smtClean="0"/>
              <a:t>intersections</a:t>
            </a:r>
          </a:p>
          <a:p>
            <a:pPr lvl="1"/>
            <a:r>
              <a:rPr lang="en-US" dirty="0" smtClean="0"/>
              <a:t>S</a:t>
            </a:r>
            <a:r>
              <a:rPr lang="en-US" dirty="0" smtClean="0"/>
              <a:t>top </a:t>
            </a:r>
            <a:r>
              <a:rPr lang="en-US" dirty="0" smtClean="0"/>
              <a:t>signs at quiet </a:t>
            </a:r>
            <a:r>
              <a:rPr lang="en-US" dirty="0" smtClean="0"/>
              <a:t>streets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Article outlines </a:t>
            </a:r>
            <a:r>
              <a:rPr lang="en-US" dirty="0" smtClean="0"/>
              <a:t>a developed framework for analyzing factors that affect connectivity in a VANET:</a:t>
            </a:r>
            <a:endParaRPr lang="en-US" dirty="0" smtClean="0"/>
          </a:p>
          <a:p>
            <a:pPr lvl="1"/>
            <a:r>
              <a:rPr lang="en-US" dirty="0" smtClean="0"/>
              <a:t>T</a:t>
            </a:r>
            <a:r>
              <a:rPr lang="en-US" dirty="0" smtClean="0"/>
              <a:t>raffic </a:t>
            </a:r>
            <a:r>
              <a:rPr lang="en-US" dirty="0" smtClean="0"/>
              <a:t>flow (vehicle </a:t>
            </a:r>
            <a:r>
              <a:rPr lang="en-US" dirty="0" smtClean="0"/>
              <a:t>density)</a:t>
            </a:r>
          </a:p>
          <a:p>
            <a:pPr lvl="1"/>
            <a:r>
              <a:rPr lang="en-US" dirty="0" smtClean="0"/>
              <a:t>T</a:t>
            </a:r>
            <a:r>
              <a:rPr lang="en-US" dirty="0" smtClean="0"/>
              <a:t>ransmission </a:t>
            </a:r>
            <a:r>
              <a:rPr lang="en-US" dirty="0" smtClean="0"/>
              <a:t>range of the communication </a:t>
            </a:r>
            <a:r>
              <a:rPr lang="en-US" dirty="0" smtClean="0"/>
              <a:t>devices</a:t>
            </a:r>
          </a:p>
          <a:p>
            <a:pPr lvl="1"/>
            <a:r>
              <a:rPr lang="en-US" dirty="0" smtClean="0"/>
              <a:t>Relationship of vehicle speeds</a:t>
            </a:r>
            <a:endParaRPr lang="en-US" dirty="0" smtClean="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3733800"/>
            <a:ext cx="7067550" cy="17145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a:xfrm>
            <a:off x="457200" y="1295400"/>
            <a:ext cx="4267200" cy="4861560"/>
          </a:xfrm>
        </p:spPr>
        <p:txBody>
          <a:bodyPr>
            <a:normAutofit fontScale="92500" lnSpcReduction="10000"/>
          </a:bodyPr>
          <a:lstStyle/>
          <a:p>
            <a:r>
              <a:rPr lang="en-US" dirty="0" smtClean="0"/>
              <a:t>The </a:t>
            </a:r>
            <a:r>
              <a:rPr lang="en-US" dirty="0" smtClean="0"/>
              <a:t>general traffic flow is described as a </a:t>
            </a:r>
            <a:r>
              <a:rPr lang="en-US" dirty="0" smtClean="0"/>
              <a:t>product </a:t>
            </a:r>
            <a:r>
              <a:rPr lang="en-US" dirty="0" smtClean="0"/>
              <a:t>of the average speed and traffic flow. </a:t>
            </a:r>
            <a:endParaRPr lang="en-US" dirty="0" smtClean="0"/>
          </a:p>
          <a:p>
            <a:r>
              <a:rPr lang="en-US" dirty="0" smtClean="0"/>
              <a:t>Figure 1</a:t>
            </a:r>
          </a:p>
          <a:p>
            <a:pPr lvl="1"/>
            <a:r>
              <a:rPr lang="en-US" dirty="0" smtClean="0"/>
              <a:t>S</a:t>
            </a:r>
            <a:r>
              <a:rPr lang="en-US" dirty="0" smtClean="0"/>
              <a:t>hows </a:t>
            </a:r>
            <a:r>
              <a:rPr lang="en-US" dirty="0" smtClean="0"/>
              <a:t>two regions of </a:t>
            </a:r>
            <a:r>
              <a:rPr lang="en-US" dirty="0" smtClean="0"/>
              <a:t>traffic flow </a:t>
            </a:r>
            <a:r>
              <a:rPr lang="en-US" dirty="0" smtClean="0"/>
              <a:t>given the vehicle </a:t>
            </a:r>
            <a:r>
              <a:rPr lang="en-US" dirty="0" smtClean="0"/>
              <a:t>density</a:t>
            </a:r>
          </a:p>
          <a:p>
            <a:pPr lvl="1"/>
            <a:r>
              <a:rPr lang="en-US" dirty="0" smtClean="0"/>
              <a:t>Critical </a:t>
            </a:r>
            <a:r>
              <a:rPr lang="en-US" dirty="0" smtClean="0"/>
              <a:t>density represents the density in which traffic flow begins to </a:t>
            </a:r>
            <a:r>
              <a:rPr lang="en-US" dirty="0" smtClean="0"/>
              <a:t>degrade</a:t>
            </a:r>
          </a:p>
          <a:p>
            <a:pPr lvl="1"/>
            <a:r>
              <a:rPr lang="en-US" dirty="0" smtClean="0"/>
              <a:t>A</a:t>
            </a:r>
            <a:r>
              <a:rPr lang="en-US" dirty="0" smtClean="0"/>
              <a:t>rea </a:t>
            </a:r>
            <a:r>
              <a:rPr lang="en-US" dirty="0" smtClean="0"/>
              <a:t>of interest </a:t>
            </a:r>
            <a:r>
              <a:rPr lang="en-US" dirty="0" smtClean="0"/>
              <a:t>f</a:t>
            </a:r>
            <a:r>
              <a:rPr lang="en-US" dirty="0" smtClean="0"/>
              <a:t>ocused </a:t>
            </a:r>
            <a:r>
              <a:rPr lang="en-US" dirty="0" smtClean="0"/>
              <a:t>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4577715" y="2590800"/>
            <a:ext cx="4337685" cy="2514600"/>
          </a:xfrm>
          <a:prstGeom prst="rect">
            <a:avLst/>
          </a:prstGeom>
          <a:noFill/>
          <a:ln w="9525">
            <a:noFill/>
            <a:miter lim="800000"/>
            <a:headEnd/>
            <a:tailEnd/>
          </a:ln>
        </p:spPr>
      </p:pic>
      <p:sp>
        <p:nvSpPr>
          <p:cNvPr id="6" name="TextBox 5"/>
          <p:cNvSpPr txBox="1"/>
          <p:nvPr/>
        </p:nvSpPr>
        <p:spPr>
          <a:xfrm>
            <a:off x="5720715" y="38100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711315" y="3810000"/>
            <a:ext cx="685800" cy="523220"/>
          </a:xfrm>
          <a:prstGeom prst="rect">
            <a:avLst/>
          </a:prstGeom>
          <a:noFill/>
        </p:spPr>
        <p:txBody>
          <a:bodyPr wrap="square" rtlCol="0">
            <a:spAutoFit/>
          </a:bodyPr>
          <a:lstStyle/>
          <a:p>
            <a:r>
              <a:rPr lang="en-US" sz="1400" dirty="0" smtClean="0"/>
              <a:t>Forced Flow</a:t>
            </a:r>
            <a:endParaRPr lang="en-US" sz="1400" dirty="0"/>
          </a:p>
        </p:txBody>
      </p:sp>
      <p:sp>
        <p:nvSpPr>
          <p:cNvPr id="8" name="Rectangle 7"/>
          <p:cNvSpPr/>
          <p:nvPr/>
        </p:nvSpPr>
        <p:spPr>
          <a:xfrm>
            <a:off x="6858000" y="1981200"/>
            <a:ext cx="1981200" cy="1200329"/>
          </a:xfrm>
          <a:prstGeom prst="rect">
            <a:avLst/>
          </a:prstGeom>
        </p:spPr>
        <p:txBody>
          <a:bodyPr wrap="square">
            <a:spAutoFit/>
          </a:bodyPr>
          <a:lstStyle/>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a:t>
            </a:r>
            <a:r>
              <a:rPr lang="en-US" dirty="0" smtClean="0"/>
              <a:t>relates </a:t>
            </a:r>
            <a:r>
              <a:rPr lang="en-US" dirty="0" smtClean="0"/>
              <a:t>connectivity </a:t>
            </a:r>
            <a:r>
              <a:rPr lang="en-US" dirty="0" smtClean="0"/>
              <a:t>distance distribution in a VANET to </a:t>
            </a:r>
            <a:r>
              <a:rPr lang="en-US" dirty="0" smtClean="0"/>
              <a:t>an </a:t>
            </a:r>
            <a:r>
              <a:rPr lang="en-US" dirty="0" smtClean="0"/>
              <a:t>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a:t>
            </a:r>
            <a:r>
              <a:rPr lang="en-US" dirty="0" smtClean="0"/>
              <a:t>relate </a:t>
            </a:r>
            <a:r>
              <a:rPr lang="en-US" dirty="0" smtClean="0"/>
              <a:t>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Uses </a:t>
            </a:r>
            <a:r>
              <a:rPr lang="en-US" dirty="0" smtClean="0"/>
              <a:t>the common method of having an observer at a fixed point </a:t>
            </a:r>
            <a:r>
              <a:rPr lang="en-US" dirty="0" smtClean="0"/>
              <a:t>as </a:t>
            </a:r>
            <a:r>
              <a:rPr lang="en-US" dirty="0" smtClean="0"/>
              <a:t>vehicles pass.  </a:t>
            </a:r>
            <a:endParaRPr lang="en-US" dirty="0" smtClean="0"/>
          </a:p>
          <a:p>
            <a:pPr lvl="1"/>
            <a:r>
              <a:rPr lang="en-US" dirty="0" smtClean="0"/>
              <a:t>Assumes vehicles </a:t>
            </a:r>
            <a:r>
              <a:rPr lang="en-US" dirty="0" smtClean="0"/>
              <a:t>arrive with a Poisson </a:t>
            </a:r>
            <a:r>
              <a:rPr lang="en-US" dirty="0" smtClean="0"/>
              <a:t>distribution</a:t>
            </a:r>
          </a:p>
          <a:p>
            <a:pPr lvl="1"/>
            <a:r>
              <a:rPr lang="en-US" dirty="0" smtClean="0"/>
              <a:t>Le</a:t>
            </a:r>
            <a:r>
              <a:rPr lang="en-US" dirty="0" smtClean="0"/>
              <a:t>ads </a:t>
            </a:r>
            <a:r>
              <a:rPr lang="en-US" dirty="0" smtClean="0"/>
              <a:t>to </a:t>
            </a:r>
            <a:r>
              <a:rPr lang="en-US" dirty="0" smtClean="0"/>
              <a:t>inter-arrival </a:t>
            </a:r>
            <a:r>
              <a:rPr lang="en-US" dirty="0" smtClean="0"/>
              <a:t>times being exponentially distributed with parameter </a:t>
            </a:r>
            <a:r>
              <a:rPr lang="el-GR" dirty="0" smtClean="0">
                <a:latin typeface="Calibri"/>
              </a:rPr>
              <a:t>λ</a:t>
            </a:r>
            <a:r>
              <a:rPr lang="en-US" dirty="0" smtClean="0"/>
              <a:t>  </a:t>
            </a:r>
            <a:endParaRPr lang="en-US" dirty="0" smtClean="0"/>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a:t>
            </a:r>
            <a:r>
              <a:rPr lang="en-US" dirty="0" smtClean="0"/>
              <a:t>network</a:t>
            </a:r>
            <a:endParaRPr lang="en-US" dirty="0" smtClean="0"/>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381000" y="1752600"/>
            <a:ext cx="5257800" cy="3810000"/>
          </a:xfrm>
          <a:prstGeom prst="rect">
            <a:avLst/>
          </a:prstGeom>
          <a:noFill/>
          <a:ln w="9525">
            <a:noFill/>
            <a:miter lim="800000"/>
            <a:headEnd/>
            <a:tailEnd/>
          </a:ln>
        </p:spPr>
      </p:pic>
      <p:sp>
        <p:nvSpPr>
          <p:cNvPr id="6" name="Content Placeholder 5"/>
          <p:cNvSpPr>
            <a:spLocks noGrp="1"/>
          </p:cNvSpPr>
          <p:nvPr>
            <p:ph sz="quarter" idx="2"/>
          </p:nvPr>
        </p:nvSpPr>
        <p:spPr>
          <a:xfrm>
            <a:off x="5638800" y="1447800"/>
            <a:ext cx="3200400" cy="2667000"/>
          </a:xfrm>
        </p:spPr>
        <p:txBody>
          <a:bodyPr>
            <a:noAutofit/>
          </a:bodyPr>
          <a:lstStyle/>
          <a:p>
            <a:r>
              <a:rPr lang="en-US" sz="2400" dirty="0" smtClean="0"/>
              <a:t>S: inter-vehicle </a:t>
            </a:r>
            <a:r>
              <a:rPr lang="en-US" sz="2400" dirty="0" smtClean="0"/>
              <a:t>distance for the same speed</a:t>
            </a:r>
          </a:p>
          <a:p>
            <a:r>
              <a:rPr lang="en-US" sz="2400" dirty="0" smtClean="0"/>
              <a:t>R: inter-vehicle </a:t>
            </a:r>
            <a:r>
              <a:rPr lang="en-US" sz="2400" dirty="0" smtClean="0"/>
              <a:t>between both speeds</a:t>
            </a:r>
          </a:p>
          <a:p>
            <a:r>
              <a:rPr lang="en-US" sz="2400" dirty="0" smtClean="0"/>
              <a:t>L: i</a:t>
            </a:r>
            <a:r>
              <a:rPr lang="en-US" sz="2400" dirty="0" smtClean="0"/>
              <a:t>nter-vehicle </a:t>
            </a:r>
            <a:r>
              <a:rPr lang="en-US" sz="2400" dirty="0" smtClean="0"/>
              <a:t>distance between each closest vehicle which, like S, is exponentially distributed</a:t>
            </a:r>
            <a:endParaRPr lang="en-US" sz="2400"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a:t>
            </a:r>
            <a:r>
              <a:rPr lang="en-US" dirty="0" smtClean="0"/>
              <a:t>experiments, </a:t>
            </a:r>
            <a:r>
              <a:rPr lang="en-US" dirty="0" smtClean="0"/>
              <a:t>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94335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3261360"/>
          <a:ext cx="3657600" cy="2301240"/>
        </p:xfrm>
        <a:graphic>
          <a:graphicData uri="http://schemas.openxmlformats.org/drawingml/2006/table">
            <a:tbl>
              <a:tblPr firstRow="1" bandRow="1">
                <a:tableStyleId>{3B4B98B0-60AC-42C2-AFA5-B58CD77FA1E5}</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326136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3261360"/>
            <a:ext cx="1057275" cy="3810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The last thing to define is the max and min values for the velocities</a:t>
            </a:r>
          </a:p>
          <a:p>
            <a:r>
              <a:rPr lang="en-US" dirty="0" smtClean="0"/>
              <a:t>In </a:t>
            </a:r>
            <a:r>
              <a:rPr lang="en-US" dirty="0" smtClean="0"/>
              <a:t>a normal </a:t>
            </a:r>
            <a:r>
              <a:rPr lang="en-US" dirty="0" smtClean="0"/>
              <a:t>distribution, </a:t>
            </a:r>
            <a:r>
              <a:rPr lang="en-US" dirty="0" smtClean="0"/>
              <a:t>99.7% of all events occur between the range                             </a:t>
            </a:r>
            <a:r>
              <a:rPr lang="en-US" dirty="0" smtClean="0"/>
              <a:t>, so </a:t>
            </a:r>
            <a:r>
              <a:rPr lang="en-US" dirty="0" smtClean="0"/>
              <a:t>without loss of generality we can set the minimum and maximum values to this </a:t>
            </a:r>
            <a:r>
              <a:rPr lang="en-US" dirty="0" smtClean="0"/>
              <a:t>range</a:t>
            </a:r>
          </a:p>
          <a:p>
            <a:endParaRPr lang="en-US"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25146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r>
              <a:rPr lang="en-US" dirty="0" smtClean="0"/>
              <a:t>Relating the platoon siz</a:t>
            </a:r>
            <a:r>
              <a:rPr lang="en-US" dirty="0" smtClean="0"/>
              <a:t>e to the busy period of a G/D/∞ queuing system, we can form the expression for the platoon size</a:t>
            </a:r>
          </a:p>
          <a:p>
            <a:r>
              <a:rPr lang="en-US" dirty="0" smtClean="0"/>
              <a:t>Taking the summation from k to infinity, we form the expression for the tail probability of the platoon size</a:t>
            </a:r>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225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7"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2057400"/>
            <a:ext cx="4219575" cy="428625"/>
          </a:xfrm>
          <a:prstGeom prst="rect">
            <a:avLst/>
          </a:prstGeom>
          <a:noFill/>
        </p:spPr>
      </p:pic>
      <p:sp>
        <p:nvSpPr>
          <p:cNvPr id="225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9"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76400" y="3505200"/>
            <a:ext cx="5410200" cy="638175"/>
          </a:xfrm>
          <a:prstGeom prst="rect">
            <a:avLst/>
          </a:prstGeom>
          <a:noFill/>
        </p:spPr>
      </p:pic>
      <p:sp>
        <p:nvSpPr>
          <p:cNvPr id="22541" name="Rectangle 1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4191000"/>
            <a:ext cx="2162175" cy="809625"/>
          </a:xfrm>
          <a:prstGeom prst="rect">
            <a:avLst/>
          </a:prstGeom>
          <a:noFill/>
        </p:spPr>
      </p:pic>
      <p:sp>
        <p:nvSpPr>
          <p:cNvPr id="22544" name="Rectangle 16"/>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4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45"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38400" y="5105400"/>
            <a:ext cx="2238375" cy="676275"/>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Inter-Vehicle Distance</a:t>
            </a:r>
            <a:endParaRPr lang="en-US" dirty="0"/>
          </a:p>
        </p:txBody>
      </p:sp>
      <p:sp>
        <p:nvSpPr>
          <p:cNvPr id="3" name="Content Placeholder 2"/>
          <p:cNvSpPr>
            <a:spLocks noGrp="1"/>
          </p:cNvSpPr>
          <p:nvPr>
            <p:ph sz="quarter" idx="1"/>
          </p:nvPr>
        </p:nvSpPr>
        <p:spPr>
          <a:xfrm>
            <a:off x="457200" y="1219200"/>
            <a:ext cx="3505200" cy="4937760"/>
          </a:xfrm>
        </p:spPr>
        <p:txBody>
          <a:bodyPr/>
          <a:lstStyle/>
          <a:p>
            <a:r>
              <a:rPr lang="en-US" dirty="0" smtClean="0"/>
              <a:t>Figure 3 shows that the simulated </a:t>
            </a:r>
            <a:r>
              <a:rPr lang="en-US" dirty="0" smtClean="0"/>
              <a:t>results lie very close against the model</a:t>
            </a:r>
          </a:p>
          <a:p>
            <a:r>
              <a:rPr lang="en-US" dirty="0" smtClean="0"/>
              <a:t>The “x” represents the 95% confidence interval for this</a:t>
            </a:r>
            <a:br>
              <a:rPr lang="en-US" dirty="0" smtClean="0"/>
            </a:br>
            <a:r>
              <a:rPr lang="en-US" dirty="0" smtClean="0"/>
              <a:t>and subsequent graphs. </a:t>
            </a:r>
          </a:p>
          <a:p>
            <a:endParaRPr lang="en-US" dirty="0" smtClean="0"/>
          </a:p>
        </p:txBody>
      </p:sp>
      <p:pic>
        <p:nvPicPr>
          <p:cNvPr id="4" name="Picture 3"/>
          <p:cNvPicPr/>
          <p:nvPr/>
        </p:nvPicPr>
        <p:blipFill>
          <a:blip r:embed="rId2" cstate="print"/>
          <a:srcRect/>
          <a:stretch>
            <a:fillRect/>
          </a:stretch>
        </p:blipFill>
        <p:spPr bwMode="auto">
          <a:xfrm>
            <a:off x="3808922" y="1295400"/>
            <a:ext cx="5258878" cy="48768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Platoon Size</a:t>
            </a:r>
            <a:endParaRPr lang="en-US" dirty="0"/>
          </a:p>
        </p:txBody>
      </p:sp>
      <p:pic>
        <p:nvPicPr>
          <p:cNvPr id="6" name="Picture 5"/>
          <p:cNvPicPr/>
          <p:nvPr/>
        </p:nvPicPr>
        <p:blipFill>
          <a:blip r:embed="rId2" cstate="print"/>
          <a:srcRect/>
          <a:stretch>
            <a:fillRect/>
          </a:stretch>
        </p:blipFill>
        <p:spPr bwMode="auto">
          <a:xfrm>
            <a:off x="4953000" y="3505200"/>
            <a:ext cx="3308756" cy="2655930"/>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P</a:t>
            </a:r>
            <a:r>
              <a:rPr lang="en-US" dirty="0" smtClean="0"/>
              <a:t>latoon size simulations are comparable with the framework developed</a:t>
            </a:r>
          </a:p>
          <a:p>
            <a:r>
              <a:rPr lang="en-US" dirty="0" smtClean="0"/>
              <a:t>With increased traffic flow, the average platoon size increases as more vehicles are within transmission range of the communication devices</a:t>
            </a:r>
            <a:endParaRPr lang="en-US" dirty="0"/>
          </a:p>
        </p:txBody>
      </p:sp>
      <p:pic>
        <p:nvPicPr>
          <p:cNvPr id="8" name="Picture 7"/>
          <p:cNvPicPr/>
          <p:nvPr/>
        </p:nvPicPr>
        <p:blipFill>
          <a:blip r:embed="rId3" cstate="print"/>
          <a:srcRect/>
          <a:stretch>
            <a:fillRect/>
          </a:stretch>
        </p:blipFill>
        <p:spPr bwMode="auto">
          <a:xfrm>
            <a:off x="914400" y="3429000"/>
            <a:ext cx="3124200" cy="26943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Connectivity Distance </a:t>
            </a:r>
            <a:endParaRPr lang="en-US" dirty="0"/>
          </a:p>
        </p:txBody>
      </p:sp>
      <p:sp>
        <p:nvSpPr>
          <p:cNvPr id="3" name="Content Placeholder 2"/>
          <p:cNvSpPr>
            <a:spLocks noGrp="1"/>
          </p:cNvSpPr>
          <p:nvPr>
            <p:ph sz="quarter" idx="1"/>
          </p:nvPr>
        </p:nvSpPr>
        <p:spPr/>
        <p:txBody>
          <a:bodyPr>
            <a:normAutofit/>
          </a:bodyPr>
          <a:lstStyle/>
          <a:p>
            <a:r>
              <a:rPr lang="en-US" sz="2000" dirty="0" smtClean="0"/>
              <a:t>The results match our intuition: as distance increases the probability of being connected decreases</a:t>
            </a:r>
          </a:p>
          <a:p>
            <a:r>
              <a:rPr lang="en-US" sz="2000" dirty="0" smtClean="0"/>
              <a:t>E</a:t>
            </a:r>
            <a:r>
              <a:rPr lang="en-US" sz="2000" dirty="0" smtClean="0"/>
              <a:t>ffects of traffic flow:</a:t>
            </a:r>
          </a:p>
          <a:p>
            <a:pPr lvl="1"/>
            <a:r>
              <a:rPr lang="en-US" sz="1700" dirty="0" smtClean="0"/>
              <a:t>As </a:t>
            </a:r>
            <a:r>
              <a:rPr lang="en-US" sz="1700" dirty="0" smtClean="0"/>
              <a:t>traffic flow </a:t>
            </a:r>
            <a:r>
              <a:rPr lang="en-US" sz="1700" dirty="0" smtClean="0"/>
              <a:t>increases, the average connectivity distance also increases</a:t>
            </a:r>
          </a:p>
          <a:p>
            <a:pPr lvl="1"/>
            <a:r>
              <a:rPr lang="en-US" sz="1700" dirty="0" smtClean="0"/>
              <a:t>As more vehicles enter the system and more vehicles are within transmission range,  this inherently increases the average connectivity distance</a:t>
            </a:r>
            <a:endParaRPr lang="en-US" sz="1700" dirty="0"/>
          </a:p>
        </p:txBody>
      </p:sp>
      <p:pic>
        <p:nvPicPr>
          <p:cNvPr id="4" name="Picture 3"/>
          <p:cNvPicPr/>
          <p:nvPr/>
        </p:nvPicPr>
        <p:blipFill>
          <a:blip r:embed="rId2" cstate="print"/>
          <a:srcRect/>
          <a:stretch>
            <a:fillRect/>
          </a:stretch>
        </p:blipFill>
        <p:spPr bwMode="auto">
          <a:xfrm>
            <a:off x="914400" y="3429000"/>
            <a:ext cx="3429000" cy="28150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953000" y="3429000"/>
            <a:ext cx="3336625" cy="2860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Transmission Range</a:t>
            </a:r>
            <a:endParaRPr lang="en-US" dirty="0"/>
          </a:p>
        </p:txBody>
      </p:sp>
      <p:sp>
        <p:nvSpPr>
          <p:cNvPr id="3" name="Content Placeholder 2"/>
          <p:cNvSpPr>
            <a:spLocks noGrp="1"/>
          </p:cNvSpPr>
          <p:nvPr>
            <p:ph sz="quarter" idx="1"/>
          </p:nvPr>
        </p:nvSpPr>
        <p:spPr/>
        <p:txBody>
          <a:bodyPr/>
          <a:lstStyle/>
          <a:p>
            <a:r>
              <a:rPr lang="en-US" dirty="0" smtClean="0"/>
              <a:t>In this simulation the transmission range is varied</a:t>
            </a:r>
          </a:p>
          <a:p>
            <a:r>
              <a:rPr lang="en-US" dirty="0" smtClean="0"/>
              <a:t>A</a:t>
            </a:r>
            <a:r>
              <a:rPr lang="en-US" dirty="0" smtClean="0"/>
              <a:t>s the transmission range increases, the connectivity distance and average platoon size increases</a:t>
            </a:r>
            <a:endParaRPr lang="en-US" dirty="0"/>
          </a:p>
        </p:txBody>
      </p:sp>
      <p:pic>
        <p:nvPicPr>
          <p:cNvPr id="4" name="Picture 3"/>
          <p:cNvPicPr/>
          <p:nvPr/>
        </p:nvPicPr>
        <p:blipFill>
          <a:blip r:embed="rId2" cstate="print"/>
          <a:srcRect/>
          <a:stretch>
            <a:fillRect/>
          </a:stretch>
        </p:blipFill>
        <p:spPr bwMode="auto">
          <a:xfrm>
            <a:off x="838200" y="2895600"/>
            <a:ext cx="3810000" cy="32363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77159" y="2819400"/>
            <a:ext cx="3733441" cy="33428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a:t>
                      </a:r>
                      <a:r>
                        <a:rPr lang="en-US" sz="1200" dirty="0" smtClean="0">
                          <a:latin typeface="Calibri"/>
                          <a:ea typeface="Times New Roman"/>
                          <a:cs typeface="Times New Roman"/>
                        </a:rPr>
                        <a:t>speed </a:t>
                      </a:r>
                      <a:r>
                        <a:rPr lang="en-US" sz="1200" dirty="0" smtClean="0">
                          <a:latin typeface="Calibri"/>
                          <a:ea typeface="Times New Roman"/>
                          <a:cs typeface="Times New Roman"/>
                        </a:rPr>
                        <a:t>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Traffic Flow</a:t>
            </a:r>
            <a:endParaRPr lang="en-US" dirty="0"/>
          </a:p>
        </p:txBody>
      </p:sp>
      <p:sp>
        <p:nvSpPr>
          <p:cNvPr id="3" name="Content Placeholder 2"/>
          <p:cNvSpPr>
            <a:spLocks noGrp="1"/>
          </p:cNvSpPr>
          <p:nvPr>
            <p:ph sz="quarter" idx="1"/>
          </p:nvPr>
        </p:nvSpPr>
        <p:spPr/>
        <p:txBody>
          <a:bodyPr>
            <a:normAutofit/>
          </a:bodyPr>
          <a:lstStyle/>
          <a:p>
            <a:r>
              <a:rPr lang="en-US" sz="2400" dirty="0" smtClean="0"/>
              <a:t>As the </a:t>
            </a:r>
            <a:r>
              <a:rPr lang="en-US" sz="2400" dirty="0" smtClean="0"/>
              <a:t>traffic flow </a:t>
            </a:r>
            <a:r>
              <a:rPr lang="en-US" sz="2400" dirty="0" smtClean="0"/>
              <a:t>increases, the connectivity distance and average platoon size </a:t>
            </a:r>
            <a:r>
              <a:rPr lang="en-US" sz="2400" dirty="0" smtClean="0"/>
              <a:t>increases (similar to transmission range)</a:t>
            </a:r>
          </a:p>
          <a:p>
            <a:r>
              <a:rPr lang="en-US" sz="2400" dirty="0" smtClean="0"/>
              <a:t>I</a:t>
            </a:r>
            <a:r>
              <a:rPr lang="en-US" sz="2400" dirty="0" smtClean="0"/>
              <a:t>ncrease in traffic flow also increases vehicular density, thereby increasing the average platoon size and then tail probability of platoon size</a:t>
            </a:r>
            <a:endParaRPr lang="en-US" sz="2400" dirty="0"/>
          </a:p>
        </p:txBody>
      </p:sp>
      <p:pic>
        <p:nvPicPr>
          <p:cNvPr id="4" name="Picture 3"/>
          <p:cNvPicPr/>
          <p:nvPr/>
        </p:nvPicPr>
        <p:blipFill>
          <a:blip r:embed="rId2" cstate="print"/>
          <a:srcRect/>
          <a:stretch>
            <a:fillRect/>
          </a:stretch>
        </p:blipFill>
        <p:spPr bwMode="auto">
          <a:xfrm>
            <a:off x="762000" y="3352800"/>
            <a:ext cx="3352800" cy="2796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257800" y="3429000"/>
            <a:ext cx="3172723" cy="26623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Traffic Speed</a:t>
            </a:r>
            <a:endParaRPr lang="en-US" dirty="0"/>
          </a:p>
        </p:txBody>
      </p:sp>
      <p:sp>
        <p:nvSpPr>
          <p:cNvPr id="3" name="Content Placeholder 2"/>
          <p:cNvSpPr>
            <a:spLocks noGrp="1"/>
          </p:cNvSpPr>
          <p:nvPr>
            <p:ph sz="quarter" idx="1"/>
          </p:nvPr>
        </p:nvSpPr>
        <p:spPr/>
        <p:txBody>
          <a:bodyPr>
            <a:normAutofit/>
          </a:bodyPr>
          <a:lstStyle/>
          <a:p>
            <a:r>
              <a:rPr lang="en-US" sz="2400" dirty="0" smtClean="0"/>
              <a:t>As the speed of vehicles increase, the connectivity degrades. </a:t>
            </a:r>
          </a:p>
          <a:p>
            <a:r>
              <a:rPr lang="en-US" sz="2400" dirty="0" smtClean="0"/>
              <a:t>By varying the average speed from 100-150 km/h, the average connectivity distance and tail probability of connectivity distance decrease significantly</a:t>
            </a:r>
            <a:endParaRPr lang="en-US" sz="2400"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pic>
        <p:nvPicPr>
          <p:cNvPr id="97285" name="Picture 5"/>
          <p:cNvPicPr>
            <a:picLocks noChangeAspect="1" noChangeArrowheads="1"/>
          </p:cNvPicPr>
          <p:nvPr/>
        </p:nvPicPr>
        <p:blipFill>
          <a:blip r:embed="rId2" cstate="print"/>
          <a:srcRect/>
          <a:stretch>
            <a:fillRect/>
          </a:stretch>
        </p:blipFill>
        <p:spPr bwMode="auto">
          <a:xfrm>
            <a:off x="838201" y="3276600"/>
            <a:ext cx="3363912" cy="2935778"/>
          </a:xfrm>
          <a:prstGeom prst="rect">
            <a:avLst/>
          </a:prstGeom>
          <a:noFill/>
          <a:ln w="9525">
            <a:noFill/>
            <a:miter lim="800000"/>
            <a:headEnd/>
            <a:tailEnd/>
          </a:ln>
        </p:spPr>
      </p:pic>
      <p:pic>
        <p:nvPicPr>
          <p:cNvPr id="97286" name="Picture 6"/>
          <p:cNvPicPr>
            <a:picLocks noChangeAspect="1" noChangeArrowheads="1"/>
          </p:cNvPicPr>
          <p:nvPr/>
        </p:nvPicPr>
        <p:blipFill>
          <a:blip r:embed="rId3" cstate="print"/>
          <a:srcRect/>
          <a:stretch>
            <a:fillRect/>
          </a:stretch>
        </p:blipFill>
        <p:spPr bwMode="auto">
          <a:xfrm>
            <a:off x="4800600" y="3276600"/>
            <a:ext cx="3562350" cy="2955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2400" b="1" dirty="0" smtClean="0"/>
              <a:t>An Improved Vehicular Ad Hoc Routing Protocol for City Environments</a:t>
            </a:r>
            <a:endParaRPr lang="en-US" sz="2400" b="1" dirty="0"/>
          </a:p>
        </p:txBody>
      </p:sp>
      <p:sp>
        <p:nvSpPr>
          <p:cNvPr id="6" name="Subtitle 5"/>
          <p:cNvSpPr>
            <a:spLocks noGrp="1"/>
          </p:cNvSpPr>
          <p:nvPr>
            <p:ph type="subTitle" idx="1"/>
          </p:nvPr>
        </p:nvSpPr>
        <p:spPr/>
        <p:txBody>
          <a:bodyPr>
            <a:normAutofit fontScale="55000" lnSpcReduction="20000"/>
          </a:bodyPr>
          <a:lstStyle/>
          <a:p>
            <a:r>
              <a:rPr lang="en-US" dirty="0" err="1" smtClean="0"/>
              <a:t>Authors:Moes</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r>
              <a:rPr lang="en-US" dirty="0" smtClean="0"/>
              <a:t> IEEE International Conference on Communications, 2007, ICC’07’ (pgs 3972-3979)</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VANET communication in the city will probably be a heavily used technology in the near future. </a:t>
            </a:r>
            <a:endParaRPr lang="en-US" dirty="0" smtClean="0"/>
          </a:p>
          <a:p>
            <a:r>
              <a:rPr lang="en-US" dirty="0" smtClean="0"/>
              <a:t>The </a:t>
            </a:r>
            <a:r>
              <a:rPr lang="en-US" dirty="0" smtClean="0"/>
              <a:t>challenges with this technology is unique and requires more in depth research</a:t>
            </a:r>
          </a:p>
          <a:p>
            <a:r>
              <a:rPr lang="en-US" dirty="0" smtClean="0"/>
              <a:t>The proposed </a:t>
            </a:r>
            <a:r>
              <a:rPr lang="en-US" dirty="0" err="1" smtClean="0"/>
              <a:t>GyTAR</a:t>
            </a:r>
            <a:r>
              <a:rPr lang="en-US" dirty="0" smtClean="0"/>
              <a:t> (improved Greedy Traffic Aware Routing) protocol offers an improvement to city vehicular communications</a:t>
            </a:r>
          </a:p>
          <a:p>
            <a:r>
              <a:rPr lang="en-US" dirty="0" smtClean="0"/>
              <a:t>Simulations are utilized to verify the contributions that the </a:t>
            </a:r>
            <a:r>
              <a:rPr lang="en-US" dirty="0" err="1" smtClean="0"/>
              <a:t>GyTAR</a:t>
            </a:r>
            <a:r>
              <a:rPr lang="en-US" dirty="0" smtClean="0"/>
              <a:t> protocol can offer</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a VANET</a:t>
            </a:r>
            <a:endParaRPr lang="en-US" dirty="0"/>
          </a:p>
        </p:txBody>
      </p:sp>
      <p:sp>
        <p:nvSpPr>
          <p:cNvPr id="3" name="Content Placeholder 2"/>
          <p:cNvSpPr>
            <a:spLocks noGrp="1"/>
          </p:cNvSpPr>
          <p:nvPr>
            <p:ph sz="quarter" idx="1"/>
          </p:nvPr>
        </p:nvSpPr>
        <p:spPr/>
        <p:txBody>
          <a:bodyPr/>
          <a:lstStyle/>
          <a:p>
            <a:r>
              <a:rPr lang="en-US" dirty="0" smtClean="0"/>
              <a:t>VANET depends on neighboring vehicles to form a connected network, therefore the nature is dynamic system capable of a multi-hop protocol</a:t>
            </a:r>
          </a:p>
          <a:p>
            <a:r>
              <a:rPr lang="en-US" dirty="0" smtClean="0"/>
              <a:t>A VANET system has it’s unique problems and advantages over mobile devices which is why not all protocols are easily adopted with this type of network</a:t>
            </a:r>
          </a:p>
          <a:p>
            <a:r>
              <a:rPr lang="en-US" dirty="0" smtClean="0"/>
              <a:t>Road topologies, traffic density play a big role with connectivity issues</a:t>
            </a:r>
          </a:p>
          <a:p>
            <a:r>
              <a:rPr lang="en-US" dirty="0" smtClean="0"/>
              <a:t>The </a:t>
            </a:r>
            <a:r>
              <a:rPr lang="en-US" dirty="0" err="1" smtClean="0"/>
              <a:t>GyTAR</a:t>
            </a:r>
            <a:r>
              <a:rPr lang="en-US" dirty="0" smtClean="0"/>
              <a:t> protocol hopes to improve the packet delivery ratio, end to end delay, and reduce the routing overhead</a:t>
            </a:r>
          </a:p>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GyTAR</a:t>
            </a:r>
            <a:r>
              <a:rPr lang="en-US" dirty="0" smtClean="0"/>
              <a:t> Protocol Assumptions</a:t>
            </a:r>
            <a:endParaRPr lang="en-US" dirty="0"/>
          </a:p>
        </p:txBody>
      </p:sp>
      <p:sp>
        <p:nvSpPr>
          <p:cNvPr id="3" name="Content Placeholder 2"/>
          <p:cNvSpPr>
            <a:spLocks noGrp="1"/>
          </p:cNvSpPr>
          <p:nvPr>
            <p:ph sz="quarter" idx="1"/>
          </p:nvPr>
        </p:nvSpPr>
        <p:spPr/>
        <p:txBody>
          <a:bodyPr/>
          <a:lstStyle/>
          <a:p>
            <a:r>
              <a:rPr lang="en-US" dirty="0" smtClean="0"/>
              <a:t>Through devices such as </a:t>
            </a:r>
            <a:r>
              <a:rPr lang="en-US" dirty="0" smtClean="0"/>
              <a:t>GPS, </a:t>
            </a:r>
            <a:r>
              <a:rPr lang="en-US" dirty="0" smtClean="0"/>
              <a:t>a vehicle is expected to know their relative position on a road</a:t>
            </a:r>
          </a:p>
          <a:p>
            <a:r>
              <a:rPr lang="en-US" dirty="0" smtClean="0"/>
              <a:t>Employing any common vehicle location service, the transmitting vehicle knows the eventual destination of the transmitted packets</a:t>
            </a:r>
          </a:p>
          <a:p>
            <a:r>
              <a:rPr lang="en-US" dirty="0" smtClean="0"/>
              <a:t>Each vehicle is aware of the current vehicular density in its surrounding environment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Premise with </a:t>
            </a:r>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Ability to determine which intersection (junction) to send </a:t>
            </a:r>
            <a:r>
              <a:rPr lang="en-US" dirty="0" smtClean="0"/>
              <a:t>packets determines </a:t>
            </a:r>
            <a:r>
              <a:rPr lang="en-US" dirty="0" smtClean="0"/>
              <a:t>the path a packet of data traverses</a:t>
            </a:r>
          </a:p>
          <a:p>
            <a:r>
              <a:rPr lang="en-US" dirty="0" smtClean="0"/>
              <a:t>Factors considered are vehicular density at each junction relative to the transmitting vehicles location</a:t>
            </a:r>
          </a:p>
          <a:p>
            <a:r>
              <a:rPr lang="en-US" dirty="0" err="1" smtClean="0"/>
              <a:t>GyTAR</a:t>
            </a:r>
            <a:r>
              <a:rPr lang="en-US" dirty="0" smtClean="0"/>
              <a:t> then evaluates each possibility with a point system where the highest point total will be the selected data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J: Next candidate junction</a:t>
            </a:r>
          </a:p>
          <a:p>
            <a:r>
              <a:rPr lang="en-US" dirty="0" smtClean="0"/>
              <a:t>I: The current junction</a:t>
            </a:r>
          </a:p>
          <a:p>
            <a:r>
              <a:rPr lang="en-US" dirty="0" smtClean="0"/>
              <a:t>D</a:t>
            </a:r>
            <a:r>
              <a:rPr lang="en-US" baseline="-25000" dirty="0" smtClean="0"/>
              <a:t>j</a:t>
            </a:r>
            <a:r>
              <a:rPr lang="en-US" dirty="0" smtClean="0"/>
              <a:t>: The </a:t>
            </a:r>
            <a:r>
              <a:rPr lang="en-US" dirty="0" err="1" smtClean="0"/>
              <a:t>curvemetric</a:t>
            </a:r>
            <a:r>
              <a:rPr lang="en-US" dirty="0" smtClean="0"/>
              <a:t> distance from the candidate junction J to the destination</a:t>
            </a:r>
          </a:p>
          <a:p>
            <a:r>
              <a:rPr lang="en-US" dirty="0" smtClean="0"/>
              <a:t>D</a:t>
            </a:r>
            <a:r>
              <a:rPr lang="en-US" baseline="-25000" dirty="0" smtClean="0"/>
              <a:t>i</a:t>
            </a:r>
            <a:r>
              <a:rPr lang="en-US" dirty="0" smtClean="0"/>
              <a:t>: The </a:t>
            </a:r>
            <a:r>
              <a:rPr lang="en-US" dirty="0" err="1" smtClean="0"/>
              <a:t>curvemetric</a:t>
            </a:r>
            <a:r>
              <a:rPr lang="en-US" dirty="0" smtClean="0"/>
              <a:t> distance from the current junction to the destination</a:t>
            </a:r>
          </a:p>
          <a:p>
            <a:r>
              <a:rPr lang="en-US" dirty="0" err="1" smtClean="0"/>
              <a:t>D</a:t>
            </a:r>
            <a:r>
              <a:rPr lang="en-US" baseline="-25000" dirty="0" err="1" smtClean="0"/>
              <a:t>p</a:t>
            </a:r>
            <a:r>
              <a:rPr lang="en-US" dirty="0" smtClean="0"/>
              <a:t>: D</a:t>
            </a:r>
            <a:r>
              <a:rPr lang="en-US" baseline="-25000" dirty="0" smtClean="0"/>
              <a:t>j</a:t>
            </a:r>
            <a:r>
              <a:rPr lang="en-US" dirty="0" smtClean="0"/>
              <a:t>/ D</a:t>
            </a:r>
            <a:r>
              <a:rPr lang="en-US" baseline="-25000" dirty="0" smtClean="0"/>
              <a:t>i</a:t>
            </a:r>
            <a:r>
              <a:rPr lang="en-US" dirty="0" smtClean="0"/>
              <a:t> (</a:t>
            </a:r>
            <a:r>
              <a:rPr lang="en-US" dirty="0" err="1" smtClean="0"/>
              <a:t>D</a:t>
            </a:r>
            <a:r>
              <a:rPr lang="en-US" baseline="-25000" dirty="0" err="1" smtClean="0"/>
              <a:t>p</a:t>
            </a:r>
            <a:r>
              <a:rPr lang="en-US" dirty="0" smtClean="0"/>
              <a:t> determines the closeness of the candidate junction to the destination point)</a:t>
            </a:r>
          </a:p>
          <a:p>
            <a:r>
              <a:rPr lang="en-US" dirty="0" smtClean="0"/>
              <a:t>Between junction I and J</a:t>
            </a:r>
          </a:p>
          <a:p>
            <a:pPr lvl="1"/>
            <a:r>
              <a:rPr lang="en-US" dirty="0" err="1" smtClean="0"/>
              <a:t>N</a:t>
            </a:r>
            <a:r>
              <a:rPr lang="en-US" baseline="-25000" dirty="0" err="1" smtClean="0"/>
              <a:t>v</a:t>
            </a:r>
            <a:r>
              <a:rPr lang="en-US" dirty="0" smtClean="0"/>
              <a:t>: Total number of vehicles between I and J</a:t>
            </a:r>
          </a:p>
          <a:p>
            <a:pPr lvl="1"/>
            <a:r>
              <a:rPr lang="en-US" dirty="0" err="1" smtClean="0"/>
              <a:t>N</a:t>
            </a:r>
            <a:r>
              <a:rPr lang="en-US" baseline="-25000" dirty="0" err="1" smtClean="0"/>
              <a:t>c</a:t>
            </a:r>
            <a:r>
              <a:rPr lang="en-US" dirty="0" smtClean="0"/>
              <a:t>: Number of cells between I and J</a:t>
            </a:r>
          </a:p>
          <a:p>
            <a:pPr lvl="1"/>
            <a:r>
              <a:rPr lang="en-US" dirty="0" err="1" smtClean="0"/>
              <a:t>N</a:t>
            </a:r>
            <a:r>
              <a:rPr lang="en-US" baseline="-25000" dirty="0" err="1" smtClean="0"/>
              <a:t>avg</a:t>
            </a:r>
            <a:r>
              <a:rPr lang="en-US" dirty="0" smtClean="0"/>
              <a:t>: Average number of vehicles per cell (</a:t>
            </a:r>
            <a:r>
              <a:rPr lang="en-US" dirty="0" err="1" smtClean="0"/>
              <a:t>N</a:t>
            </a:r>
            <a:r>
              <a:rPr lang="en-US" baseline="-25000" dirty="0" err="1" smtClean="0"/>
              <a:t>avg</a:t>
            </a:r>
            <a:r>
              <a:rPr lang="en-US" dirty="0" smtClean="0"/>
              <a:t> = </a:t>
            </a:r>
            <a:r>
              <a:rPr lang="en-US" dirty="0" err="1" smtClean="0"/>
              <a:t>N</a:t>
            </a:r>
            <a:r>
              <a:rPr lang="en-US" baseline="-25000" dirty="0" err="1" smtClean="0"/>
              <a:t>v</a:t>
            </a:r>
            <a:r>
              <a:rPr lang="en-US" dirty="0" smtClean="0"/>
              <a:t>/ </a:t>
            </a:r>
            <a:r>
              <a:rPr lang="en-US" dirty="0" err="1" smtClean="0"/>
              <a:t>N</a:t>
            </a:r>
            <a:r>
              <a:rPr lang="en-US" baseline="-25000" dirty="0" err="1" smtClean="0"/>
              <a:t>c</a:t>
            </a:r>
            <a:r>
              <a:rPr lang="en-US" dirty="0" smtClean="0"/>
              <a:t>)</a:t>
            </a:r>
          </a:p>
          <a:p>
            <a:pPr lvl="1"/>
            <a:r>
              <a:rPr lang="en-US" dirty="0" err="1" smtClean="0"/>
              <a:t>N</a:t>
            </a:r>
            <a:r>
              <a:rPr lang="en-US" baseline="-25000" dirty="0" err="1" smtClean="0"/>
              <a:t>con</a:t>
            </a:r>
            <a:r>
              <a:rPr lang="en-US" dirty="0" smtClean="0"/>
              <a:t>: Constant which represents the ideal connectivity degree we can have within a cell</a:t>
            </a:r>
          </a:p>
          <a:p>
            <a:r>
              <a:rPr lang="en-US" dirty="0" smtClean="0">
                <a:latin typeface="Calibri"/>
              </a:rPr>
              <a:t>α,</a:t>
            </a:r>
            <a:r>
              <a:rPr lang="el-GR" dirty="0" smtClean="0">
                <a:latin typeface="Cambria Math"/>
                <a:ea typeface="Cambria Math"/>
              </a:rPr>
              <a:t>β</a:t>
            </a:r>
            <a:r>
              <a:rPr lang="en-US" dirty="0" smtClean="0">
                <a:latin typeface="Cambria Math"/>
                <a:ea typeface="Cambria Math"/>
              </a:rPr>
              <a:t>: Use as weighting factors for the distance and vehicular traffic respectively (with </a:t>
            </a:r>
            <a:r>
              <a:rPr lang="en-US" dirty="0" smtClean="0">
                <a:latin typeface="Calibri"/>
              </a:rPr>
              <a:t>α+</a:t>
            </a:r>
            <a:r>
              <a:rPr lang="el-GR" dirty="0" smtClean="0">
                <a:latin typeface="Cambria Math"/>
                <a:ea typeface="Cambria Math"/>
              </a:rPr>
              <a:t>β</a:t>
            </a:r>
            <a:r>
              <a:rPr lang="en-US" dirty="0" smtClean="0">
                <a:latin typeface="Cambria Math"/>
                <a:ea typeface="Cambria Math"/>
              </a:rPr>
              <a:t>=1)</a:t>
            </a:r>
          </a:p>
          <a:p>
            <a:r>
              <a:rPr lang="en-US" dirty="0" smtClean="0">
                <a:latin typeface="Cambria Math"/>
                <a:ea typeface="Cambria Math"/>
              </a:rPr>
              <a:t>The determining equation for the points system:</a:t>
            </a:r>
          </a:p>
          <a:p>
            <a:pPr lvl="1"/>
            <a:r>
              <a:rPr lang="en-US" dirty="0" smtClean="0">
                <a:latin typeface="Cambria Math"/>
                <a:ea typeface="Cambria Math"/>
              </a:rPr>
              <a:t>(J) =</a:t>
            </a:r>
            <a:r>
              <a:rPr lang="en-US" dirty="0" smtClean="0">
                <a:latin typeface="Calibri"/>
              </a:rPr>
              <a:t>α x [1-</a:t>
            </a:r>
            <a:r>
              <a:rPr lang="en-US" dirty="0" smtClean="0">
                <a:latin typeface="Cambria Math"/>
                <a:ea typeface="Cambria Math"/>
              </a:rPr>
              <a:t> </a:t>
            </a:r>
            <a:r>
              <a:rPr lang="en-US" dirty="0" err="1" smtClean="0"/>
              <a:t>D</a:t>
            </a:r>
            <a:r>
              <a:rPr lang="en-US" baseline="-25000" dirty="0" err="1" smtClean="0"/>
              <a:t>p</a:t>
            </a:r>
            <a:r>
              <a:rPr lang="en-US" dirty="0" smtClean="0"/>
              <a:t>] + </a:t>
            </a:r>
            <a:r>
              <a:rPr lang="el-GR" dirty="0" smtClean="0">
                <a:latin typeface="Cambria Math"/>
                <a:ea typeface="Cambria Math"/>
              </a:rPr>
              <a:t>β</a:t>
            </a:r>
            <a:r>
              <a:rPr lang="en-US" dirty="0" smtClean="0">
                <a:latin typeface="Cambria Math"/>
                <a:ea typeface="Cambria Math"/>
              </a:rPr>
              <a:t>[min((</a:t>
            </a:r>
            <a:r>
              <a:rPr lang="en-US" dirty="0" err="1" smtClean="0"/>
              <a:t>N</a:t>
            </a:r>
            <a:r>
              <a:rPr lang="en-US" baseline="-25000" dirty="0" err="1" smtClean="0"/>
              <a:t>avg</a:t>
            </a:r>
            <a:r>
              <a:rPr lang="en-US" dirty="0" smtClean="0"/>
              <a:t>/ </a:t>
            </a:r>
            <a:r>
              <a:rPr lang="en-US" dirty="0" err="1" smtClean="0"/>
              <a:t>N</a:t>
            </a:r>
            <a:r>
              <a:rPr lang="en-US" baseline="-25000" dirty="0" err="1" smtClean="0"/>
              <a:t>con</a:t>
            </a:r>
            <a:r>
              <a:rPr lang="en-US" dirty="0" smtClean="0"/>
              <a:t>),1)]</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Premise with </a:t>
            </a:r>
            <a:r>
              <a:rPr lang="en-US" dirty="0" err="1" smtClean="0"/>
              <a:t>GyTAR</a:t>
            </a:r>
            <a:r>
              <a:rPr lang="en-US" dirty="0" smtClean="0"/>
              <a:t> </a:t>
            </a:r>
            <a:endParaRPr lang="en-US" dirty="0"/>
          </a:p>
        </p:txBody>
      </p:sp>
      <p:sp>
        <p:nvSpPr>
          <p:cNvPr id="3" name="Content Placeholder 2"/>
          <p:cNvSpPr>
            <a:spLocks noGrp="1"/>
          </p:cNvSpPr>
          <p:nvPr>
            <p:ph sz="quarter" idx="1"/>
          </p:nvPr>
        </p:nvSpPr>
        <p:spPr>
          <a:xfrm>
            <a:off x="457200" y="1219200"/>
            <a:ext cx="4495800" cy="4937760"/>
          </a:xfrm>
        </p:spPr>
        <p:txBody>
          <a:bodyPr>
            <a:normAutofit lnSpcReduction="10000"/>
          </a:bodyPr>
          <a:lstStyle/>
          <a:p>
            <a:r>
              <a:rPr lang="en-US" dirty="0" smtClean="0"/>
              <a:t>The ability to forward packets between two selected junctions</a:t>
            </a:r>
          </a:p>
          <a:p>
            <a:r>
              <a:rPr lang="en-US" dirty="0" smtClean="0"/>
              <a:t>The sending vehicle manages knowledge of the speed, direction, and position of neighboring vehicles to aid in the decision</a:t>
            </a:r>
          </a:p>
          <a:p>
            <a:r>
              <a:rPr lang="en-US" dirty="0" smtClean="0"/>
              <a:t>Figure 2 </a:t>
            </a:r>
            <a:endParaRPr lang="en-US" dirty="0" smtClean="0"/>
          </a:p>
          <a:p>
            <a:pPr lvl="1"/>
            <a:r>
              <a:rPr lang="en-US" dirty="0" smtClean="0"/>
              <a:t>I</a:t>
            </a:r>
            <a:r>
              <a:rPr lang="en-US" dirty="0" smtClean="0"/>
              <a:t>llustrates </a:t>
            </a:r>
            <a:r>
              <a:rPr lang="en-US" dirty="0" smtClean="0"/>
              <a:t>how the two premises are used together to decide which vehicles to send packets</a:t>
            </a:r>
            <a:endParaRPr lang="en-US" dirty="0"/>
          </a:p>
        </p:txBody>
      </p:sp>
      <p:pic>
        <p:nvPicPr>
          <p:cNvPr id="4" name="Picture 3"/>
          <p:cNvPicPr/>
          <p:nvPr/>
        </p:nvPicPr>
        <p:blipFill>
          <a:blip r:embed="rId2" cstate="print"/>
          <a:srcRect/>
          <a:stretch>
            <a:fillRect/>
          </a:stretch>
        </p:blipFill>
        <p:spPr bwMode="auto">
          <a:xfrm>
            <a:off x="4800600" y="1752600"/>
            <a:ext cx="4191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a:xfrm>
            <a:off x="457200" y="1219200"/>
            <a:ext cx="4495800" cy="4937760"/>
          </a:xfrm>
        </p:spPr>
        <p:txBody>
          <a:bodyPr>
            <a:normAutofit fontScale="85000" lnSpcReduction="20000"/>
          </a:bodyPr>
          <a:lstStyle/>
          <a:p>
            <a:r>
              <a:rPr lang="en-US" dirty="0" smtClean="0"/>
              <a:t>The forwarding </a:t>
            </a:r>
            <a:r>
              <a:rPr lang="en-US" dirty="0" smtClean="0"/>
              <a:t>vehicle </a:t>
            </a:r>
            <a:r>
              <a:rPr lang="en-US" dirty="0" smtClean="0"/>
              <a:t>has 4 vehicles in it’s transmission range and knows the destination junction for the packets</a:t>
            </a:r>
          </a:p>
          <a:p>
            <a:r>
              <a:rPr lang="en-US" dirty="0" smtClean="0"/>
              <a:t>At time </a:t>
            </a:r>
            <a:r>
              <a:rPr lang="en-US" dirty="0" smtClean="0"/>
              <a:t>t1, </a:t>
            </a:r>
            <a:r>
              <a:rPr lang="en-US" dirty="0" smtClean="0"/>
              <a:t>vehicle 4 is the closest vehicle to the desired junction </a:t>
            </a:r>
          </a:p>
          <a:p>
            <a:r>
              <a:rPr lang="en-US" dirty="0" err="1" smtClean="0"/>
              <a:t>GyTAR</a:t>
            </a:r>
            <a:r>
              <a:rPr lang="en-US" dirty="0" smtClean="0"/>
              <a:t> accounts for the speed and direction of candidate vehicles. </a:t>
            </a:r>
            <a:endParaRPr lang="en-US" dirty="0" smtClean="0"/>
          </a:p>
          <a:p>
            <a:r>
              <a:rPr lang="en-US" dirty="0" smtClean="0"/>
              <a:t>Vehicle </a:t>
            </a:r>
            <a:r>
              <a:rPr lang="en-US" dirty="0" smtClean="0"/>
              <a:t>3 and 4 are travelling in the opposite direction of the desired destination</a:t>
            </a:r>
          </a:p>
          <a:p>
            <a:r>
              <a:rPr lang="en-US" dirty="0" smtClean="0"/>
              <a:t>At time </a:t>
            </a:r>
            <a:r>
              <a:rPr lang="en-US" dirty="0" smtClean="0"/>
              <a:t>t2, </a:t>
            </a:r>
            <a:r>
              <a:rPr lang="en-US" dirty="0" smtClean="0"/>
              <a:t>vehicle 1 passes vehicle 2 because it is travelling faster</a:t>
            </a:r>
          </a:p>
          <a:p>
            <a:r>
              <a:rPr lang="en-US" dirty="0" smtClean="0"/>
              <a:t>Based on the point system vehicle 1 is chosen to forward the packet to the desired junction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4800600" y="1752600"/>
            <a:ext cx="4191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3" name="Content Placeholder 2"/>
          <p:cNvSpPr>
            <a:spLocks noGrp="1"/>
          </p:cNvSpPr>
          <p:nvPr>
            <p:ph sz="quarter" idx="1"/>
          </p:nvPr>
        </p:nvSpPr>
        <p:spPr>
          <a:xfrm>
            <a:off x="457200" y="1219200"/>
            <a:ext cx="4724400" cy="4937760"/>
          </a:xfrm>
        </p:spPr>
        <p:txBody>
          <a:bodyPr>
            <a:normAutofit fontScale="92500" lnSpcReduction="20000"/>
          </a:bodyPr>
          <a:lstStyle/>
          <a:p>
            <a:r>
              <a:rPr lang="en-US" dirty="0" smtClean="0"/>
              <a:t>Simulation includes </a:t>
            </a:r>
            <a:r>
              <a:rPr lang="en-US" dirty="0" err="1" smtClean="0"/>
              <a:t>GyTAR</a:t>
            </a:r>
            <a:r>
              <a:rPr lang="en-US" dirty="0" smtClean="0"/>
              <a:t>, B-</a:t>
            </a:r>
            <a:r>
              <a:rPr lang="en-US" dirty="0" err="1" smtClean="0"/>
              <a:t>GyTAR</a:t>
            </a:r>
            <a:r>
              <a:rPr lang="en-US" dirty="0" smtClean="0"/>
              <a:t> (Basic </a:t>
            </a:r>
            <a:r>
              <a:rPr lang="en-US" dirty="0" err="1" smtClean="0"/>
              <a:t>GyTAR</a:t>
            </a:r>
            <a:r>
              <a:rPr lang="en-US" dirty="0" smtClean="0"/>
              <a:t> without recovery mechanisms), GSR (Geographic Source Routing), and LAR (Location Aided Routing)</a:t>
            </a:r>
          </a:p>
          <a:p>
            <a:r>
              <a:rPr lang="en-US" dirty="0" smtClean="0"/>
              <a:t>Figure </a:t>
            </a:r>
            <a:r>
              <a:rPr lang="en-US" dirty="0" smtClean="0"/>
              <a:t>1</a:t>
            </a:r>
          </a:p>
          <a:p>
            <a:pPr lvl="1"/>
            <a:r>
              <a:rPr lang="en-US" dirty="0" smtClean="0"/>
              <a:t>2500x2500 </a:t>
            </a:r>
            <a:r>
              <a:rPr lang="en-US" dirty="0" smtClean="0"/>
              <a:t>m</a:t>
            </a:r>
            <a:r>
              <a:rPr lang="en-US" baseline="30000" dirty="0" smtClean="0"/>
              <a:t>2</a:t>
            </a:r>
            <a:r>
              <a:rPr lang="en-US" dirty="0" smtClean="0"/>
              <a:t> city with 16 intersections and 26 two-way roads</a:t>
            </a:r>
          </a:p>
          <a:p>
            <a:pPr lvl="1"/>
            <a:r>
              <a:rPr lang="en-US" dirty="0" smtClean="0"/>
              <a:t>Vehicles travel at speeds of 30-50 km/h</a:t>
            </a:r>
          </a:p>
          <a:p>
            <a:pPr lvl="1"/>
            <a:r>
              <a:rPr lang="en-US" dirty="0" smtClean="0"/>
              <a:t>The number of vehicles in the VANET system at anytime is between 100-300 vehicles</a:t>
            </a:r>
          </a:p>
          <a:p>
            <a:pPr lvl="1"/>
            <a:r>
              <a:rPr lang="en-US" dirty="0" smtClean="0"/>
              <a:t>The transmission range of the communication devices is 266 meters</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2"/>
          <p:cNvPicPr>
            <a:picLocks noChangeAspect="1" noChangeArrowheads="1"/>
          </p:cNvPicPr>
          <p:nvPr/>
        </p:nvPicPr>
        <p:blipFill>
          <a:blip r:embed="rId2" cstate="print"/>
          <a:srcRect/>
          <a:stretch>
            <a:fillRect/>
          </a:stretch>
        </p:blipFill>
        <p:spPr bwMode="auto">
          <a:xfrm>
            <a:off x="5029200" y="2286000"/>
            <a:ext cx="3962400" cy="276301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Delivery Ratio</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endParaRPr lang="en-US" sz="2000" dirty="0" smtClean="0"/>
          </a:p>
          <a:p>
            <a:endParaRPr lang="en-US" sz="2000" dirty="0" smtClean="0"/>
          </a:p>
          <a:p>
            <a:endParaRPr lang="en-US" sz="2000" dirty="0" smtClean="0"/>
          </a:p>
          <a:p>
            <a:r>
              <a:rPr lang="en-US" sz="2000" dirty="0" err="1" smtClean="0"/>
              <a:t>GyTAR</a:t>
            </a:r>
            <a:r>
              <a:rPr lang="en-US" sz="2000" dirty="0" smtClean="0"/>
              <a:t> has the best packet delivery ratio regardless of the packet </a:t>
            </a:r>
            <a:r>
              <a:rPr lang="en-US" sz="2000" dirty="0" smtClean="0"/>
              <a:t>sending </a:t>
            </a:r>
            <a:r>
              <a:rPr lang="en-US" sz="2000" dirty="0" smtClean="0"/>
              <a:t>rate or the number of nodes in a system</a:t>
            </a:r>
          </a:p>
          <a:p>
            <a:r>
              <a:rPr lang="en-US" sz="2000" dirty="0" smtClean="0"/>
              <a:t>A</a:t>
            </a:r>
            <a:r>
              <a:rPr lang="en-US" sz="2000" dirty="0" smtClean="0"/>
              <a:t>ttributed </a:t>
            </a:r>
            <a:r>
              <a:rPr lang="en-US" sz="2000" dirty="0" smtClean="0"/>
              <a:t>to the awareness of vehicle density and the protocol choosing the path best suited to transmit a message</a:t>
            </a:r>
          </a:p>
          <a:p>
            <a:r>
              <a:rPr lang="en-US" sz="2000" dirty="0" smtClean="0"/>
              <a:t>The recovery protocol, store-carry-forward,  bolsters the stability of the protocol</a:t>
            </a:r>
          </a:p>
          <a:p>
            <a:r>
              <a:rPr lang="en-US" sz="2000" dirty="0" smtClean="0"/>
              <a:t>A</a:t>
            </a:r>
            <a:r>
              <a:rPr lang="en-US" sz="2000" dirty="0" smtClean="0"/>
              <a:t>s </a:t>
            </a:r>
            <a:r>
              <a:rPr lang="en-US" sz="2000" dirty="0" smtClean="0"/>
              <a:t>the node number </a:t>
            </a:r>
            <a:r>
              <a:rPr lang="en-US" sz="2000" dirty="0" smtClean="0"/>
              <a:t>increases, the delivery </a:t>
            </a:r>
            <a:r>
              <a:rPr lang="en-US" sz="2000" dirty="0" smtClean="0"/>
              <a:t>packet ratio </a:t>
            </a:r>
            <a:r>
              <a:rPr lang="en-US" sz="2000" dirty="0" smtClean="0"/>
              <a:t>increases because </a:t>
            </a:r>
            <a:r>
              <a:rPr lang="en-US" sz="2000" dirty="0" smtClean="0"/>
              <a:t>there are less chances of having a disconnected network with more vehicles within transmission range</a:t>
            </a:r>
          </a:p>
          <a:p>
            <a:r>
              <a:rPr lang="en-US" sz="2000" dirty="0" smtClean="0"/>
              <a:t>As </a:t>
            </a:r>
            <a:r>
              <a:rPr lang="en-US" sz="2000" dirty="0" smtClean="0"/>
              <a:t>the number of nodes increases past a </a:t>
            </a:r>
            <a:r>
              <a:rPr lang="en-US" sz="2000" dirty="0" smtClean="0"/>
              <a:t>threshold, the </a:t>
            </a:r>
            <a:r>
              <a:rPr lang="en-US" sz="2000" dirty="0" smtClean="0"/>
              <a:t>quality decreases as interference between </a:t>
            </a:r>
            <a:r>
              <a:rPr lang="en-US" sz="2000" dirty="0" smtClean="0"/>
              <a:t>an over-abundance </a:t>
            </a:r>
            <a:r>
              <a:rPr lang="en-US" sz="2000" dirty="0" smtClean="0"/>
              <a:t>of messages interfere with the network</a:t>
            </a:r>
          </a:p>
          <a:p>
            <a:endParaRPr lang="en-US" dirty="0" smtClean="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762000" y="1219200"/>
            <a:ext cx="7620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Packet Delay</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GyTAR</a:t>
            </a:r>
            <a:r>
              <a:rPr lang="en-US" dirty="0" smtClean="0"/>
              <a:t> protocols clearly have a better </a:t>
            </a:r>
            <a:r>
              <a:rPr lang="en-US" dirty="0" smtClean="0"/>
              <a:t>end-to-end </a:t>
            </a:r>
            <a:r>
              <a:rPr lang="en-US" dirty="0" smtClean="0"/>
              <a:t>packet delay than both GSR and LAR</a:t>
            </a:r>
          </a:p>
          <a:p>
            <a:r>
              <a:rPr lang="en-US" dirty="0" err="1" smtClean="0"/>
              <a:t>GyTAR</a:t>
            </a:r>
            <a:r>
              <a:rPr lang="en-US" dirty="0" smtClean="0"/>
              <a:t> </a:t>
            </a:r>
            <a:r>
              <a:rPr lang="en-US" dirty="0" smtClean="0"/>
              <a:t>saves </a:t>
            </a:r>
            <a:r>
              <a:rPr lang="en-US" dirty="0" smtClean="0"/>
              <a:t>time by not updating static routing tables to improve decision time</a:t>
            </a:r>
          </a:p>
          <a:p>
            <a:r>
              <a:rPr lang="en-US" dirty="0" smtClean="0"/>
              <a:t>The greedy nature allows for </a:t>
            </a:r>
            <a:r>
              <a:rPr lang="en-US" dirty="0" err="1" smtClean="0"/>
              <a:t>GyTAR</a:t>
            </a:r>
            <a:r>
              <a:rPr lang="en-US" dirty="0" smtClean="0"/>
              <a:t> to choose the routes most likely to stay connected, reducing delay times</a:t>
            </a:r>
          </a:p>
          <a:p>
            <a:r>
              <a:rPr lang="en-US" dirty="0" smtClean="0"/>
              <a:t>This is clear in figure b at low vehicular density as </a:t>
            </a:r>
            <a:r>
              <a:rPr lang="en-US" dirty="0" err="1" smtClean="0"/>
              <a:t>GyTAR</a:t>
            </a:r>
            <a:r>
              <a:rPr lang="en-US" dirty="0" smtClean="0"/>
              <a:t> is able to choose connected paths with a higher probability thus decreasing the delay</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685800" y="1295400"/>
            <a:ext cx="76962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Overhead</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For every protocol </a:t>
            </a:r>
            <a:r>
              <a:rPr lang="en-US" dirty="0" smtClean="0"/>
              <a:t>packet, </a:t>
            </a:r>
            <a:r>
              <a:rPr lang="en-US" dirty="0" smtClean="0"/>
              <a:t>overhead increases as the packet rate or number of nodes increase, however the </a:t>
            </a:r>
            <a:r>
              <a:rPr lang="en-US" dirty="0" err="1" smtClean="0"/>
              <a:t>GyTAR</a:t>
            </a:r>
            <a:r>
              <a:rPr lang="en-US" dirty="0" smtClean="0"/>
              <a:t> protocol outperforms GSR and LAR</a:t>
            </a:r>
          </a:p>
          <a:p>
            <a:r>
              <a:rPr lang="en-US" dirty="0" smtClean="0"/>
              <a:t>By choosing paths with the highest connectivity, less packets are </a:t>
            </a:r>
            <a:r>
              <a:rPr lang="en-US" dirty="0" smtClean="0"/>
              <a:t>produced, reducing </a:t>
            </a:r>
            <a:r>
              <a:rPr lang="en-US" dirty="0" smtClean="0"/>
              <a:t>packet overhead</a:t>
            </a:r>
          </a:p>
          <a:p>
            <a:r>
              <a:rPr lang="en-US" dirty="0" smtClean="0"/>
              <a:t>This is apparent when vehicular density is </a:t>
            </a:r>
            <a:r>
              <a:rPr lang="en-US" dirty="0" smtClean="0"/>
              <a:t>high, </a:t>
            </a:r>
            <a:r>
              <a:rPr lang="en-US" dirty="0" smtClean="0"/>
              <a:t>as GSR and LAR do not account for vehicular density</a:t>
            </a:r>
            <a:endParaRPr lang="en-US" dirty="0"/>
          </a:p>
        </p:txBody>
      </p:sp>
      <p:pic>
        <p:nvPicPr>
          <p:cNvPr id="4" name="Picture 3"/>
          <p:cNvPicPr/>
          <p:nvPr/>
        </p:nvPicPr>
        <p:blipFill>
          <a:blip r:embed="rId2" cstate="print"/>
          <a:srcRect/>
          <a:stretch>
            <a:fillRect/>
          </a:stretch>
        </p:blipFill>
        <p:spPr bwMode="auto">
          <a:xfrm>
            <a:off x="609600" y="1295400"/>
            <a:ext cx="8077200" cy="27432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Tr</a:t>
            </a:r>
            <a:r>
              <a:rPr lang="en-US" dirty="0" smtClean="0"/>
              <a:t>ansmitting </a:t>
            </a:r>
            <a:r>
              <a:rPr lang="en-US" dirty="0" smtClean="0"/>
              <a:t>protocol can vastly improve the speed and quality of service in which data is transmitted</a:t>
            </a:r>
          </a:p>
          <a:p>
            <a:r>
              <a:rPr lang="en-US" dirty="0" smtClean="0"/>
              <a:t>A d</a:t>
            </a:r>
            <a:r>
              <a:rPr lang="en-US" dirty="0" smtClean="0"/>
              <a:t>ynamic </a:t>
            </a:r>
            <a:r>
              <a:rPr lang="en-US" dirty="0" smtClean="0"/>
              <a:t>protocol also </a:t>
            </a:r>
            <a:r>
              <a:rPr lang="en-US" dirty="0" smtClean="0"/>
              <a:t>improves the end-to-end </a:t>
            </a:r>
            <a:r>
              <a:rPr lang="en-US" dirty="0" smtClean="0"/>
              <a:t>delay which is the most notable result. </a:t>
            </a:r>
            <a:endParaRPr lang="en-US" dirty="0" smtClean="0"/>
          </a:p>
          <a:p>
            <a:r>
              <a:rPr lang="en-US" dirty="0" smtClean="0"/>
              <a:t>As </a:t>
            </a:r>
            <a:r>
              <a:rPr lang="en-US" dirty="0" smtClean="0"/>
              <a:t>technology </a:t>
            </a:r>
            <a:r>
              <a:rPr lang="en-US" dirty="0" smtClean="0"/>
              <a:t>improves, </a:t>
            </a:r>
            <a:r>
              <a:rPr lang="en-US" dirty="0" smtClean="0"/>
              <a:t>people expect devices to work </a:t>
            </a:r>
            <a:r>
              <a:rPr lang="en-US" dirty="0" smtClean="0"/>
              <a:t>faster, reducing </a:t>
            </a:r>
            <a:r>
              <a:rPr lang="en-US" dirty="0" smtClean="0"/>
              <a:t>any delays </a:t>
            </a:r>
            <a:r>
              <a:rPr lang="en-US" dirty="0" smtClean="0"/>
              <a:t>i</a:t>
            </a:r>
            <a:r>
              <a:rPr lang="en-US" dirty="0" smtClean="0"/>
              <a:t>mproves </a:t>
            </a:r>
            <a:r>
              <a:rPr lang="en-US" dirty="0" smtClean="0"/>
              <a:t>the user experience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Blue line (1-3am data) most represents the disconnected VANET situation</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a:t>
            </a:r>
            <a:r>
              <a:rPr lang="en-US" dirty="0" smtClean="0"/>
              <a:t>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3872</TotalTime>
  <Words>4746</Words>
  <Application>Microsoft Office PowerPoint</Application>
  <PresentationFormat>On-screen Show (4:3)</PresentationFormat>
  <Paragraphs>497</Paragraphs>
  <Slides>74</Slides>
  <Notes>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Inter-Vehicle Distance</vt:lpstr>
      <vt:lpstr>Simulation: Platoon Size</vt:lpstr>
      <vt:lpstr>Simulation: Connectivity Distance </vt:lpstr>
      <vt:lpstr>Simulation: Transmission Range</vt:lpstr>
      <vt:lpstr>Simulation: Traffic Flow</vt:lpstr>
      <vt:lpstr>Simulation: Traffic Speed</vt:lpstr>
      <vt:lpstr>An Improved Vehicular Ad Hoc Routing Protocol for City Environments</vt:lpstr>
      <vt:lpstr>GyTAR</vt:lpstr>
      <vt:lpstr>Uniqueness of a VANET</vt:lpstr>
      <vt:lpstr>The GyTAR Protocol Assumptions</vt:lpstr>
      <vt:lpstr>First Premise with GyTAR</vt:lpstr>
      <vt:lpstr>GyTAR Evaluation System</vt:lpstr>
      <vt:lpstr>Second Premise with GyTAR </vt:lpstr>
      <vt:lpstr>GyTAR Evaluation System</vt:lpstr>
      <vt:lpstr>Simulation Setup</vt:lpstr>
      <vt:lpstr>Packet Delivery Ratio</vt:lpstr>
      <vt:lpstr>End to End Packet Delay</vt:lpstr>
      <vt:lpstr>Packet Overhead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498</cp:revision>
  <dcterms:created xsi:type="dcterms:W3CDTF">2006-08-16T00:00:00Z</dcterms:created>
  <dcterms:modified xsi:type="dcterms:W3CDTF">2012-11-19T05:01:01Z</dcterms:modified>
</cp:coreProperties>
</file>