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3"/>
  </p:notesMasterIdLst>
  <p:sldIdLst>
    <p:sldId id="280" r:id="rId2"/>
    <p:sldId id="281" r:id="rId3"/>
    <p:sldId id="263" r:id="rId4"/>
    <p:sldId id="276" r:id="rId5"/>
    <p:sldId id="256" r:id="rId6"/>
    <p:sldId id="282" r:id="rId7"/>
    <p:sldId id="283" r:id="rId8"/>
    <p:sldId id="284" r:id="rId9"/>
    <p:sldId id="285" r:id="rId10"/>
    <p:sldId id="279" r:id="rId11"/>
    <p:sldId id="278" r:id="rId12"/>
    <p:sldId id="261" r:id="rId13"/>
    <p:sldId id="262" r:id="rId14"/>
    <p:sldId id="286" r:id="rId15"/>
    <p:sldId id="265" r:id="rId16"/>
    <p:sldId id="266" r:id="rId17"/>
    <p:sldId id="267" r:id="rId18"/>
    <p:sldId id="268" r:id="rId19"/>
    <p:sldId id="269" r:id="rId20"/>
    <p:sldId id="272" r:id="rId21"/>
    <p:sldId id="287" r:id="rId22"/>
    <p:sldId id="288" r:id="rId23"/>
    <p:sldId id="290" r:id="rId24"/>
    <p:sldId id="289" r:id="rId25"/>
    <p:sldId id="291" r:id="rId26"/>
    <p:sldId id="292" r:id="rId27"/>
    <p:sldId id="293" r:id="rId28"/>
    <p:sldId id="294" r:id="rId29"/>
    <p:sldId id="295" r:id="rId30"/>
    <p:sldId id="296" r:id="rId31"/>
    <p:sldId id="297" r:id="rId32"/>
    <p:sldId id="298" r:id="rId33"/>
    <p:sldId id="299" r:id="rId34"/>
    <p:sldId id="300" r:id="rId35"/>
    <p:sldId id="301" r:id="rId36"/>
    <p:sldId id="303" r:id="rId37"/>
    <p:sldId id="302"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8" r:id="rId52"/>
    <p:sldId id="317"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35" r:id="rId70"/>
    <p:sldId id="336" r:id="rId71"/>
    <p:sldId id="337"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945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03" autoAdjust="0"/>
  </p:normalViewPr>
  <p:slideViewPr>
    <p:cSldViewPr>
      <p:cViewPr varScale="1">
        <p:scale>
          <a:sx n="96" d="100"/>
          <a:sy n="96" d="100"/>
        </p:scale>
        <p:origin x="-33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41C26E-0B3A-4A06-A1B3-C40C538719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4966A71-4FE5-427A-8CC8-376293E25EB8}">
      <dgm:prSet phldrT="[Text]"/>
      <dgm:spPr/>
      <dgm:t>
        <a:bodyPr/>
        <a:lstStyle/>
        <a:p>
          <a:r>
            <a:rPr lang="en-US" dirty="0" smtClean="0"/>
            <a:t>Original Car Following Model</a:t>
          </a:r>
          <a:endParaRPr lang="en-US" dirty="0"/>
        </a:p>
      </dgm:t>
    </dgm:pt>
    <dgm:pt modelId="{BAD10D8F-A67E-46DA-A9DA-CADF0CC71ABB}" type="parTrans" cxnId="{81F73F84-3298-4236-9CC2-4FFCF0965722}">
      <dgm:prSet/>
      <dgm:spPr/>
      <dgm:t>
        <a:bodyPr/>
        <a:lstStyle/>
        <a:p>
          <a:endParaRPr lang="en-US"/>
        </a:p>
      </dgm:t>
    </dgm:pt>
    <dgm:pt modelId="{18EC98A5-8D70-426E-A662-92C2AED5D882}" type="sibTrans" cxnId="{81F73F84-3298-4236-9CC2-4FFCF0965722}">
      <dgm:prSet/>
      <dgm:spPr/>
      <dgm:t>
        <a:bodyPr/>
        <a:lstStyle/>
        <a:p>
          <a:endParaRPr lang="en-US"/>
        </a:p>
      </dgm:t>
    </dgm:pt>
    <dgm:pt modelId="{79CC989B-2EA1-49CE-8C13-79D633A694F6}">
      <dgm:prSet phldrT="[Text]"/>
      <dgm:spPr/>
      <dgm:t>
        <a:bodyPr/>
        <a:lstStyle/>
        <a:p>
          <a:r>
            <a:rPr lang="en-US" dirty="0" smtClean="0"/>
            <a:t>Modified Car Following Model</a:t>
          </a:r>
          <a:endParaRPr lang="en-US" dirty="0"/>
        </a:p>
      </dgm:t>
    </dgm:pt>
    <dgm:pt modelId="{9A9EBDC7-BB62-40B8-91FC-CAEA2FDBA7F2}" type="parTrans" cxnId="{63F67A86-7B54-4879-8B3D-50638B8831CD}">
      <dgm:prSet/>
      <dgm:spPr/>
      <dgm:t>
        <a:bodyPr/>
        <a:lstStyle/>
        <a:p>
          <a:endParaRPr lang="en-US"/>
        </a:p>
      </dgm:t>
    </dgm:pt>
    <dgm:pt modelId="{5B7DD47F-AD54-4E9B-83D5-A81EC2126C92}" type="sibTrans" cxnId="{63F67A86-7B54-4879-8B3D-50638B8831CD}">
      <dgm:prSet/>
      <dgm:spPr/>
      <dgm:t>
        <a:bodyPr/>
        <a:lstStyle/>
        <a:p>
          <a:endParaRPr lang="en-US"/>
        </a:p>
      </dgm:t>
    </dgm:pt>
    <dgm:pt modelId="{3761F570-47A1-4EB5-8D1C-69CBC85B9F0A}">
      <dgm:prSet/>
      <dgm:spPr/>
      <dgm:t>
        <a:bodyPr/>
        <a:lstStyle/>
        <a:p>
          <a:endParaRPr lang="en-US" dirty="0"/>
        </a:p>
      </dgm:t>
    </dgm:pt>
    <dgm:pt modelId="{858B8E21-F1A8-4FDF-9F27-4B70C57E9346}" type="parTrans" cxnId="{2F464F80-C445-468D-B6FE-080C35B2656D}">
      <dgm:prSet/>
      <dgm:spPr/>
    </dgm:pt>
    <dgm:pt modelId="{2B05419F-06F5-4B80-B3FF-1CCC0C289D35}" type="sibTrans" cxnId="{2F464F80-C445-468D-B6FE-080C35B2656D}">
      <dgm:prSet/>
      <dgm:spPr/>
    </dgm:pt>
    <dgm:pt modelId="{72DFC1E5-FBBF-42C1-A381-300FDE0A001D}">
      <dgm:prSet/>
      <dgm:spPr/>
      <dgm:t>
        <a:bodyPr/>
        <a:lstStyle/>
        <a:p>
          <a:endParaRPr lang="en-US" dirty="0"/>
        </a:p>
      </dgm:t>
    </dgm:pt>
    <dgm:pt modelId="{850FEBFD-1916-47F3-BB16-AE529E646ED1}" type="parTrans" cxnId="{3A46D56C-A373-4911-BD4E-358FBFCBA5EC}">
      <dgm:prSet/>
      <dgm:spPr/>
    </dgm:pt>
    <dgm:pt modelId="{FCE10DDD-2CE9-46DA-8A10-96617241482E}" type="sibTrans" cxnId="{3A46D56C-A373-4911-BD4E-358FBFCBA5EC}">
      <dgm:prSet/>
      <dgm:spPr/>
    </dgm:pt>
    <dgm:pt modelId="{FC180994-81F8-4734-B763-1CF123AA0A78}">
      <dgm:prSet/>
      <dgm:spPr/>
      <dgm:t>
        <a:bodyPr/>
        <a:lstStyle/>
        <a:p>
          <a:endParaRPr lang="en-US" dirty="0"/>
        </a:p>
      </dgm:t>
    </dgm:pt>
    <dgm:pt modelId="{854E606B-9B9C-463C-8495-2EE8AB2519EC}" type="parTrans" cxnId="{86ACBC85-F67E-417B-AC18-8CB23630EB0C}">
      <dgm:prSet/>
      <dgm:spPr/>
    </dgm:pt>
    <dgm:pt modelId="{6F678112-CBA7-4D8C-BAA0-8169090F0894}" type="sibTrans" cxnId="{86ACBC85-F67E-417B-AC18-8CB23630EB0C}">
      <dgm:prSet/>
      <dgm:spPr/>
    </dgm:pt>
    <dgm:pt modelId="{41DD5E78-0D01-40DD-9483-6362DBAAC602}">
      <dgm:prSet/>
      <dgm:spPr/>
      <dgm:t>
        <a:bodyPr/>
        <a:lstStyle/>
        <a:p>
          <a:endParaRPr lang="en-US" dirty="0"/>
        </a:p>
      </dgm:t>
    </dgm:pt>
    <dgm:pt modelId="{5216AA58-4AEE-4619-A86F-939F11A2B63D}" type="parTrans" cxnId="{3B9B4475-826A-4B64-94B6-B9E054491C3C}">
      <dgm:prSet/>
      <dgm:spPr/>
    </dgm:pt>
    <dgm:pt modelId="{C2DC39EE-C0A2-421A-A45A-64D05DAA04B3}" type="sibTrans" cxnId="{3B9B4475-826A-4B64-94B6-B9E054491C3C}">
      <dgm:prSet/>
      <dgm:spPr/>
    </dgm:pt>
    <dgm:pt modelId="{97FA1A53-65CC-40FE-A152-695C30238E2E}">
      <dgm:prSet/>
      <dgm:spPr/>
      <dgm:t>
        <a:bodyPr/>
        <a:lstStyle/>
        <a:p>
          <a:endParaRPr lang="en-US"/>
        </a:p>
      </dgm:t>
    </dgm:pt>
    <dgm:pt modelId="{877FD75A-269A-47F3-9EFD-4EDAFE3F6839}" type="parTrans" cxnId="{90E5A9BA-48ED-4D3E-85DC-DD896BD00471}">
      <dgm:prSet/>
      <dgm:spPr/>
    </dgm:pt>
    <dgm:pt modelId="{3A107A75-8064-4197-A2D7-3FD402CAFD3B}" type="sibTrans" cxnId="{90E5A9BA-48ED-4D3E-85DC-DD896BD00471}">
      <dgm:prSet/>
      <dgm:spPr/>
    </dgm:pt>
    <dgm:pt modelId="{DA91E7C4-FC94-4F99-98CF-917820ECB125}">
      <dgm:prSet/>
      <dgm:spPr/>
      <dgm:t>
        <a:bodyPr/>
        <a:lstStyle/>
        <a:p>
          <a:endParaRPr lang="en-US"/>
        </a:p>
      </dgm:t>
    </dgm:pt>
    <dgm:pt modelId="{DDEAB011-4202-4CE8-9EE9-815C0108B1D4}" type="parTrans" cxnId="{B8BE7DD4-227B-4430-91A1-F1AB2F616371}">
      <dgm:prSet/>
      <dgm:spPr/>
    </dgm:pt>
    <dgm:pt modelId="{0120E020-E8E7-422B-A7C1-E2E429A787CE}" type="sibTrans" cxnId="{B8BE7DD4-227B-4430-91A1-F1AB2F616371}">
      <dgm:prSet/>
      <dgm:spPr/>
    </dgm:pt>
    <dgm:pt modelId="{C6190569-56C4-4048-9E30-5B789E4BE058}" type="pres">
      <dgm:prSet presAssocID="{9F41C26E-0B3A-4A06-A1B3-C40C5387191D}" presName="linear" presStyleCnt="0">
        <dgm:presLayoutVars>
          <dgm:dir/>
          <dgm:animLvl val="lvl"/>
          <dgm:resizeHandles val="exact"/>
        </dgm:presLayoutVars>
      </dgm:prSet>
      <dgm:spPr/>
      <dgm:t>
        <a:bodyPr/>
        <a:lstStyle/>
        <a:p>
          <a:endParaRPr lang="en-US"/>
        </a:p>
      </dgm:t>
    </dgm:pt>
    <dgm:pt modelId="{19A7EC28-8837-4275-B134-C39CA33D04EF}" type="pres">
      <dgm:prSet presAssocID="{34966A71-4FE5-427A-8CC8-376293E25EB8}" presName="parentLin" presStyleCnt="0"/>
      <dgm:spPr/>
    </dgm:pt>
    <dgm:pt modelId="{D044D7C3-42F3-42DC-A3ED-9DFB2981B6D5}" type="pres">
      <dgm:prSet presAssocID="{34966A71-4FE5-427A-8CC8-376293E25EB8}" presName="parentLeftMargin" presStyleLbl="node1" presStyleIdx="0" presStyleCnt="2"/>
      <dgm:spPr/>
      <dgm:t>
        <a:bodyPr/>
        <a:lstStyle/>
        <a:p>
          <a:endParaRPr lang="en-US"/>
        </a:p>
      </dgm:t>
    </dgm:pt>
    <dgm:pt modelId="{6DD4C0A1-9F93-4461-AAA7-89A0B85CD2B6}" type="pres">
      <dgm:prSet presAssocID="{34966A71-4FE5-427A-8CC8-376293E25EB8}" presName="parentText" presStyleLbl="node1" presStyleIdx="0" presStyleCnt="2">
        <dgm:presLayoutVars>
          <dgm:chMax val="0"/>
          <dgm:bulletEnabled val="1"/>
        </dgm:presLayoutVars>
      </dgm:prSet>
      <dgm:spPr/>
      <dgm:t>
        <a:bodyPr/>
        <a:lstStyle/>
        <a:p>
          <a:endParaRPr lang="en-US"/>
        </a:p>
      </dgm:t>
    </dgm:pt>
    <dgm:pt modelId="{382C041B-F5D5-48AB-ADEB-7D8C503A80B3}" type="pres">
      <dgm:prSet presAssocID="{34966A71-4FE5-427A-8CC8-376293E25EB8}" presName="negativeSpace" presStyleCnt="0"/>
      <dgm:spPr/>
    </dgm:pt>
    <dgm:pt modelId="{EBB89C24-8B52-4131-94D9-243D014EF40E}" type="pres">
      <dgm:prSet presAssocID="{34966A71-4FE5-427A-8CC8-376293E25EB8}" presName="childText" presStyleLbl="conFgAcc1" presStyleIdx="0" presStyleCnt="2">
        <dgm:presLayoutVars>
          <dgm:bulletEnabled val="1"/>
        </dgm:presLayoutVars>
      </dgm:prSet>
      <dgm:spPr/>
      <dgm:t>
        <a:bodyPr/>
        <a:lstStyle/>
        <a:p>
          <a:endParaRPr lang="en-US"/>
        </a:p>
      </dgm:t>
    </dgm:pt>
    <dgm:pt modelId="{AADB9909-1CF2-4A2B-8806-972A03113FD1}" type="pres">
      <dgm:prSet presAssocID="{18EC98A5-8D70-426E-A662-92C2AED5D882}" presName="spaceBetweenRectangles" presStyleCnt="0"/>
      <dgm:spPr/>
    </dgm:pt>
    <dgm:pt modelId="{3D924D32-299B-4138-9D38-BFD9E45045CD}" type="pres">
      <dgm:prSet presAssocID="{79CC989B-2EA1-49CE-8C13-79D633A694F6}" presName="parentLin" presStyleCnt="0"/>
      <dgm:spPr/>
    </dgm:pt>
    <dgm:pt modelId="{ABF581DC-65D3-4108-8B44-94AEF0BE52BE}" type="pres">
      <dgm:prSet presAssocID="{79CC989B-2EA1-49CE-8C13-79D633A694F6}" presName="parentLeftMargin" presStyleLbl="node1" presStyleIdx="0" presStyleCnt="2"/>
      <dgm:spPr/>
      <dgm:t>
        <a:bodyPr/>
        <a:lstStyle/>
        <a:p>
          <a:endParaRPr lang="en-US"/>
        </a:p>
      </dgm:t>
    </dgm:pt>
    <dgm:pt modelId="{F9881D87-BFC3-4847-8810-2111C147ED5E}" type="pres">
      <dgm:prSet presAssocID="{79CC989B-2EA1-49CE-8C13-79D633A694F6}" presName="parentText" presStyleLbl="node1" presStyleIdx="1" presStyleCnt="2">
        <dgm:presLayoutVars>
          <dgm:chMax val="0"/>
          <dgm:bulletEnabled val="1"/>
        </dgm:presLayoutVars>
      </dgm:prSet>
      <dgm:spPr/>
      <dgm:t>
        <a:bodyPr/>
        <a:lstStyle/>
        <a:p>
          <a:endParaRPr lang="en-US"/>
        </a:p>
      </dgm:t>
    </dgm:pt>
    <dgm:pt modelId="{01EFA9C6-F9A6-4C43-9977-6381690E36E4}" type="pres">
      <dgm:prSet presAssocID="{79CC989B-2EA1-49CE-8C13-79D633A694F6}" presName="negativeSpace" presStyleCnt="0"/>
      <dgm:spPr/>
    </dgm:pt>
    <dgm:pt modelId="{990C2867-B66B-4437-8D5D-4B94D9D94F7C}" type="pres">
      <dgm:prSet presAssocID="{79CC989B-2EA1-49CE-8C13-79D633A694F6}" presName="childText" presStyleLbl="conFgAcc1" presStyleIdx="1" presStyleCnt="2">
        <dgm:presLayoutVars>
          <dgm:bulletEnabled val="1"/>
        </dgm:presLayoutVars>
      </dgm:prSet>
      <dgm:spPr/>
      <dgm:t>
        <a:bodyPr/>
        <a:lstStyle/>
        <a:p>
          <a:endParaRPr lang="en-US"/>
        </a:p>
      </dgm:t>
    </dgm:pt>
  </dgm:ptLst>
  <dgm:cxnLst>
    <dgm:cxn modelId="{BDCEBE67-6B2D-4C62-B07B-09C4191CD4E7}" type="presOf" srcId="{41DD5E78-0D01-40DD-9483-6362DBAAC602}" destId="{990C2867-B66B-4437-8D5D-4B94D9D94F7C}" srcOrd="0" destOrd="2" presId="urn:microsoft.com/office/officeart/2005/8/layout/list1"/>
    <dgm:cxn modelId="{C43214C7-D517-48BA-B535-53793A139EFF}" type="presOf" srcId="{34966A71-4FE5-427A-8CC8-376293E25EB8}" destId="{6DD4C0A1-9F93-4461-AAA7-89A0B85CD2B6}" srcOrd="1" destOrd="0" presId="urn:microsoft.com/office/officeart/2005/8/layout/list1"/>
    <dgm:cxn modelId="{B20CF805-9B1C-4E86-80AC-5700E9F29E31}" type="presOf" srcId="{34966A71-4FE5-427A-8CC8-376293E25EB8}" destId="{D044D7C3-42F3-42DC-A3ED-9DFB2981B6D5}" srcOrd="0" destOrd="0" presId="urn:microsoft.com/office/officeart/2005/8/layout/list1"/>
    <dgm:cxn modelId="{81F73F84-3298-4236-9CC2-4FFCF0965722}" srcId="{9F41C26E-0B3A-4A06-A1B3-C40C5387191D}" destId="{34966A71-4FE5-427A-8CC8-376293E25EB8}" srcOrd="0" destOrd="0" parTransId="{BAD10D8F-A67E-46DA-A9DA-CADF0CC71ABB}" sibTransId="{18EC98A5-8D70-426E-A662-92C2AED5D882}"/>
    <dgm:cxn modelId="{2F464F80-C445-468D-B6FE-080C35B2656D}" srcId="{34966A71-4FE5-427A-8CC8-376293E25EB8}" destId="{3761F570-47A1-4EB5-8D1C-69CBC85B9F0A}" srcOrd="2" destOrd="0" parTransId="{858B8E21-F1A8-4FDF-9F27-4B70C57E9346}" sibTransId="{2B05419F-06F5-4B80-B3FF-1CCC0C289D35}"/>
    <dgm:cxn modelId="{90E5A9BA-48ED-4D3E-85DC-DD896BD00471}" srcId="{79CC989B-2EA1-49CE-8C13-79D633A694F6}" destId="{97FA1A53-65CC-40FE-A152-695C30238E2E}" srcOrd="0" destOrd="0" parTransId="{877FD75A-269A-47F3-9EFD-4EDAFE3F6839}" sibTransId="{3A107A75-8064-4197-A2D7-3FD402CAFD3B}"/>
    <dgm:cxn modelId="{61E4332E-BAF0-4D45-BDFE-D3C2A36AB330}" type="presOf" srcId="{79CC989B-2EA1-49CE-8C13-79D633A694F6}" destId="{F9881D87-BFC3-4847-8810-2111C147ED5E}" srcOrd="1" destOrd="0" presId="urn:microsoft.com/office/officeart/2005/8/layout/list1"/>
    <dgm:cxn modelId="{3B9B4475-826A-4B64-94B6-B9E054491C3C}" srcId="{79CC989B-2EA1-49CE-8C13-79D633A694F6}" destId="{41DD5E78-0D01-40DD-9483-6362DBAAC602}" srcOrd="2" destOrd="0" parTransId="{5216AA58-4AEE-4619-A86F-939F11A2B63D}" sibTransId="{C2DC39EE-C0A2-421A-A45A-64D05DAA04B3}"/>
    <dgm:cxn modelId="{63F67A86-7B54-4879-8B3D-50638B8831CD}" srcId="{9F41C26E-0B3A-4A06-A1B3-C40C5387191D}" destId="{79CC989B-2EA1-49CE-8C13-79D633A694F6}" srcOrd="1" destOrd="0" parTransId="{9A9EBDC7-BB62-40B8-91FC-CAEA2FDBA7F2}" sibTransId="{5B7DD47F-AD54-4E9B-83D5-A81EC2126C92}"/>
    <dgm:cxn modelId="{96F0D269-4B6B-4447-8DE5-521055535132}" type="presOf" srcId="{3761F570-47A1-4EB5-8D1C-69CBC85B9F0A}" destId="{EBB89C24-8B52-4131-94D9-243D014EF40E}" srcOrd="0" destOrd="2" presId="urn:microsoft.com/office/officeart/2005/8/layout/list1"/>
    <dgm:cxn modelId="{92B888ED-6341-4D15-AA43-A03B97967615}" type="presOf" srcId="{97FA1A53-65CC-40FE-A152-695C30238E2E}" destId="{990C2867-B66B-4437-8D5D-4B94D9D94F7C}" srcOrd="0" destOrd="0" presId="urn:microsoft.com/office/officeart/2005/8/layout/list1"/>
    <dgm:cxn modelId="{D60554E2-BB2B-4850-A57F-BC36574C910C}" type="presOf" srcId="{72DFC1E5-FBBF-42C1-A381-300FDE0A001D}" destId="{EBB89C24-8B52-4131-94D9-243D014EF40E}" srcOrd="0" destOrd="0" presId="urn:microsoft.com/office/officeart/2005/8/layout/list1"/>
    <dgm:cxn modelId="{F1055525-F6EF-4E46-88E1-45951361BAA3}" type="presOf" srcId="{79CC989B-2EA1-49CE-8C13-79D633A694F6}" destId="{ABF581DC-65D3-4108-8B44-94AEF0BE52BE}" srcOrd="0" destOrd="0" presId="urn:microsoft.com/office/officeart/2005/8/layout/list1"/>
    <dgm:cxn modelId="{B8BE7DD4-227B-4430-91A1-F1AB2F616371}" srcId="{79CC989B-2EA1-49CE-8C13-79D633A694F6}" destId="{DA91E7C4-FC94-4F99-98CF-917820ECB125}" srcOrd="1" destOrd="0" parTransId="{DDEAB011-4202-4CE8-9EE9-815C0108B1D4}" sibTransId="{0120E020-E8E7-422B-A7C1-E2E429A787CE}"/>
    <dgm:cxn modelId="{ACBB2CF4-FA7C-44F4-99BA-D3D36C42E8E5}" type="presOf" srcId="{9F41C26E-0B3A-4A06-A1B3-C40C5387191D}" destId="{C6190569-56C4-4048-9E30-5B789E4BE058}" srcOrd="0" destOrd="0" presId="urn:microsoft.com/office/officeart/2005/8/layout/list1"/>
    <dgm:cxn modelId="{86ACBC85-F67E-417B-AC18-8CB23630EB0C}" srcId="{34966A71-4FE5-427A-8CC8-376293E25EB8}" destId="{FC180994-81F8-4734-B763-1CF123AA0A78}" srcOrd="1" destOrd="0" parTransId="{854E606B-9B9C-463C-8495-2EE8AB2519EC}" sibTransId="{6F678112-CBA7-4D8C-BAA0-8169090F0894}"/>
    <dgm:cxn modelId="{D6914AC1-045F-4385-B645-EFC11C49EF8E}" type="presOf" srcId="{DA91E7C4-FC94-4F99-98CF-917820ECB125}" destId="{990C2867-B66B-4437-8D5D-4B94D9D94F7C}" srcOrd="0" destOrd="1" presId="urn:microsoft.com/office/officeart/2005/8/layout/list1"/>
    <dgm:cxn modelId="{3A46D56C-A373-4911-BD4E-358FBFCBA5EC}" srcId="{34966A71-4FE5-427A-8CC8-376293E25EB8}" destId="{72DFC1E5-FBBF-42C1-A381-300FDE0A001D}" srcOrd="0" destOrd="0" parTransId="{850FEBFD-1916-47F3-BB16-AE529E646ED1}" sibTransId="{FCE10DDD-2CE9-46DA-8A10-96617241482E}"/>
    <dgm:cxn modelId="{DF4997A7-90B9-41BE-8BBB-DB27A9DCFFF8}" type="presOf" srcId="{FC180994-81F8-4734-B763-1CF123AA0A78}" destId="{EBB89C24-8B52-4131-94D9-243D014EF40E}" srcOrd="0" destOrd="1" presId="urn:microsoft.com/office/officeart/2005/8/layout/list1"/>
    <dgm:cxn modelId="{92ACCAE0-6330-43AA-B8F6-0C3B34F2F04F}" type="presParOf" srcId="{C6190569-56C4-4048-9E30-5B789E4BE058}" destId="{19A7EC28-8837-4275-B134-C39CA33D04EF}" srcOrd="0" destOrd="0" presId="urn:microsoft.com/office/officeart/2005/8/layout/list1"/>
    <dgm:cxn modelId="{FE598B2F-5A61-4468-A211-D7B2628AB7F5}" type="presParOf" srcId="{19A7EC28-8837-4275-B134-C39CA33D04EF}" destId="{D044D7C3-42F3-42DC-A3ED-9DFB2981B6D5}" srcOrd="0" destOrd="0" presId="urn:microsoft.com/office/officeart/2005/8/layout/list1"/>
    <dgm:cxn modelId="{1128A281-552B-4BAD-A0A8-956A659078CC}" type="presParOf" srcId="{19A7EC28-8837-4275-B134-C39CA33D04EF}" destId="{6DD4C0A1-9F93-4461-AAA7-89A0B85CD2B6}" srcOrd="1" destOrd="0" presId="urn:microsoft.com/office/officeart/2005/8/layout/list1"/>
    <dgm:cxn modelId="{9D199FAA-6FBA-425A-AF72-8DC572998796}" type="presParOf" srcId="{C6190569-56C4-4048-9E30-5B789E4BE058}" destId="{382C041B-F5D5-48AB-ADEB-7D8C503A80B3}" srcOrd="1" destOrd="0" presId="urn:microsoft.com/office/officeart/2005/8/layout/list1"/>
    <dgm:cxn modelId="{95174ECD-6097-4DA9-BEBA-1AD0FDBE93D2}" type="presParOf" srcId="{C6190569-56C4-4048-9E30-5B789E4BE058}" destId="{EBB89C24-8B52-4131-94D9-243D014EF40E}" srcOrd="2" destOrd="0" presId="urn:microsoft.com/office/officeart/2005/8/layout/list1"/>
    <dgm:cxn modelId="{0AAD68C0-E0DD-4C9E-BE6D-DD79834954D1}" type="presParOf" srcId="{C6190569-56C4-4048-9E30-5B789E4BE058}" destId="{AADB9909-1CF2-4A2B-8806-972A03113FD1}" srcOrd="3" destOrd="0" presId="urn:microsoft.com/office/officeart/2005/8/layout/list1"/>
    <dgm:cxn modelId="{8EBC4CA9-C184-4D95-8404-4C75F75DF864}" type="presParOf" srcId="{C6190569-56C4-4048-9E30-5B789E4BE058}" destId="{3D924D32-299B-4138-9D38-BFD9E45045CD}" srcOrd="4" destOrd="0" presId="urn:microsoft.com/office/officeart/2005/8/layout/list1"/>
    <dgm:cxn modelId="{14317D1A-45EC-4F25-92E9-A3B3679C1711}" type="presParOf" srcId="{3D924D32-299B-4138-9D38-BFD9E45045CD}" destId="{ABF581DC-65D3-4108-8B44-94AEF0BE52BE}" srcOrd="0" destOrd="0" presId="urn:microsoft.com/office/officeart/2005/8/layout/list1"/>
    <dgm:cxn modelId="{9490FCFE-95DD-4CF4-A237-B73AD752E4AC}" type="presParOf" srcId="{3D924D32-299B-4138-9D38-BFD9E45045CD}" destId="{F9881D87-BFC3-4847-8810-2111C147ED5E}" srcOrd="1" destOrd="0" presId="urn:microsoft.com/office/officeart/2005/8/layout/list1"/>
    <dgm:cxn modelId="{D25D32E0-9519-4AD0-88DF-8853624A4A42}" type="presParOf" srcId="{C6190569-56C4-4048-9E30-5B789E4BE058}" destId="{01EFA9C6-F9A6-4C43-9977-6381690E36E4}" srcOrd="5" destOrd="0" presId="urn:microsoft.com/office/officeart/2005/8/layout/list1"/>
    <dgm:cxn modelId="{45C493E9-A730-4D5D-A101-CED125FA158F}" type="presParOf" srcId="{C6190569-56C4-4048-9E30-5B789E4BE058}" destId="{990C2867-B66B-4437-8D5D-4B94D9D94F7C}" srcOrd="6"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B89C24-8B52-4131-94D9-243D014EF40E}">
      <dsp:nvSpPr>
        <dsp:cNvPr id="0" name=""/>
        <dsp:cNvSpPr/>
      </dsp:nvSpPr>
      <dsp:spPr>
        <a:xfrm>
          <a:off x="0" y="439512"/>
          <a:ext cx="8229600" cy="19561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62356" rIns="638708"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a:p>
          <a:pPr marL="228600" lvl="1" indent="-228600" algn="l" defTabSz="1200150">
            <a:lnSpc>
              <a:spcPct val="90000"/>
            </a:lnSpc>
            <a:spcBef>
              <a:spcPct val="0"/>
            </a:spcBef>
            <a:spcAft>
              <a:spcPct val="15000"/>
            </a:spcAft>
            <a:buChar char="••"/>
          </a:pPr>
          <a:endParaRPr lang="en-US" sz="2700" kern="1200" dirty="0"/>
        </a:p>
        <a:p>
          <a:pPr marL="228600" lvl="1" indent="-228600" algn="l" defTabSz="1200150">
            <a:lnSpc>
              <a:spcPct val="90000"/>
            </a:lnSpc>
            <a:spcBef>
              <a:spcPct val="0"/>
            </a:spcBef>
            <a:spcAft>
              <a:spcPct val="15000"/>
            </a:spcAft>
            <a:buChar char="••"/>
          </a:pPr>
          <a:endParaRPr lang="en-US" sz="2700" kern="1200" dirty="0"/>
        </a:p>
      </dsp:txBody>
      <dsp:txXfrm>
        <a:off x="0" y="439512"/>
        <a:ext cx="8229600" cy="1956150"/>
      </dsp:txXfrm>
    </dsp:sp>
    <dsp:sp modelId="{6DD4C0A1-9F93-4461-AAA7-89A0B85CD2B6}">
      <dsp:nvSpPr>
        <dsp:cNvPr id="0" name=""/>
        <dsp:cNvSpPr/>
      </dsp:nvSpPr>
      <dsp:spPr>
        <a:xfrm>
          <a:off x="411480" y="40992"/>
          <a:ext cx="5760720" cy="7970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00150">
            <a:lnSpc>
              <a:spcPct val="90000"/>
            </a:lnSpc>
            <a:spcBef>
              <a:spcPct val="0"/>
            </a:spcBef>
            <a:spcAft>
              <a:spcPct val="35000"/>
            </a:spcAft>
          </a:pPr>
          <a:r>
            <a:rPr lang="en-US" sz="2700" kern="1200" dirty="0" smtClean="0"/>
            <a:t>Original Car Following Model</a:t>
          </a:r>
          <a:endParaRPr lang="en-US" sz="2700" kern="1200" dirty="0"/>
        </a:p>
      </dsp:txBody>
      <dsp:txXfrm>
        <a:off x="411480" y="40992"/>
        <a:ext cx="5760720" cy="797040"/>
      </dsp:txXfrm>
    </dsp:sp>
    <dsp:sp modelId="{990C2867-B66B-4437-8D5D-4B94D9D94F7C}">
      <dsp:nvSpPr>
        <dsp:cNvPr id="0" name=""/>
        <dsp:cNvSpPr/>
      </dsp:nvSpPr>
      <dsp:spPr>
        <a:xfrm>
          <a:off x="0" y="2939982"/>
          <a:ext cx="8229600" cy="19561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62356" rIns="638708"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p>
        <a:p>
          <a:pPr marL="228600" lvl="1" indent="-228600" algn="l" defTabSz="1200150">
            <a:lnSpc>
              <a:spcPct val="90000"/>
            </a:lnSpc>
            <a:spcBef>
              <a:spcPct val="0"/>
            </a:spcBef>
            <a:spcAft>
              <a:spcPct val="15000"/>
            </a:spcAft>
            <a:buChar char="••"/>
          </a:pPr>
          <a:endParaRPr lang="en-US" sz="2700" kern="1200"/>
        </a:p>
        <a:p>
          <a:pPr marL="228600" lvl="1" indent="-228600" algn="l" defTabSz="1200150">
            <a:lnSpc>
              <a:spcPct val="90000"/>
            </a:lnSpc>
            <a:spcBef>
              <a:spcPct val="0"/>
            </a:spcBef>
            <a:spcAft>
              <a:spcPct val="15000"/>
            </a:spcAft>
            <a:buChar char="••"/>
          </a:pPr>
          <a:endParaRPr lang="en-US" sz="2700" kern="1200" dirty="0"/>
        </a:p>
      </dsp:txBody>
      <dsp:txXfrm>
        <a:off x="0" y="2939982"/>
        <a:ext cx="8229600" cy="1956150"/>
      </dsp:txXfrm>
    </dsp:sp>
    <dsp:sp modelId="{F9881D87-BFC3-4847-8810-2111C147ED5E}">
      <dsp:nvSpPr>
        <dsp:cNvPr id="0" name=""/>
        <dsp:cNvSpPr/>
      </dsp:nvSpPr>
      <dsp:spPr>
        <a:xfrm>
          <a:off x="411480" y="2541462"/>
          <a:ext cx="5760720" cy="7970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00150">
            <a:lnSpc>
              <a:spcPct val="90000"/>
            </a:lnSpc>
            <a:spcBef>
              <a:spcPct val="0"/>
            </a:spcBef>
            <a:spcAft>
              <a:spcPct val="35000"/>
            </a:spcAft>
          </a:pPr>
          <a:r>
            <a:rPr lang="en-US" sz="2700" kern="1200" dirty="0" smtClean="0"/>
            <a:t>Modified Car Following Model</a:t>
          </a:r>
          <a:endParaRPr lang="en-US" sz="2700" kern="1200" dirty="0"/>
        </a:p>
      </dsp:txBody>
      <dsp:txXfrm>
        <a:off x="411480" y="2541462"/>
        <a:ext cx="5760720" cy="79704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1794F1-29D0-4E50-8F0F-8A456A29C142}" type="datetimeFigureOut">
              <a:rPr lang="en-US" smtClean="0"/>
              <a:pPr/>
              <a:t>11/16/2012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FF95E7-DEBC-45EA-92BE-3E2682DB1FD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2FF95E7-DEBC-45EA-92BE-3E2682DB1FD4}"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not relevant whether a car is in the same lane, but whether they are within the range of communication</a:t>
            </a:r>
          </a:p>
        </p:txBody>
      </p:sp>
      <p:sp>
        <p:nvSpPr>
          <p:cNvPr id="4" name="Slide Number Placeholder 3"/>
          <p:cNvSpPr>
            <a:spLocks noGrp="1"/>
          </p:cNvSpPr>
          <p:nvPr>
            <p:ph type="sldNum" sz="quarter" idx="10"/>
          </p:nvPr>
        </p:nvSpPr>
        <p:spPr/>
        <p:txBody>
          <a:bodyPr/>
          <a:lstStyle/>
          <a:p>
            <a:fld id="{12FF95E7-DEBC-45EA-92BE-3E2682DB1FD4}"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Basis of original model is empirical data gathered by Berkeley Highway Laboratory.  However instead of driver reaction time we replace it with inter-arrival time of vehicles into the network. The modified equation then becomes the following</a:t>
            </a:r>
            <a:r>
              <a:rPr lang="en-US" baseline="0" dirty="0" smtClean="0"/>
              <a:t>: (second)</a:t>
            </a:r>
            <a:endParaRPr lang="en-US" dirty="0" smtClean="0"/>
          </a:p>
          <a:p>
            <a:endParaRPr lang="en-US" dirty="0"/>
          </a:p>
        </p:txBody>
      </p:sp>
      <p:sp>
        <p:nvSpPr>
          <p:cNvPr id="4" name="Slide Number Placeholder 3"/>
          <p:cNvSpPr>
            <a:spLocks noGrp="1"/>
          </p:cNvSpPr>
          <p:nvPr>
            <p:ph type="sldNum" sz="quarter" idx="10"/>
          </p:nvPr>
        </p:nvSpPr>
        <p:spPr/>
        <p:txBody>
          <a:bodyPr/>
          <a:lstStyle/>
          <a:p>
            <a:fld id="{12FF95E7-DEBC-45EA-92BE-3E2682DB1FD4}"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a:t>
            </a:r>
          </a:p>
          <a:p>
            <a:endParaRPr lang="en-US" dirty="0"/>
          </a:p>
        </p:txBody>
      </p:sp>
      <p:sp>
        <p:nvSpPr>
          <p:cNvPr id="4" name="Slide Number Placeholder 3"/>
          <p:cNvSpPr>
            <a:spLocks noGrp="1"/>
          </p:cNvSpPr>
          <p:nvPr>
            <p:ph type="sldNum" sz="quarter" idx="10"/>
          </p:nvPr>
        </p:nvSpPr>
        <p:spPr/>
        <p:txBody>
          <a:bodyPr/>
          <a:lstStyle/>
          <a:p>
            <a:fld id="{12FF95E7-DEBC-45EA-92BE-3E2682DB1FD4}"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11/16/2012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11/16/2012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11/16/2012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11/16/2012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6.xml"/><Relationship Id="rId4" Type="http://schemas.openxmlformats.org/officeDocument/2006/relationships/image" Target="../media/image52.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5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5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image" Target="../media/image7.png"/><Relationship Id="rId5" Type="http://schemas.openxmlformats.org/officeDocument/2006/relationships/diagramQuickStyle" Target="../diagrams/quickStyle1.xml"/><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image" Target="../media/image5.png"/><Relationship Id="rId14"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image" Target="../media/image78.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95400" y="3581400"/>
            <a:ext cx="6858000" cy="1219200"/>
          </a:xfrm>
        </p:spPr>
        <p:txBody>
          <a:bodyPr>
            <a:noAutofit/>
          </a:bodyPr>
          <a:lstStyle/>
          <a:p>
            <a:pPr algn="l"/>
            <a:r>
              <a:rPr lang="en-US" sz="6000" b="1" dirty="0" smtClean="0"/>
              <a:t>VANET</a:t>
            </a:r>
            <a:r>
              <a:rPr lang="en-US" sz="7200" dirty="0" smtClean="0"/>
              <a:t/>
            </a:r>
            <a:br>
              <a:rPr lang="en-US" sz="7200" dirty="0" smtClean="0"/>
            </a:br>
            <a:r>
              <a:rPr lang="en-US" sz="2400" dirty="0" smtClean="0"/>
              <a:t>Vehicular Ad Hoc Network</a:t>
            </a:r>
            <a:endParaRPr lang="en-US" sz="7200" dirty="0"/>
          </a:p>
        </p:txBody>
      </p:sp>
      <p:sp>
        <p:nvSpPr>
          <p:cNvPr id="5" name="Subtitle 4"/>
          <p:cNvSpPr>
            <a:spLocks noGrp="1"/>
          </p:cNvSpPr>
          <p:nvPr>
            <p:ph type="subTitle" idx="1"/>
          </p:nvPr>
        </p:nvSpPr>
        <p:spPr>
          <a:xfrm>
            <a:off x="1371600" y="5105400"/>
            <a:ext cx="6400800" cy="685800"/>
          </a:xfrm>
        </p:spPr>
        <p:txBody>
          <a:bodyPr>
            <a:normAutofit fontScale="92500" lnSpcReduction="20000"/>
          </a:bodyPr>
          <a:lstStyle/>
          <a:p>
            <a:pPr algn="l"/>
            <a:r>
              <a:rPr lang="en-US" dirty="0" smtClean="0"/>
              <a:t>Felix Lu</a:t>
            </a:r>
          </a:p>
          <a:p>
            <a:pPr algn="l"/>
            <a:r>
              <a:rPr lang="en-US" dirty="0" smtClean="0"/>
              <a:t>Month Day, Year</a:t>
            </a:r>
          </a:p>
          <a:p>
            <a:pPr algn="l"/>
            <a:endParaRPr lang="en-US" dirty="0"/>
          </a:p>
        </p:txBody>
      </p:sp>
      <p:pic>
        <p:nvPicPr>
          <p:cNvPr id="28674" name="Picture 2" descr="http://cores.ee.ucla.edu/images/thumb/c/c0/VANET_proj.png/400px-VANET_proj.png"/>
          <p:cNvPicPr>
            <a:picLocks noChangeAspect="1" noChangeArrowheads="1"/>
          </p:cNvPicPr>
          <p:nvPr/>
        </p:nvPicPr>
        <p:blipFill>
          <a:blip r:embed="rId2" cstate="print"/>
          <a:srcRect/>
          <a:stretch>
            <a:fillRect/>
          </a:stretch>
        </p:blipFill>
        <p:spPr bwMode="auto">
          <a:xfrm>
            <a:off x="914400" y="1447800"/>
            <a:ext cx="7315200" cy="2176274"/>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Inter-Vehicle Spacing Distribution</a:t>
            </a:r>
            <a:endParaRPr lang="en-US" dirty="0"/>
          </a:p>
        </p:txBody>
      </p:sp>
      <p:sp>
        <p:nvSpPr>
          <p:cNvPr id="3" name="Content Placeholder 2"/>
          <p:cNvSpPr>
            <a:spLocks noGrp="1"/>
          </p:cNvSpPr>
          <p:nvPr>
            <p:ph sz="quarter" idx="1"/>
          </p:nvPr>
        </p:nvSpPr>
        <p:spPr>
          <a:xfrm>
            <a:off x="457200" y="3352800"/>
            <a:ext cx="8229600" cy="2804160"/>
          </a:xfrm>
        </p:spPr>
        <p:txBody>
          <a:bodyPr/>
          <a:lstStyle/>
          <a:p>
            <a:r>
              <a:rPr lang="en-US" dirty="0" smtClean="0"/>
              <a:t>This breaks down when the volume is greater than 1000 vehicles/hour, but we are emphasizing the time frame from 1-3am with a sparse traffic density to model a fragmented network.</a:t>
            </a:r>
            <a:endParaRPr lang="en-US" dirty="0"/>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14400" y="1600200"/>
            <a:ext cx="3590925" cy="990600"/>
          </a:xfrm>
          <a:prstGeom prst="rect">
            <a:avLst/>
          </a:prstGeom>
          <a:noFill/>
        </p:spPr>
      </p:pic>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029200" y="1828800"/>
            <a:ext cx="2996565" cy="742950"/>
          </a:xfrm>
          <a:prstGeom prst="rect">
            <a:avLst/>
          </a:prstGeom>
          <a:noFill/>
        </p:spPr>
      </p:pic>
      <p:sp>
        <p:nvSpPr>
          <p:cNvPr id="9" name="TextBox 8"/>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Kolmogorov</a:t>
            </a:r>
            <a:r>
              <a:rPr lang="en-US" dirty="0" smtClean="0"/>
              <a:t>-Smirnov Test (K-S Test)</a:t>
            </a:r>
            <a:endParaRPr lang="en-US" dirty="0"/>
          </a:p>
        </p:txBody>
      </p:sp>
      <p:sp>
        <p:nvSpPr>
          <p:cNvPr id="3" name="Content Placeholder 2"/>
          <p:cNvSpPr>
            <a:spLocks noGrp="1"/>
          </p:cNvSpPr>
          <p:nvPr>
            <p:ph sz="quarter" idx="1"/>
          </p:nvPr>
        </p:nvSpPr>
        <p:spPr/>
        <p:txBody>
          <a:bodyPr/>
          <a:lstStyle/>
          <a:p>
            <a:r>
              <a:rPr lang="en-US" dirty="0" smtClean="0"/>
              <a:t>Tests the goodness-of-fit of the derived models against the empirical data.</a:t>
            </a:r>
          </a:p>
          <a:p>
            <a:r>
              <a:rPr lang="en-US" dirty="0" smtClean="0"/>
              <a:t>Defined by:</a:t>
            </a:r>
          </a:p>
          <a:p>
            <a:pPr>
              <a:buNone/>
            </a:pPr>
            <a:endParaRPr lang="en-US" dirty="0" smtClean="0"/>
          </a:p>
          <a:p>
            <a:pPr>
              <a:buNone/>
            </a:pPr>
            <a:endParaRPr lang="en-US" dirty="0" smtClean="0"/>
          </a:p>
          <a:p>
            <a:r>
              <a:rPr lang="en-US" dirty="0" smtClean="0"/>
              <a:t>For times 1-3am, the D statistic is accurate up to 3%.</a:t>
            </a:r>
          </a:p>
          <a:p>
            <a:r>
              <a:rPr lang="en-US" dirty="0" smtClean="0"/>
              <a:t>For the other time frames, 10am-12pm and 3pm-5pm, the model breaks down and the D statistic is as high as 10%.</a:t>
            </a:r>
            <a:endParaRPr lang="en-US" dirty="0"/>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88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94484" y="2762250"/>
            <a:ext cx="7411316" cy="514350"/>
          </a:xfrm>
          <a:prstGeom prst="rect">
            <a:avLst/>
          </a:prstGeom>
          <a:noFill/>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914400" y="1219200"/>
            <a:ext cx="7239000" cy="3373731"/>
          </a:xfrm>
          <a:prstGeom prst="rect">
            <a:avLst/>
          </a:prstGeom>
          <a:noFill/>
          <a:ln w="9525">
            <a:noFill/>
            <a:miter lim="800000"/>
            <a:headEnd/>
            <a:tailEnd/>
          </a:ln>
        </p:spPr>
      </p:pic>
      <p:sp>
        <p:nvSpPr>
          <p:cNvPr id="4" name="Title 3"/>
          <p:cNvSpPr>
            <a:spLocks noGrp="1"/>
          </p:cNvSpPr>
          <p:nvPr>
            <p:ph type="title"/>
          </p:nvPr>
        </p:nvSpPr>
        <p:spPr/>
        <p:txBody>
          <a:bodyPr/>
          <a:lstStyle/>
          <a:p>
            <a:r>
              <a:rPr lang="en-US" dirty="0" err="1" smtClean="0"/>
              <a:t>Kolmogorov</a:t>
            </a:r>
            <a:r>
              <a:rPr lang="en-US" dirty="0" smtClean="0"/>
              <a:t>-Smirnov Test (K-S Test)</a:t>
            </a:r>
            <a:endParaRPr lang="en-US" dirty="0"/>
          </a:p>
        </p:txBody>
      </p:sp>
      <p:sp>
        <p:nvSpPr>
          <p:cNvPr id="5" name="Content Placeholder 4"/>
          <p:cNvSpPr>
            <a:spLocks noGrp="1"/>
          </p:cNvSpPr>
          <p:nvPr>
            <p:ph sz="quarter" idx="1"/>
          </p:nvPr>
        </p:nvSpPr>
        <p:spPr>
          <a:xfrm>
            <a:off x="457200" y="4648200"/>
            <a:ext cx="8229600" cy="1676400"/>
          </a:xfrm>
        </p:spPr>
        <p:txBody>
          <a:bodyPr>
            <a:normAutofit fontScale="85000" lnSpcReduction="20000"/>
          </a:bodyPr>
          <a:lstStyle/>
          <a:p>
            <a:pPr>
              <a:buFont typeface="Arial" pitchFamily="34" charset="0"/>
              <a:buChar char="•"/>
            </a:pPr>
            <a:r>
              <a:rPr lang="en-US" dirty="0" smtClean="0"/>
              <a:t>Solid and dashed blue lines: 1-3am time frame</a:t>
            </a:r>
          </a:p>
          <a:p>
            <a:pPr>
              <a:buFont typeface="Arial" pitchFamily="34" charset="0"/>
              <a:buChar char="•"/>
            </a:pPr>
            <a:r>
              <a:rPr lang="en-US" dirty="0" smtClean="0"/>
              <a:t>The derived model is a good fit to the empirical data for this time frame</a:t>
            </a:r>
          </a:p>
          <a:p>
            <a:pPr>
              <a:buFont typeface="Arial" pitchFamily="34" charset="0"/>
              <a:buChar char="•"/>
            </a:pPr>
            <a:r>
              <a:rPr lang="en-US" dirty="0" smtClean="0"/>
              <a:t>The D statistic is at most 3% for this case</a:t>
            </a:r>
          </a:p>
          <a:p>
            <a:pPr>
              <a:buFont typeface="Arial" pitchFamily="34" charset="0"/>
              <a:buChar char="•"/>
            </a:pPr>
            <a:r>
              <a:rPr lang="en-US" dirty="0" smtClean="0"/>
              <a:t>The other 2 time frames do not fit as well</a:t>
            </a:r>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676400" y="1220298"/>
            <a:ext cx="5638800" cy="5084514"/>
          </a:xfrm>
          <a:prstGeom prst="rect">
            <a:avLst/>
          </a:prstGeom>
          <a:noFill/>
          <a:ln w="9525">
            <a:noFill/>
            <a:miter lim="800000"/>
            <a:headEnd/>
            <a:tailEnd/>
          </a:ln>
        </p:spPr>
      </p:pic>
      <p:sp>
        <p:nvSpPr>
          <p:cNvPr id="4" name="Title 3"/>
          <p:cNvSpPr>
            <a:spLocks noGrp="1"/>
          </p:cNvSpPr>
          <p:nvPr>
            <p:ph type="title"/>
          </p:nvPr>
        </p:nvSpPr>
        <p:spPr>
          <a:xfrm>
            <a:off x="457200" y="152400"/>
            <a:ext cx="8229600" cy="990600"/>
          </a:xfrm>
        </p:spPr>
        <p:txBody>
          <a:bodyPr>
            <a:normAutofit fontScale="90000"/>
          </a:bodyPr>
          <a:lstStyle/>
          <a:p>
            <a:r>
              <a:rPr lang="en-US" dirty="0" smtClean="0"/>
              <a:t>Analytical Data for D Statistics from </a:t>
            </a:r>
            <a:r>
              <a:rPr lang="en-US" dirty="0" err="1" smtClean="0"/>
              <a:t>Kolmogorov</a:t>
            </a:r>
            <a:r>
              <a:rPr lang="en-US" dirty="0" smtClean="0"/>
              <a:t>-Smirnov Test </a:t>
            </a:r>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Characteristics</a:t>
            </a:r>
            <a:endParaRPr lang="en-US" dirty="0"/>
          </a:p>
        </p:txBody>
      </p:sp>
      <p:sp>
        <p:nvSpPr>
          <p:cNvPr id="3" name="Content Placeholder 2"/>
          <p:cNvSpPr>
            <a:spLocks noGrp="1"/>
          </p:cNvSpPr>
          <p:nvPr>
            <p:ph sz="quarter" idx="1"/>
          </p:nvPr>
        </p:nvSpPr>
        <p:spPr/>
        <p:txBody>
          <a:bodyPr/>
          <a:lstStyle/>
          <a:p>
            <a:r>
              <a:rPr lang="en-US" dirty="0" smtClean="0"/>
              <a:t>Probability of being the last vehicle in a cluster</a:t>
            </a:r>
          </a:p>
          <a:p>
            <a:endParaRPr lang="en-US" dirty="0" smtClean="0"/>
          </a:p>
          <a:p>
            <a:r>
              <a:rPr lang="en-US" dirty="0" smtClean="0"/>
              <a:t>Average Intra-Cluster Spacing</a:t>
            </a:r>
          </a:p>
          <a:p>
            <a:endParaRPr lang="en-US" dirty="0" smtClean="0"/>
          </a:p>
          <a:p>
            <a:r>
              <a:rPr lang="en-US" dirty="0" smtClean="0"/>
              <a:t>Average Inter-Cluster Spacing</a:t>
            </a:r>
          </a:p>
          <a:p>
            <a:endParaRPr lang="en-US" dirty="0" smtClean="0"/>
          </a:p>
          <a:p>
            <a:r>
              <a:rPr lang="en-US" dirty="0" smtClean="0"/>
              <a:t>Average Cluster Size</a:t>
            </a:r>
          </a:p>
          <a:p>
            <a:endParaRPr lang="en-US" dirty="0" smtClean="0"/>
          </a:p>
          <a:p>
            <a:r>
              <a:rPr lang="en-US" dirty="0" smtClean="0"/>
              <a:t>Average Cluster Length</a:t>
            </a:r>
          </a:p>
          <a:p>
            <a:endParaRPr lang="en-US" dirty="0" smtClean="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62200" y="1676400"/>
            <a:ext cx="3619500" cy="512495"/>
          </a:xfrm>
          <a:prstGeom prst="rect">
            <a:avLst/>
          </a:prstGeom>
          <a:noFill/>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029200" y="2209800"/>
            <a:ext cx="2667000" cy="706755"/>
          </a:xfrm>
          <a:prstGeom prst="rect">
            <a:avLst/>
          </a:prstGeom>
          <a:noFill/>
        </p:spPr>
      </p:pic>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029200" y="3048000"/>
            <a:ext cx="1752600" cy="639635"/>
          </a:xfrm>
          <a:prstGeom prst="rect">
            <a:avLst/>
          </a:prstGeom>
          <a:noFill/>
        </p:spPr>
      </p:pic>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1"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029200" y="3886200"/>
            <a:ext cx="1219200" cy="692727"/>
          </a:xfrm>
          <a:prstGeom prst="rect">
            <a:avLst/>
          </a:prstGeom>
          <a:noFill/>
        </p:spPr>
      </p:pic>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7" name="Picture 1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029200" y="4800600"/>
            <a:ext cx="3276600" cy="683153"/>
          </a:xfrm>
          <a:prstGeom prst="rect">
            <a:avLst/>
          </a:prstGeom>
          <a:noFill/>
        </p:spPr>
      </p:pic>
      <p:sp>
        <p:nvSpPr>
          <p:cNvPr id="15" name="TextBox 1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828800" y="1600200"/>
            <a:ext cx="5391150" cy="1762125"/>
          </a:xfrm>
          <a:prstGeom prst="rect">
            <a:avLst/>
          </a:prstGeom>
          <a:noFill/>
          <a:ln w="9525">
            <a:noFill/>
            <a:miter lim="800000"/>
            <a:headEnd/>
            <a:tailEnd/>
          </a:ln>
        </p:spPr>
      </p:pic>
      <p:sp>
        <p:nvSpPr>
          <p:cNvPr id="3" name="Title 2"/>
          <p:cNvSpPr>
            <a:spLocks noGrp="1"/>
          </p:cNvSpPr>
          <p:nvPr>
            <p:ph type="title"/>
          </p:nvPr>
        </p:nvSpPr>
        <p:spPr/>
        <p:txBody>
          <a:bodyPr>
            <a:normAutofit fontScale="90000"/>
          </a:bodyPr>
          <a:lstStyle/>
          <a:p>
            <a:r>
              <a:rPr lang="en-US" dirty="0" smtClean="0"/>
              <a:t>Disconnected networks with two directional traffic</a:t>
            </a:r>
            <a:endParaRPr lang="en-US" dirty="0"/>
          </a:p>
        </p:txBody>
      </p:sp>
      <p:sp>
        <p:nvSpPr>
          <p:cNvPr id="4" name="Content Placeholder 3"/>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smtClean="0"/>
          </a:p>
          <a:p>
            <a:r>
              <a:rPr lang="en-US" dirty="0" smtClean="0"/>
              <a:t>Can utilize opposite direction traffic to bridge a network, however will have to incur additional temporal delay</a:t>
            </a:r>
          </a:p>
          <a:p>
            <a:r>
              <a:rPr lang="en-US" dirty="0" smtClean="0"/>
              <a:t>Immediate goal is to broadcast a message from “</a:t>
            </a:r>
            <a:r>
              <a:rPr lang="en-US" dirty="0" err="1" smtClean="0"/>
              <a:t>Src</a:t>
            </a:r>
            <a:r>
              <a:rPr lang="en-US" dirty="0" smtClean="0"/>
              <a:t>” to “</a:t>
            </a:r>
            <a:r>
              <a:rPr lang="en-US" dirty="0" err="1" smtClean="0"/>
              <a:t>Dst</a:t>
            </a:r>
            <a:r>
              <a:rPr lang="en-US" dirty="0" smtClean="0"/>
              <a:t>”`</a:t>
            </a:r>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828800" y="1219200"/>
            <a:ext cx="5448300" cy="3724275"/>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
        <p:nvSpPr>
          <p:cNvPr id="7" name="Title 6"/>
          <p:cNvSpPr>
            <a:spLocks noGrp="1"/>
          </p:cNvSpPr>
          <p:nvPr>
            <p:ph type="title"/>
          </p:nvPr>
        </p:nvSpPr>
        <p:spPr/>
        <p:txBody>
          <a:bodyPr/>
          <a:lstStyle/>
          <a:p>
            <a:r>
              <a:rPr lang="en-US" dirty="0" smtClean="0"/>
              <a:t>Spatial Delay</a:t>
            </a:r>
            <a:endParaRPr lang="en-US" dirty="0"/>
          </a:p>
        </p:txBody>
      </p:sp>
      <p:sp>
        <p:nvSpPr>
          <p:cNvPr id="8" name="Content Placeholder 7"/>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delay incurred by broadcasting to vehicles in immediate range is Spatial Relay</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752600" y="1676400"/>
            <a:ext cx="5619750" cy="1924050"/>
          </a:xfrm>
          <a:prstGeom prst="rect">
            <a:avLst/>
          </a:prstGeom>
          <a:noFill/>
          <a:ln w="9525">
            <a:noFill/>
            <a:miter lim="800000"/>
            <a:headEnd/>
            <a:tailEnd/>
          </a:ln>
        </p:spPr>
      </p:pic>
      <p:sp>
        <p:nvSpPr>
          <p:cNvPr id="3" name="TextBox 2"/>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
        <p:nvSpPr>
          <p:cNvPr id="4" name="Title 3"/>
          <p:cNvSpPr>
            <a:spLocks noGrp="1"/>
          </p:cNvSpPr>
          <p:nvPr>
            <p:ph type="title"/>
          </p:nvPr>
        </p:nvSpPr>
        <p:spPr/>
        <p:txBody>
          <a:bodyPr/>
          <a:lstStyle/>
          <a:p>
            <a:r>
              <a:rPr lang="en-US" dirty="0" smtClean="0"/>
              <a:t>Store-Carry-Forward</a:t>
            </a:r>
            <a:endParaRPr lang="en-US" dirty="0"/>
          </a:p>
        </p:txBody>
      </p:sp>
      <p:sp>
        <p:nvSpPr>
          <p:cNvPr id="5" name="Content Placeholder 4"/>
          <p:cNvSpPr>
            <a:spLocks noGrp="1"/>
          </p:cNvSpPr>
          <p:nvPr>
            <p:ph sz="quarter" idx="1"/>
          </p:nvPr>
        </p:nvSpPr>
        <p:spPr/>
        <p:txBody>
          <a:bodyPr/>
          <a:lstStyle/>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r>
              <a:rPr lang="en-US" dirty="0" smtClean="0"/>
              <a:t>Store-carry-forward referred to as Temporal Relay</a:t>
            </a:r>
          </a:p>
          <a:p>
            <a:r>
              <a:rPr lang="en-US" dirty="0" smtClean="0"/>
              <a:t>Incurs greater temporal delay</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572000" y="1524000"/>
            <a:ext cx="4329174" cy="3362325"/>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p:txBody>
          <a:bodyPr>
            <a:normAutofit/>
          </a:bodyPr>
          <a:lstStyle/>
          <a:p>
            <a:r>
              <a:rPr lang="en-US" sz="1800" dirty="0" smtClean="0"/>
              <a:t>Simulated results match extremely well with analytical results for both cases of one and two direction probability of being disconnected</a:t>
            </a:r>
          </a:p>
          <a:p>
            <a:r>
              <a:rPr lang="en-US" sz="1800" dirty="0" smtClean="0"/>
              <a:t>Comparing with the empirical results at 1-3am, which showed an approximate volume of 500 </a:t>
            </a:r>
            <a:r>
              <a:rPr lang="en-US" sz="1800" dirty="0" err="1" smtClean="0"/>
              <a:t>veh</a:t>
            </a:r>
            <a:r>
              <a:rPr lang="en-US" sz="1800" dirty="0" smtClean="0"/>
              <a:t>/hr, the probability of being disconnected is again 35%</a:t>
            </a:r>
          </a:p>
          <a:p>
            <a:r>
              <a:rPr lang="en-US" sz="1800" dirty="0" smtClean="0"/>
              <a:t>The results also show that as traffic density increases, the disconnection probability decreases. This follows reason because it increases the likelihood of vehicles being in the range of R=250m.</a:t>
            </a:r>
            <a:endParaRPr lang="en-US" sz="1800" dirty="0"/>
          </a:p>
        </p:txBody>
      </p:sp>
      <p:sp>
        <p:nvSpPr>
          <p:cNvPr id="8" name="Content Placeholder 7"/>
          <p:cNvSpPr>
            <a:spLocks noGrp="1"/>
          </p:cNvSpPr>
          <p:nvPr>
            <p:ph sz="quarter" idx="2"/>
          </p:nvPr>
        </p:nvSpPr>
        <p:spPr/>
        <p:txBody>
          <a:bodyPr/>
          <a:lstStyle/>
          <a:p>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4102483" y="1447800"/>
            <a:ext cx="5041517" cy="4114800"/>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p:txBody>
          <a:bodyPr>
            <a:normAutofit/>
          </a:bodyPr>
          <a:lstStyle/>
          <a:p>
            <a:r>
              <a:rPr lang="en-US" sz="1800" dirty="0" smtClean="0"/>
              <a:t>Analytical and simulated results are nearly identical</a:t>
            </a:r>
          </a:p>
          <a:p>
            <a:r>
              <a:rPr lang="en-US" sz="1800" dirty="0" smtClean="0"/>
              <a:t>As traffic volume increases, the distance between vehicles decreases. This reduces the inter and intra-vehicle spacing as expected.</a:t>
            </a:r>
          </a:p>
          <a:p>
            <a:r>
              <a:rPr lang="en-US" sz="1800" dirty="0" smtClean="0"/>
              <a:t>As more vehicles enter the network, the results also show as expected that the average number of vehicles in a cluster increases. Intuitively, as cluster size increases, it should follow that cluster lengths also increase.</a:t>
            </a:r>
            <a:endParaRPr lang="en-US" sz="1800" dirty="0"/>
          </a:p>
        </p:txBody>
      </p:sp>
      <p:sp>
        <p:nvSpPr>
          <p:cNvPr id="5" name="Content Placeholder 4"/>
          <p:cNvSpPr>
            <a:spLocks noGrp="1"/>
          </p:cNvSpPr>
          <p:nvPr>
            <p:ph sz="quarter" idx="2"/>
          </p:nvPr>
        </p:nvSpPr>
        <p:spPr/>
        <p:txBody>
          <a:bodyPr/>
          <a:lstStyle/>
          <a:p>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VANET?</a:t>
            </a:r>
            <a:endParaRPr lang="en-US" dirty="0"/>
          </a:p>
        </p:txBody>
      </p:sp>
      <p:sp>
        <p:nvSpPr>
          <p:cNvPr id="3" name="Content Placeholder 2"/>
          <p:cNvSpPr>
            <a:spLocks noGrp="1"/>
          </p:cNvSpPr>
          <p:nvPr>
            <p:ph sz="quarter" idx="1"/>
          </p:nvPr>
        </p:nvSpPr>
        <p:spPr/>
        <p:txBody>
          <a:bodyPr/>
          <a:lstStyle/>
          <a:p>
            <a:r>
              <a:rPr lang="en-US" dirty="0" smtClean="0"/>
              <a:t>Introduction to VANET</a:t>
            </a:r>
          </a:p>
          <a:p>
            <a:r>
              <a:rPr lang="en-US" dirty="0" smtClean="0"/>
              <a:t>FELIX do this page when all 4 papers are done</a:t>
            </a:r>
            <a:endParaRPr lang="en-US" dirty="0"/>
          </a:p>
        </p:txBody>
      </p:sp>
      <p:sp>
        <p:nvSpPr>
          <p:cNvPr id="8" name="Content Placeholder 7"/>
          <p:cNvSpPr>
            <a:spLocks noGrp="1"/>
          </p:cNvSpPr>
          <p:nvPr>
            <p:ph sz="quarter" idx="2"/>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4122615" y="2743200"/>
            <a:ext cx="5021385" cy="2489712"/>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p:txBody>
          <a:bodyPr>
            <a:normAutofit/>
          </a:bodyPr>
          <a:lstStyle/>
          <a:p>
            <a:r>
              <a:rPr lang="en-US" sz="1800" dirty="0" smtClean="0"/>
              <a:t>The average re-healing time is shown to be impacted by a vehicles speed. It is shown that the re-healing time is dependent on the speed of both east and westbound vehicles.  An increase in speed decreases the delay to store and forward messages.</a:t>
            </a:r>
          </a:p>
          <a:p>
            <a:r>
              <a:rPr lang="en-US" sz="1800" dirty="0" smtClean="0"/>
              <a:t>We can also see that an increase in network density decreases the re-healing time. With more vehicles in range of the 250m constraint, the greater amount of spatial relays that can occur to relay messages. Spatial relays are negligible compared to temporal relays therefore significantly reducing the average re-healing times</a:t>
            </a:r>
            <a:endParaRPr lang="en-US" sz="1800" dirty="0"/>
          </a:p>
        </p:txBody>
      </p:sp>
      <p:sp>
        <p:nvSpPr>
          <p:cNvPr id="5" name="Content Placeholder 4"/>
          <p:cNvSpPr>
            <a:spLocks noGrp="1"/>
          </p:cNvSpPr>
          <p:nvPr>
            <p:ph sz="quarter" idx="2"/>
          </p:nvPr>
        </p:nvSpPr>
        <p:spPr/>
        <p:txBody>
          <a:bodyPr/>
          <a:lstStyle/>
          <a:p>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fontScale="90000"/>
          </a:bodyPr>
          <a:lstStyle/>
          <a:p>
            <a:r>
              <a:rPr lang="en-US" b="1" dirty="0" smtClean="0"/>
              <a:t>Vehicular Mobility Simulation for VANETs</a:t>
            </a:r>
            <a:endParaRPr lang="en-US" b="1" dirty="0"/>
          </a:p>
        </p:txBody>
      </p:sp>
      <p:sp>
        <p:nvSpPr>
          <p:cNvPr id="6" name="Subtitle 5"/>
          <p:cNvSpPr>
            <a:spLocks noGrp="1"/>
          </p:cNvSpPr>
          <p:nvPr>
            <p:ph type="subTitle" idx="1"/>
          </p:nvPr>
        </p:nvSpPr>
        <p:spPr/>
        <p:txBody>
          <a:bodyPr>
            <a:normAutofit fontScale="70000" lnSpcReduction="20000"/>
          </a:bodyPr>
          <a:lstStyle/>
          <a:p>
            <a:r>
              <a:rPr lang="en-US" dirty="0" smtClean="0"/>
              <a:t>Authors: Marco Fiore, Jerome </a:t>
            </a:r>
            <a:r>
              <a:rPr lang="en-US" dirty="0" err="1" smtClean="0"/>
              <a:t>Hrri</a:t>
            </a:r>
            <a:r>
              <a:rPr lang="en-US" dirty="0" smtClean="0"/>
              <a:t>, </a:t>
            </a:r>
            <a:r>
              <a:rPr lang="en-US" dirty="0" err="1" smtClean="0"/>
              <a:t>Fethi</a:t>
            </a:r>
            <a:r>
              <a:rPr lang="en-US" dirty="0" smtClean="0"/>
              <a:t> </a:t>
            </a:r>
            <a:r>
              <a:rPr lang="en-US" dirty="0" err="1" smtClean="0"/>
              <a:t>Filali</a:t>
            </a:r>
            <a:r>
              <a:rPr lang="en-US" dirty="0" smtClean="0"/>
              <a:t>, Christian Bonnet </a:t>
            </a:r>
          </a:p>
          <a:p>
            <a:r>
              <a:rPr lang="en-US" dirty="0" smtClean="0"/>
              <a:t> Simulation Symposium, 2007. ANSS ’07. 40</a:t>
            </a:r>
            <a:r>
              <a:rPr lang="en-US" baseline="30000" dirty="0" smtClean="0"/>
              <a:t>th</a:t>
            </a:r>
            <a:r>
              <a:rPr lang="en-US" dirty="0" smtClean="0"/>
              <a:t> Annual</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VanetMobiSim</a:t>
            </a:r>
            <a:endParaRPr lang="en-US" dirty="0"/>
          </a:p>
        </p:txBody>
      </p:sp>
      <p:sp>
        <p:nvSpPr>
          <p:cNvPr id="5" name="Content Placeholder 4"/>
          <p:cNvSpPr>
            <a:spLocks noGrp="1"/>
          </p:cNvSpPr>
          <p:nvPr>
            <p:ph sz="quarter" idx="1"/>
          </p:nvPr>
        </p:nvSpPr>
        <p:spPr/>
        <p:txBody>
          <a:bodyPr/>
          <a:lstStyle/>
          <a:p>
            <a:r>
              <a:rPr lang="en-US" dirty="0" smtClean="0"/>
              <a:t>There’s no arguing that wireless technology is infiltrating the vehicles we drive everyday. The possibilities are endless, however a common road block in testing prototypes and protocols lies with the resources needed (amount of vehicles) and the large scale of developed roads. </a:t>
            </a:r>
          </a:p>
          <a:p>
            <a:r>
              <a:rPr lang="en-US" dirty="0" smtClean="0"/>
              <a:t>A viable solution is in the realm of simulation. However, a simulation is only as good as it’s ability to properly characterize reality. </a:t>
            </a:r>
          </a:p>
          <a:p>
            <a:r>
              <a:rPr lang="en-US" dirty="0" smtClean="0"/>
              <a:t>One such tool is </a:t>
            </a:r>
            <a:r>
              <a:rPr lang="en-US" dirty="0" err="1" smtClean="0"/>
              <a:t>VanetMobiSim</a:t>
            </a:r>
            <a:r>
              <a:rPr lang="en-US" dirty="0" smtClean="0"/>
              <a:t> which allows a user to characterize criteria that influence traffic flow</a:t>
            </a:r>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Realistic Simulations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Many simulation models do not factor in all the nuances that shape traffic congestion</a:t>
            </a:r>
          </a:p>
          <a:p>
            <a:r>
              <a:rPr lang="en-US" dirty="0" smtClean="0"/>
              <a:t>Traffic conditions are composed of more than just the road lengths, speed limits, and number of lanes. Characteristics of roads such as stop signs versus stop lights at intersections, the proximity to frequented buildings, and characteristics of individual drivers also shape how traffic is formed</a:t>
            </a:r>
          </a:p>
          <a:p>
            <a:r>
              <a:rPr lang="en-US" dirty="0" err="1" smtClean="0"/>
              <a:t>VanetMobiSim</a:t>
            </a:r>
            <a:r>
              <a:rPr lang="en-US" dirty="0" smtClean="0"/>
              <a:t> offers the ability to take into account physical characteristics of road environments as well as characteristics of drivers to properly simulate traffic conditions given a road topology.</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Macro-Mobility Features</a:t>
            </a:r>
            <a:endParaRPr lang="en-US" dirty="0"/>
          </a:p>
        </p:txBody>
      </p:sp>
      <p:sp>
        <p:nvSpPr>
          <p:cNvPr id="3" name="Content Placeholder 2"/>
          <p:cNvSpPr>
            <a:spLocks noGrp="1"/>
          </p:cNvSpPr>
          <p:nvPr>
            <p:ph sz="quarter" idx="1"/>
          </p:nvPr>
        </p:nvSpPr>
        <p:spPr/>
        <p:txBody>
          <a:bodyPr>
            <a:normAutofit fontScale="92500"/>
          </a:bodyPr>
          <a:lstStyle/>
          <a:p>
            <a:r>
              <a:rPr lang="en-US" dirty="0" smtClean="0"/>
              <a:t>Macro-Mobility features refer to physical characteristics that could possibly affect traffic conditions. Some examples are the number of lanes on a road, traffic signs, speed limits, paths traveled, and of course road topologies.</a:t>
            </a:r>
          </a:p>
          <a:p>
            <a:r>
              <a:rPr lang="en-US" dirty="0" err="1" smtClean="0"/>
              <a:t>VanetMobiSim</a:t>
            </a:r>
            <a:r>
              <a:rPr lang="en-US" dirty="0" smtClean="0"/>
              <a:t> allows the user to customize all these characteristics which is very important because obviously the physical limitations of the driving conditions have an affect on traffic. </a:t>
            </a:r>
          </a:p>
          <a:p>
            <a:r>
              <a:rPr lang="en-US" dirty="0" smtClean="0"/>
              <a:t>Customizable road topologies is another option of </a:t>
            </a:r>
            <a:r>
              <a:rPr lang="en-US" dirty="0" err="1" smtClean="0"/>
              <a:t>VanetMobiSim</a:t>
            </a:r>
            <a:r>
              <a:rPr lang="en-US" dirty="0" smtClean="0"/>
              <a:t> that allows for realistic simulations. By having this feature a user can model an environment the size of a city, which is a major roadblock to real world testing.</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Road Topologies</a:t>
            </a:r>
            <a:endParaRPr lang="en-US" dirty="0"/>
          </a:p>
        </p:txBody>
      </p:sp>
      <p:sp>
        <p:nvSpPr>
          <p:cNvPr id="8" name="Text Placeholder 7"/>
          <p:cNvSpPr>
            <a:spLocks noGrp="1"/>
          </p:cNvSpPr>
          <p:nvPr>
            <p:ph sz="quarter" idx="1"/>
          </p:nvPr>
        </p:nvSpPr>
        <p:spPr/>
        <p:txBody>
          <a:bodyPr/>
          <a:lstStyle/>
          <a:p>
            <a:r>
              <a:rPr lang="en-US" dirty="0" smtClean="0"/>
              <a:t>User-defined graph: The user lists the vertices and connections to create the graph</a:t>
            </a:r>
            <a:endParaRPr lang="en-US" dirty="0"/>
          </a:p>
        </p:txBody>
      </p:sp>
      <p:sp>
        <p:nvSpPr>
          <p:cNvPr id="12" name="Content Placeholder 11"/>
          <p:cNvSpPr>
            <a:spLocks noGrp="1"/>
          </p:cNvSpPr>
          <p:nvPr>
            <p:ph sz="quarter" idx="2"/>
          </p:nvPr>
        </p:nvSpPr>
        <p:spPr/>
        <p:txBody>
          <a:bodyPr/>
          <a:lstStyle/>
          <a:p>
            <a:r>
              <a:rPr lang="en-US" dirty="0" smtClean="0"/>
              <a:t>GDF map: Geographical Data File. Most of these are not free </a:t>
            </a:r>
            <a:r>
              <a:rPr lang="en-US" dirty="0" smtClean="0">
                <a:sym typeface="Wingdings" pitchFamily="2" charset="2"/>
              </a:rPr>
              <a:t></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1027" name="Picture 3"/>
          <p:cNvPicPr>
            <a:picLocks noChangeAspect="1" noChangeArrowheads="1"/>
          </p:cNvPicPr>
          <p:nvPr/>
        </p:nvPicPr>
        <p:blipFill>
          <a:blip r:embed="rId2" cstate="print"/>
          <a:srcRect/>
          <a:stretch>
            <a:fillRect/>
          </a:stretch>
        </p:blipFill>
        <p:spPr bwMode="auto">
          <a:xfrm>
            <a:off x="1295400" y="3200400"/>
            <a:ext cx="2362200" cy="2524125"/>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5562600" y="3276600"/>
            <a:ext cx="2228850" cy="25336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Road Topologies</a:t>
            </a:r>
            <a:endParaRPr lang="en-US" dirty="0"/>
          </a:p>
        </p:txBody>
      </p:sp>
      <p:sp>
        <p:nvSpPr>
          <p:cNvPr id="3" name="Content Placeholder 2"/>
          <p:cNvSpPr>
            <a:spLocks noGrp="1"/>
          </p:cNvSpPr>
          <p:nvPr>
            <p:ph sz="quarter" idx="1"/>
          </p:nvPr>
        </p:nvSpPr>
        <p:spPr/>
        <p:txBody>
          <a:bodyPr/>
          <a:lstStyle/>
          <a:p>
            <a:r>
              <a:rPr lang="en-US" dirty="0" smtClean="0"/>
              <a:t>TIGER map: road topologies taken from the TIGER database. This is a free source, however the granularity of detail is not as high as with a GDF.</a:t>
            </a:r>
            <a:endParaRPr lang="en-US" dirty="0"/>
          </a:p>
        </p:txBody>
      </p:sp>
      <p:sp>
        <p:nvSpPr>
          <p:cNvPr id="4" name="Content Placeholder 3"/>
          <p:cNvSpPr>
            <a:spLocks noGrp="1"/>
          </p:cNvSpPr>
          <p:nvPr>
            <p:ph sz="quarter" idx="2"/>
          </p:nvPr>
        </p:nvSpPr>
        <p:spPr/>
        <p:txBody>
          <a:bodyPr/>
          <a:lstStyle/>
          <a:p>
            <a:r>
              <a:rPr lang="en-US" dirty="0" smtClean="0"/>
              <a:t>Clustered </a:t>
            </a:r>
            <a:r>
              <a:rPr lang="en-US" dirty="0" err="1" smtClean="0"/>
              <a:t>Voronoi</a:t>
            </a:r>
            <a:r>
              <a:rPr lang="en-US" dirty="0" smtClean="0"/>
              <a:t> graph: A random generation via a </a:t>
            </a:r>
            <a:r>
              <a:rPr lang="en-US" dirty="0" err="1" smtClean="0"/>
              <a:t>Voronoi</a:t>
            </a:r>
            <a:r>
              <a:rPr lang="en-US" dirty="0" smtClean="0"/>
              <a:t> tessellation given a set of points. Has ability to vary traffic densities.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143000" y="3733800"/>
            <a:ext cx="2371725" cy="2505075"/>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2051" name="Picture 3"/>
          <p:cNvPicPr>
            <a:picLocks noChangeAspect="1" noChangeArrowheads="1"/>
          </p:cNvPicPr>
          <p:nvPr/>
        </p:nvPicPr>
        <p:blipFill>
          <a:blip r:embed="rId3" cstate="print"/>
          <a:srcRect/>
          <a:stretch>
            <a:fillRect/>
          </a:stretch>
        </p:blipFill>
        <p:spPr bwMode="auto">
          <a:xfrm>
            <a:off x="5715000" y="3733800"/>
            <a:ext cx="2209800" cy="252412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Macro-Mobility Features: Enhancements</a:t>
            </a:r>
            <a:endParaRPr lang="en-US" dirty="0"/>
          </a:p>
        </p:txBody>
      </p:sp>
      <p:sp>
        <p:nvSpPr>
          <p:cNvPr id="6" name="Content Placeholder 5"/>
          <p:cNvSpPr>
            <a:spLocks noGrp="1"/>
          </p:cNvSpPr>
          <p:nvPr>
            <p:ph sz="quarter" idx="1"/>
          </p:nvPr>
        </p:nvSpPr>
        <p:spPr/>
        <p:txBody>
          <a:bodyPr/>
          <a:lstStyle/>
          <a:p>
            <a:r>
              <a:rPr lang="en-US" dirty="0" err="1" smtClean="0"/>
              <a:t>VanetMobiSim</a:t>
            </a:r>
            <a:r>
              <a:rPr lang="en-US" dirty="0" smtClean="0"/>
              <a:t> offers the following enhancements from </a:t>
            </a:r>
            <a:r>
              <a:rPr lang="en-US" dirty="0" err="1" smtClean="0"/>
              <a:t>CanuMobiSim</a:t>
            </a:r>
            <a:r>
              <a:rPr lang="en-US" dirty="0" smtClean="0"/>
              <a:t>, in which it was derived</a:t>
            </a:r>
          </a:p>
          <a:p>
            <a:pPr lvl="1"/>
            <a:r>
              <a:rPr lang="en-US" dirty="0" smtClean="0"/>
              <a:t>Ability to model traffic given multiple lanes and directions</a:t>
            </a:r>
          </a:p>
          <a:p>
            <a:pPr lvl="1"/>
            <a:r>
              <a:rPr lang="en-US" dirty="0" smtClean="0"/>
              <a:t>Road dividers separating traffic flowing in opposite directions</a:t>
            </a:r>
          </a:p>
          <a:p>
            <a:pPr lvl="1"/>
            <a:r>
              <a:rPr lang="en-US" dirty="0" smtClean="0"/>
              <a:t>Varying speed limits for different roads given the topology</a:t>
            </a:r>
          </a:p>
          <a:p>
            <a:pPr lvl="1"/>
            <a:r>
              <a:rPr lang="en-US" dirty="0" smtClean="0"/>
              <a:t>Ability to have different traffic flow control mechanisms such as stop signs or traffic lights at intersections.  Along with this, the user can also moderate the time in which traffic lights change.</a:t>
            </a:r>
          </a:p>
        </p:txBody>
      </p:sp>
      <p:sp>
        <p:nvSpPr>
          <p:cNvPr id="7" name="TextBox 6"/>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Movement Patterns</a:t>
            </a:r>
            <a:endParaRPr lang="en-US" dirty="0"/>
          </a:p>
        </p:txBody>
      </p:sp>
      <p:sp>
        <p:nvSpPr>
          <p:cNvPr id="3" name="Content Placeholder 2"/>
          <p:cNvSpPr>
            <a:spLocks noGrp="1"/>
          </p:cNvSpPr>
          <p:nvPr>
            <p:ph sz="quarter" idx="1"/>
          </p:nvPr>
        </p:nvSpPr>
        <p:spPr/>
        <p:txBody>
          <a:bodyPr/>
          <a:lstStyle/>
          <a:p>
            <a:r>
              <a:rPr lang="en-US" dirty="0" smtClean="0"/>
              <a:t>One important aspect of traffic modeling is applying movement patterns to vehicles. In the model, essentially a graph, the movement patterns will dictate how each vehicle moves from vertices to vertices along the edges</a:t>
            </a:r>
          </a:p>
          <a:p>
            <a:pPr lvl="1"/>
            <a:r>
              <a:rPr lang="en-US" dirty="0" smtClean="0"/>
              <a:t>Trip Generation Module: Allows the user to define a set of points of interest so that vehicles follow the given path across specified edges on the graph. This is ideal if we want to force vehicles on a particular path</a:t>
            </a:r>
          </a:p>
          <a:p>
            <a:pPr lvl="2"/>
            <a:r>
              <a:rPr lang="en-US" dirty="0" smtClean="0"/>
              <a:t>Two models associated with the Trip Generation Module</a:t>
            </a:r>
          </a:p>
          <a:p>
            <a:pPr lvl="2"/>
            <a:r>
              <a:rPr lang="en-US" dirty="0" smtClean="0"/>
              <a:t>Random Trip Model: Between a set of points, a random path is decided to reach the destination</a:t>
            </a:r>
          </a:p>
          <a:p>
            <a:pPr lvl="2"/>
            <a:r>
              <a:rPr lang="en-US" dirty="0" smtClean="0"/>
              <a:t>Activity Sequences:  The user provides the points of interest and the path to reach the destination</a:t>
            </a:r>
          </a:p>
          <a:p>
            <a:pPr lvl="1"/>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Movement Patterns</a:t>
            </a:r>
            <a:endParaRPr lang="en-US" dirty="0"/>
          </a:p>
        </p:txBody>
      </p:sp>
      <p:sp>
        <p:nvSpPr>
          <p:cNvPr id="3" name="Content Placeholder 2"/>
          <p:cNvSpPr>
            <a:spLocks noGrp="1"/>
          </p:cNvSpPr>
          <p:nvPr>
            <p:ph sz="quarter" idx="1"/>
          </p:nvPr>
        </p:nvSpPr>
        <p:spPr/>
        <p:txBody>
          <a:bodyPr/>
          <a:lstStyle/>
          <a:p>
            <a:pPr marL="274320" lvl="1">
              <a:spcBef>
                <a:spcPts val="600"/>
              </a:spcBef>
              <a:buClr>
                <a:schemeClr val="accent1"/>
              </a:buClr>
            </a:pPr>
            <a:r>
              <a:rPr lang="en-US" dirty="0" smtClean="0"/>
              <a:t>Path Computation Module: Given a set of points to traverse, the module computes the ideal path to each point. This could be used to model more random traffic as the user is not fully in control of the path vehicles will take</a:t>
            </a:r>
          </a:p>
          <a:p>
            <a:pPr lvl="1"/>
            <a:r>
              <a:rPr lang="en-US" dirty="0" smtClean="0"/>
              <a:t>Three models are included with the Path Computation Module</a:t>
            </a:r>
          </a:p>
          <a:p>
            <a:pPr lvl="1"/>
            <a:r>
              <a:rPr lang="en-US" dirty="0" err="1" smtClean="0"/>
              <a:t>Dijkstra’s</a:t>
            </a:r>
            <a:r>
              <a:rPr lang="en-US" dirty="0" smtClean="0"/>
              <a:t> Algorithm is used by applying a weight to each edge on the graph. As the edge decreases the cost increases</a:t>
            </a:r>
          </a:p>
          <a:p>
            <a:pPr lvl="1"/>
            <a:r>
              <a:rPr lang="en-US" dirty="0" smtClean="0"/>
              <a:t>The weighting can also be determined by the relation between how many vehicles are on the edge. This is used to simulate roads with different densities</a:t>
            </a:r>
          </a:p>
          <a:p>
            <a:pPr lvl="1"/>
            <a:r>
              <a:rPr lang="en-US" dirty="0" smtClean="0"/>
              <a:t>A combination of the two methods with knowledge of the speed limit. This additional knowledge allows the decisions to be based on clearest and fastest path</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Routing in Sparse Vehicular Ad Hoc Wireless Networks</a:t>
            </a:r>
            <a:endParaRPr lang="en-US" b="1" dirty="0"/>
          </a:p>
        </p:txBody>
      </p:sp>
      <p:sp>
        <p:nvSpPr>
          <p:cNvPr id="3" name="Content Placeholder 2"/>
          <p:cNvSpPr>
            <a:spLocks noGrp="1"/>
          </p:cNvSpPr>
          <p:nvPr>
            <p:ph type="subTitle" idx="1"/>
          </p:nvPr>
        </p:nvSpPr>
        <p:spPr/>
        <p:txBody>
          <a:bodyPr>
            <a:normAutofit fontScale="47500" lnSpcReduction="20000"/>
          </a:bodyPr>
          <a:lstStyle/>
          <a:p>
            <a:r>
              <a:rPr lang="en-US" dirty="0" smtClean="0"/>
              <a:t>AUTHORS: </a:t>
            </a:r>
            <a:r>
              <a:rPr lang="en-US" dirty="0" err="1" smtClean="0"/>
              <a:t>Nawaporn</a:t>
            </a:r>
            <a:r>
              <a:rPr lang="en-US" dirty="0" smtClean="0"/>
              <a:t> </a:t>
            </a:r>
            <a:r>
              <a:rPr lang="en-US" dirty="0" err="1" smtClean="0"/>
              <a:t>Wisitpongphan</a:t>
            </a:r>
            <a:r>
              <a:rPr lang="en-US" dirty="0" smtClean="0"/>
              <a:t>, Fan </a:t>
            </a:r>
            <a:r>
              <a:rPr lang="en-US" dirty="0" err="1" smtClean="0"/>
              <a:t>Bai</a:t>
            </a:r>
            <a:r>
              <a:rPr lang="en-US" dirty="0" smtClean="0"/>
              <a:t>, </a:t>
            </a:r>
            <a:r>
              <a:rPr lang="en-US" dirty="0" err="1" smtClean="0"/>
              <a:t>Priyantha</a:t>
            </a:r>
            <a:r>
              <a:rPr lang="en-US" dirty="0" smtClean="0"/>
              <a:t> </a:t>
            </a:r>
            <a:r>
              <a:rPr lang="en-US" dirty="0" err="1" smtClean="0"/>
              <a:t>Mudalige</a:t>
            </a:r>
            <a:r>
              <a:rPr lang="en-US" dirty="0" smtClean="0"/>
              <a:t>, </a:t>
            </a:r>
            <a:r>
              <a:rPr lang="en-US" dirty="0" err="1" smtClean="0"/>
              <a:t>Varsha</a:t>
            </a:r>
            <a:r>
              <a:rPr lang="en-US" dirty="0" smtClean="0"/>
              <a:t> </a:t>
            </a:r>
            <a:r>
              <a:rPr lang="en-US" dirty="0" err="1" smtClean="0"/>
              <a:t>Sadekar</a:t>
            </a:r>
            <a:r>
              <a:rPr lang="en-US" dirty="0" smtClean="0"/>
              <a:t>, and </a:t>
            </a:r>
            <a:r>
              <a:rPr lang="en-US" dirty="0" err="1" smtClean="0"/>
              <a:t>Ozan</a:t>
            </a:r>
            <a:r>
              <a:rPr lang="en-US" dirty="0" smtClean="0"/>
              <a:t> </a:t>
            </a:r>
            <a:r>
              <a:rPr lang="en-US" dirty="0" err="1" smtClean="0"/>
              <a:t>Tonguz</a:t>
            </a:r>
            <a:r>
              <a:rPr lang="en-US" dirty="0" smtClean="0"/>
              <a:t> </a:t>
            </a:r>
          </a:p>
          <a:p>
            <a:r>
              <a:rPr lang="en-US" dirty="0" smtClean="0"/>
              <a:t>IEEE Journal on Selected Areas in Communications, Vol. 25, No. 8, October 2007 (pg 1538-1556)</a:t>
            </a:r>
          </a:p>
          <a:p>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Micro-Mobility Features</a:t>
            </a:r>
            <a:endParaRPr lang="en-US" dirty="0"/>
          </a:p>
        </p:txBody>
      </p:sp>
      <p:sp>
        <p:nvSpPr>
          <p:cNvPr id="3" name="Content Placeholder 2"/>
          <p:cNvSpPr>
            <a:spLocks noGrp="1"/>
          </p:cNvSpPr>
          <p:nvPr>
            <p:ph sz="quarter" idx="1"/>
          </p:nvPr>
        </p:nvSpPr>
        <p:spPr/>
        <p:txBody>
          <a:bodyPr/>
          <a:lstStyle/>
          <a:p>
            <a:r>
              <a:rPr lang="en-US" dirty="0" smtClean="0"/>
              <a:t>Micro-Mobility Features are related to the behavior of individual cars. I believe this is an important feature to model because it shapes how traffic is formed just as much as the physical contours of a given road topology.</a:t>
            </a:r>
          </a:p>
          <a:p>
            <a:pPr lvl="1"/>
            <a:r>
              <a:rPr lang="en-US" dirty="0" err="1" smtClean="0"/>
              <a:t>VanetMobiSim</a:t>
            </a:r>
            <a:r>
              <a:rPr lang="en-US" dirty="0" smtClean="0"/>
              <a:t> classifies the micro-mobility features into three categories based on how a vehicle accelerates</a:t>
            </a:r>
          </a:p>
          <a:p>
            <a:pPr lvl="1"/>
            <a:r>
              <a:rPr lang="en-US" dirty="0" smtClean="0"/>
              <a:t>Deterministic, given some set of conditions an expected outcome occurs</a:t>
            </a:r>
          </a:p>
          <a:p>
            <a:pPr lvl="1"/>
            <a:r>
              <a:rPr lang="en-US" dirty="0" smtClean="0"/>
              <a:t>Function of nearby vehicles in a single lane</a:t>
            </a:r>
          </a:p>
          <a:p>
            <a:pPr lvl="1"/>
            <a:r>
              <a:rPr lang="en-US" dirty="0" smtClean="0"/>
              <a:t>Function of nearby vehicles for multiple lanes</a:t>
            </a:r>
          </a:p>
          <a:p>
            <a:pPr lvl="1"/>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Models in </a:t>
            </a:r>
            <a:r>
              <a:rPr lang="en-US" dirty="0" err="1" smtClean="0"/>
              <a:t>VanetMobiSim</a:t>
            </a:r>
            <a:endParaRPr lang="en-US" dirty="0"/>
          </a:p>
        </p:txBody>
      </p:sp>
      <p:sp>
        <p:nvSpPr>
          <p:cNvPr id="10" name="Content Placeholder 9"/>
          <p:cNvSpPr>
            <a:spLocks noGrp="1"/>
          </p:cNvSpPr>
          <p:nvPr>
            <p:ph sz="quarter" idx="1"/>
          </p:nvPr>
        </p:nvSpPr>
        <p:spPr/>
        <p:txBody>
          <a:bodyPr/>
          <a:lstStyle/>
          <a:p>
            <a:r>
              <a:rPr lang="en-US" dirty="0" smtClean="0"/>
              <a:t>An improvement form </a:t>
            </a:r>
            <a:r>
              <a:rPr lang="en-US" dirty="0" err="1" smtClean="0"/>
              <a:t>CanuMobiSim</a:t>
            </a:r>
            <a:r>
              <a:rPr lang="en-US" dirty="0" smtClean="0"/>
              <a:t> is the modeling of the Fluid Traffic Model (FTM) and Intelligent Driver Model (IDM)</a:t>
            </a:r>
          </a:p>
          <a:p>
            <a:r>
              <a:rPr lang="en-US" dirty="0" smtClean="0"/>
              <a:t>The Fluid Traffic Model is a monotonically decreasing equation with a lower bound as a result of traffic congestion.</a:t>
            </a:r>
          </a:p>
          <a:p>
            <a:endParaRPr lang="en-US" dirty="0" smtClean="0"/>
          </a:p>
          <a:p>
            <a:r>
              <a:rPr lang="en-US" dirty="0" smtClean="0"/>
              <a:t>This equation characterizes the output speed as a function of the min and max speeds , current traffic density </a:t>
            </a:r>
            <a:r>
              <a:rPr lang="en-US" i="1" dirty="0" smtClean="0"/>
              <a:t>k</a:t>
            </a:r>
            <a:r>
              <a:rPr lang="en-US" dirty="0" smtClean="0"/>
              <a:t>, and traffic density          when a traffic jam is detected.</a:t>
            </a:r>
            <a:endParaRPr lang="en-US" dirty="0"/>
          </a:p>
        </p:txBody>
      </p:sp>
      <p:graphicFrame>
        <p:nvGraphicFramePr>
          <p:cNvPr id="5" name="Table 4"/>
          <p:cNvGraphicFramePr>
            <a:graphicFrameLocks noGrp="1"/>
          </p:cNvGraphicFramePr>
          <p:nvPr/>
        </p:nvGraphicFramePr>
        <p:xfrm>
          <a:off x="1531620" y="2272284"/>
          <a:ext cx="6080760" cy="385572"/>
        </p:xfrm>
        <a:graphic>
          <a:graphicData uri="http://schemas.openxmlformats.org/drawingml/2006/table">
            <a:tbl>
              <a:tblPr/>
              <a:tblGrid>
                <a:gridCol w="3040380"/>
                <a:gridCol w="3040380"/>
              </a:tblGrid>
              <a:tr h="0">
                <a:tc gridSpan="2">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68580" marR="68580" marT="0" marB="0">
                    <a:lnL>
                      <a:noFill/>
                    </a:lnL>
                    <a:lnR>
                      <a:noFill/>
                    </a:lnR>
                    <a:lnT>
                      <a:noFill/>
                    </a:lnT>
                    <a:lnB>
                      <a:noFill/>
                    </a:lnB>
                  </a:tcPr>
                </a:tc>
                <a:tc hMerge="1">
                  <a:txBody>
                    <a:bodyPr/>
                    <a:lstStyle/>
                    <a:p>
                      <a:endParaRPr lang="en-US"/>
                    </a:p>
                  </a:txBody>
                  <a:tcPr/>
                </a:tc>
              </a:tr>
              <a:tr h="0">
                <a:tc>
                  <a:txBody>
                    <a:bodyPr/>
                    <a:lstStyle/>
                    <a:p>
                      <a:pPr marL="0" marR="0">
                        <a:lnSpc>
                          <a:spcPct val="115000"/>
                        </a:lnSpc>
                        <a:spcBef>
                          <a:spcPts val="0"/>
                        </a:spcBef>
                        <a:spcAft>
                          <a:spcPts val="0"/>
                        </a:spcAft>
                      </a:pP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tabLst>
                          <a:tab pos="871220" algn="l"/>
                        </a:tabLst>
                      </a:pPr>
                      <a:endParaRPr lang="en-US" sz="1100" dirty="0">
                        <a:latin typeface="Calibri"/>
                        <a:ea typeface="Calibri"/>
                        <a:cs typeface="Times New Roman"/>
                      </a:endParaRPr>
                    </a:p>
                  </a:txBody>
                  <a:tcPr marL="68580" marR="68580" marT="0" marB="0">
                    <a:lnL>
                      <a:noFill/>
                    </a:lnL>
                    <a:lnR>
                      <a:noFill/>
                    </a:lnR>
                    <a:lnT>
                      <a:noFill/>
                    </a:lnT>
                    <a:lnB>
                      <a:noFill/>
                    </a:lnB>
                  </a:tcPr>
                </a:tc>
              </a:tr>
            </a:tbl>
          </a:graphicData>
        </a:graphic>
      </p:graphicFrame>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667000" y="3581400"/>
            <a:ext cx="3419475" cy="781050"/>
          </a:xfrm>
          <a:prstGeom prst="rect">
            <a:avLst/>
          </a:prstGeom>
          <a:noFill/>
        </p:spPr>
      </p:pic>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5" name="Picture 1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648200" y="5105400"/>
            <a:ext cx="647700" cy="485775"/>
          </a:xfrm>
          <a:prstGeom prst="rect">
            <a:avLst/>
          </a:prstGeom>
          <a:noFill/>
        </p:spPr>
      </p:pic>
      <p:sp>
        <p:nvSpPr>
          <p:cNvPr id="23" name="TextBox 22"/>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in </a:t>
            </a:r>
            <a:r>
              <a:rPr lang="en-US" dirty="0" err="1" smtClean="0"/>
              <a:t>VanetMobiSim</a:t>
            </a:r>
            <a:endParaRPr lang="en-US" dirty="0"/>
          </a:p>
        </p:txBody>
      </p:sp>
      <p:sp>
        <p:nvSpPr>
          <p:cNvPr id="3" name="Content Placeholder 2"/>
          <p:cNvSpPr>
            <a:spLocks noGrp="1"/>
          </p:cNvSpPr>
          <p:nvPr>
            <p:ph sz="quarter" idx="1"/>
          </p:nvPr>
        </p:nvSpPr>
        <p:spPr/>
        <p:txBody>
          <a:bodyPr/>
          <a:lstStyle/>
          <a:p>
            <a:r>
              <a:rPr lang="en-US" dirty="0" smtClean="0"/>
              <a:t>The Intelligent Driver Model is a form of the car following model where results are based on the vehicle directly in front </a:t>
            </a:r>
          </a:p>
          <a:p>
            <a:endParaRPr lang="en-US" dirty="0" smtClean="0"/>
          </a:p>
          <a:p>
            <a:endParaRPr lang="en-US" dirty="0" smtClean="0"/>
          </a:p>
          <a:p>
            <a:r>
              <a:rPr lang="en-US" dirty="0" smtClean="0"/>
              <a:t>This characterizes the instantaneous acceleration as a function of the current vehicle speed, desired velocity, distance from the next vehicle, and desired dynamical distance.</a:t>
            </a:r>
          </a:p>
          <a:p>
            <a:endParaRPr lang="en-US" dirty="0" smtClean="0"/>
          </a:p>
          <a:p>
            <a:endParaRPr lang="en-US" dirty="0" smtClean="0"/>
          </a:p>
          <a:p>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
        <p:nvSpPr>
          <p:cNvPr id="5017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17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43000" y="2438400"/>
            <a:ext cx="3190875" cy="981075"/>
          </a:xfrm>
          <a:prstGeom prst="rect">
            <a:avLst/>
          </a:prstGeom>
          <a:noFill/>
        </p:spPr>
      </p:pic>
      <p:sp>
        <p:nvSpPr>
          <p:cNvPr id="50179" name="Rectangle 3"/>
          <p:cNvSpPr>
            <a:spLocks noChangeArrowheads="1"/>
          </p:cNvSpPr>
          <p:nvPr/>
        </p:nvSpPr>
        <p:spPr bwMode="auto">
          <a:xfrm>
            <a:off x="0" y="14382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018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180"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648200" y="2514600"/>
            <a:ext cx="2962275" cy="8763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(Intersection Management)</a:t>
            </a:r>
            <a:endParaRPr lang="en-US" dirty="0"/>
          </a:p>
        </p:txBody>
      </p:sp>
      <p:sp>
        <p:nvSpPr>
          <p:cNvPr id="3" name="Content Placeholder 2"/>
          <p:cNvSpPr>
            <a:spLocks noGrp="1"/>
          </p:cNvSpPr>
          <p:nvPr>
            <p:ph sz="quarter" idx="1"/>
          </p:nvPr>
        </p:nvSpPr>
        <p:spPr/>
        <p:txBody>
          <a:bodyPr/>
          <a:lstStyle/>
          <a:p>
            <a:r>
              <a:rPr lang="en-US" dirty="0" smtClean="0"/>
              <a:t>With other simulations, the paths of vehicles can cross without any repercussions. </a:t>
            </a:r>
            <a:r>
              <a:rPr lang="en-US" dirty="0" err="1" smtClean="0"/>
              <a:t>VanetMobiSim</a:t>
            </a:r>
            <a:r>
              <a:rPr lang="en-US" dirty="0" smtClean="0"/>
              <a:t> offers a solution to this problem with their ability to model intersection traffic.</a:t>
            </a:r>
          </a:p>
          <a:p>
            <a:r>
              <a:rPr lang="en-US" dirty="0" smtClean="0"/>
              <a:t>Stop signs, traffic signals, and drivers changing lanes all contribute to how traffic is formed. Fortunately this can all be modeled with </a:t>
            </a:r>
            <a:r>
              <a:rPr lang="en-US" dirty="0" err="1" smtClean="0"/>
              <a:t>VanetMobiSim</a:t>
            </a:r>
            <a:r>
              <a:rPr lang="en-US" dirty="0" smtClean="0"/>
              <a:t>.</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51202" name="Picture 2" descr="http://themoderatevoice.com/wp-content/uploads/2008_july/Stop_Sign.jpg"/>
          <p:cNvPicPr>
            <a:picLocks noChangeAspect="1" noChangeArrowheads="1"/>
          </p:cNvPicPr>
          <p:nvPr/>
        </p:nvPicPr>
        <p:blipFill>
          <a:blip r:embed="rId2" cstate="print"/>
          <a:srcRect/>
          <a:stretch>
            <a:fillRect/>
          </a:stretch>
        </p:blipFill>
        <p:spPr bwMode="auto">
          <a:xfrm>
            <a:off x="1295400" y="4343400"/>
            <a:ext cx="2362200" cy="1771650"/>
          </a:xfrm>
          <a:prstGeom prst="rect">
            <a:avLst/>
          </a:prstGeom>
          <a:noFill/>
        </p:spPr>
      </p:pic>
      <p:pic>
        <p:nvPicPr>
          <p:cNvPr id="51204" name="Picture 4" descr="http://mysite.myhostcenter.com/s0096b13/images/traffic_lights_mist.jpg"/>
          <p:cNvPicPr>
            <a:picLocks noChangeAspect="1" noChangeArrowheads="1"/>
          </p:cNvPicPr>
          <p:nvPr/>
        </p:nvPicPr>
        <p:blipFill>
          <a:blip r:embed="rId3" cstate="print"/>
          <a:srcRect/>
          <a:stretch>
            <a:fillRect/>
          </a:stretch>
        </p:blipFill>
        <p:spPr bwMode="auto">
          <a:xfrm>
            <a:off x="4876800" y="4343400"/>
            <a:ext cx="2438400" cy="175323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Stop Signs and Traffic Signals</a:t>
            </a:r>
            <a:endParaRPr lang="en-US" dirty="0"/>
          </a:p>
        </p:txBody>
      </p:sp>
      <p:sp>
        <p:nvSpPr>
          <p:cNvPr id="3" name="Content Placeholder 2"/>
          <p:cNvSpPr>
            <a:spLocks noGrp="1"/>
          </p:cNvSpPr>
          <p:nvPr>
            <p:ph sz="quarter" idx="1"/>
          </p:nvPr>
        </p:nvSpPr>
        <p:spPr/>
        <p:txBody>
          <a:bodyPr/>
          <a:lstStyle/>
          <a:p>
            <a:r>
              <a:rPr lang="en-US" dirty="0" smtClean="0"/>
              <a:t>When a vehicle reaches a stop sign, the macro-mobility model passes information about the number of cars in front of the vehicle of if any vehicles arrived first at other junctions of the intersection. Following the right-car priority rule, our vehicle waits its turn to move through a given intersection.</a:t>
            </a:r>
          </a:p>
          <a:p>
            <a:r>
              <a:rPr lang="en-US" dirty="0" smtClean="0"/>
              <a:t>The traffic light mechanism decelerates a vehicle as it approaches a RED light and accelerates, to a max speed, if approaching a GREEN light. Another feature is that if a vehicle is slowing down as it approaches a RED light, and the traffic signal turns GREEN, then the vehicle begins to accelerate which models a drivers behavior.</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IDM-LC Lane Change</a:t>
            </a:r>
            <a:endParaRPr lang="en-US" dirty="0"/>
          </a:p>
        </p:txBody>
      </p:sp>
      <p:sp>
        <p:nvSpPr>
          <p:cNvPr id="3" name="Content Placeholder 2"/>
          <p:cNvSpPr>
            <a:spLocks noGrp="1"/>
          </p:cNvSpPr>
          <p:nvPr>
            <p:ph sz="quarter" idx="1"/>
          </p:nvPr>
        </p:nvSpPr>
        <p:spPr/>
        <p:txBody>
          <a:bodyPr/>
          <a:lstStyle/>
          <a:p>
            <a:r>
              <a:rPr lang="en-US" dirty="0" smtClean="0"/>
              <a:t>A definite enhancement to this simulation tool is the ability to model a drivers ability to change lanes to pass slower vehicles. It follows a formula that weighs the pros of switching lanes against the cons of other vehicles in the same and new lane. If the calculations show an advantage, and it is determined that a safe lane change is possible, then a driver may switch lanes. </a:t>
            </a:r>
          </a:p>
          <a:p>
            <a:endParaRPr lang="en-US" dirty="0" smtClean="0"/>
          </a:p>
          <a:p>
            <a:endParaRPr lang="en-US" dirty="0" smtClean="0"/>
          </a:p>
          <a:p>
            <a:pPr>
              <a:buNone/>
            </a:pP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
        <p:nvSpPr>
          <p:cNvPr id="52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2231"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752600" y="4114800"/>
            <a:ext cx="5867400" cy="381000"/>
          </a:xfrm>
          <a:prstGeom prst="rect">
            <a:avLst/>
          </a:prstGeom>
          <a:noFill/>
        </p:spPr>
      </p:pic>
      <p:sp>
        <p:nvSpPr>
          <p:cNvPr id="522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2233"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52600" y="4572000"/>
            <a:ext cx="1619250" cy="3810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Setup</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
        <p:nvSpPr>
          <p:cNvPr id="6" name="Content Placeholder 5"/>
          <p:cNvSpPr>
            <a:spLocks noGrp="1"/>
          </p:cNvSpPr>
          <p:nvPr>
            <p:ph sz="quarter" idx="1"/>
          </p:nvPr>
        </p:nvSpPr>
        <p:spPr/>
        <p:txBody>
          <a:bodyPr/>
          <a:lstStyle/>
          <a:p>
            <a:r>
              <a:rPr lang="en-US" dirty="0" smtClean="0"/>
              <a:t>A 1500mx1500m road topology where squares represent entry/exit points for vehicles traveling 15 m/s and circles for vehicles traveling 20 m/s</a:t>
            </a:r>
          </a:p>
          <a:p>
            <a:r>
              <a:rPr lang="en-US" dirty="0" smtClean="0"/>
              <a:t>Transition probability matrix</a:t>
            </a:r>
            <a:br>
              <a:rPr lang="en-US" dirty="0" smtClean="0"/>
            </a:br>
            <a:r>
              <a:rPr lang="en-US" dirty="0" smtClean="0"/>
              <a:t>shows the transitions from </a:t>
            </a:r>
            <a:br>
              <a:rPr lang="en-US" dirty="0" smtClean="0"/>
            </a:br>
            <a:r>
              <a:rPr lang="en-US" dirty="0" smtClean="0"/>
              <a:t>the slow to faster speeds</a:t>
            </a:r>
          </a:p>
          <a:p>
            <a:r>
              <a:rPr lang="en-US" dirty="0" smtClean="0"/>
              <a:t>Traffic density varies from</a:t>
            </a:r>
            <a:br>
              <a:rPr lang="en-US" dirty="0" smtClean="0"/>
            </a:br>
            <a:r>
              <a:rPr lang="en-US" dirty="0" smtClean="0"/>
              <a:t>10 to 50 vehicles/km</a:t>
            </a:r>
          </a:p>
          <a:p>
            <a:r>
              <a:rPr lang="en-US" dirty="0" smtClean="0"/>
              <a:t>Simulations were done for</a:t>
            </a:r>
            <a:br>
              <a:rPr lang="en-US" dirty="0" smtClean="0"/>
            </a:br>
            <a:r>
              <a:rPr lang="en-US" dirty="0" smtClean="0"/>
              <a:t>RWP (Random Way Point), CSM (Constant Speed Motion), FTM, IDM, IDM-IM, IDM-LC</a:t>
            </a:r>
          </a:p>
        </p:txBody>
      </p:sp>
      <p:pic>
        <p:nvPicPr>
          <p:cNvPr id="7" name="Picture 6"/>
          <p:cNvPicPr/>
          <p:nvPr/>
        </p:nvPicPr>
        <p:blipFill>
          <a:blip r:embed="rId2" cstate="print"/>
          <a:srcRect/>
          <a:stretch>
            <a:fillRect/>
          </a:stretch>
        </p:blipFill>
        <p:spPr bwMode="auto">
          <a:xfrm>
            <a:off x="4648200" y="2057400"/>
            <a:ext cx="4138882" cy="3068829"/>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en-US" dirty="0"/>
          </a:p>
        </p:txBody>
      </p:sp>
      <p:sp>
        <p:nvSpPr>
          <p:cNvPr id="3" name="Content Placeholder 2"/>
          <p:cNvSpPr>
            <a:spLocks noGrp="1"/>
          </p:cNvSpPr>
          <p:nvPr>
            <p:ph sz="quarter" idx="1"/>
          </p:nvPr>
        </p:nvSpPr>
        <p:spPr/>
        <p:txBody>
          <a:bodyPr/>
          <a:lstStyle/>
          <a:p>
            <a:r>
              <a:rPr lang="en-US" dirty="0" smtClean="0"/>
              <a:t>Notice that both RWP and </a:t>
            </a:r>
            <a:br>
              <a:rPr lang="en-US" dirty="0" smtClean="0"/>
            </a:br>
            <a:r>
              <a:rPr lang="en-US" dirty="0" smtClean="0"/>
              <a:t>CSM have a constant average</a:t>
            </a:r>
            <a:br>
              <a:rPr lang="en-US" dirty="0" smtClean="0"/>
            </a:br>
            <a:r>
              <a:rPr lang="en-US" dirty="0" smtClean="0"/>
              <a:t>speed with an increase in</a:t>
            </a:r>
            <a:r>
              <a:rPr lang="en-US" dirty="0"/>
              <a:t/>
            </a:r>
            <a:br>
              <a:rPr lang="en-US" dirty="0"/>
            </a:br>
            <a:r>
              <a:rPr lang="en-US" dirty="0" smtClean="0"/>
              <a:t>vehicle density. Intuitively we</a:t>
            </a:r>
            <a:br>
              <a:rPr lang="en-US" dirty="0" smtClean="0"/>
            </a:br>
            <a:r>
              <a:rPr lang="en-US" dirty="0" smtClean="0"/>
              <a:t>know that is not that case, but</a:t>
            </a:r>
            <a:br>
              <a:rPr lang="en-US" dirty="0" smtClean="0"/>
            </a:br>
            <a:r>
              <a:rPr lang="en-US" dirty="0" smtClean="0"/>
              <a:t>we emphasize this result </a:t>
            </a:r>
            <a:br>
              <a:rPr lang="en-US" dirty="0" smtClean="0"/>
            </a:br>
            <a:r>
              <a:rPr lang="en-US" dirty="0" smtClean="0"/>
              <a:t>because both models lack </a:t>
            </a:r>
            <a:br>
              <a:rPr lang="en-US" dirty="0" smtClean="0"/>
            </a:br>
            <a:r>
              <a:rPr lang="en-US" dirty="0" smtClean="0"/>
              <a:t>modeling of vehicle to vehicle</a:t>
            </a:r>
            <a:br>
              <a:rPr lang="en-US" dirty="0" smtClean="0"/>
            </a:br>
            <a:r>
              <a:rPr lang="en-US" dirty="0" smtClean="0"/>
              <a:t>interactions.</a:t>
            </a:r>
          </a:p>
          <a:p>
            <a:r>
              <a:rPr lang="en-US" dirty="0" smtClean="0"/>
              <a:t>All other models have a decrease in velocity as the vehicular density increases, which is what we expect</a:t>
            </a:r>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17" name="Picture 16"/>
          <p:cNvPicPr/>
          <p:nvPr/>
        </p:nvPicPr>
        <p:blipFill>
          <a:blip r:embed="rId2" cstate="print"/>
          <a:srcRect/>
          <a:stretch>
            <a:fillRect/>
          </a:stretch>
        </p:blipFill>
        <p:spPr bwMode="auto">
          <a:xfrm>
            <a:off x="4953000" y="1219200"/>
            <a:ext cx="3742067" cy="30398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FTM (Fluid Traffic Model) Simulation</a:t>
            </a:r>
            <a:endParaRPr lang="en-US" dirty="0"/>
          </a:p>
        </p:txBody>
      </p:sp>
      <p:sp>
        <p:nvSpPr>
          <p:cNvPr id="3" name="Content Placeholder 2"/>
          <p:cNvSpPr>
            <a:spLocks noGrp="1"/>
          </p:cNvSpPr>
          <p:nvPr>
            <p:ph sz="quarter" idx="1"/>
          </p:nvPr>
        </p:nvSpPr>
        <p:spPr/>
        <p:txBody>
          <a:bodyPr/>
          <a:lstStyle/>
          <a:p>
            <a:r>
              <a:rPr lang="en-US" dirty="0" smtClean="0"/>
              <a:t>From Figure 4 we see that the</a:t>
            </a:r>
            <a:br>
              <a:rPr lang="en-US" dirty="0" smtClean="0"/>
            </a:br>
            <a:r>
              <a:rPr lang="en-US" dirty="0" smtClean="0"/>
              <a:t>FTM has the highest average</a:t>
            </a:r>
            <a:r>
              <a:rPr lang="en-US" dirty="0"/>
              <a:t/>
            </a:r>
            <a:br>
              <a:rPr lang="en-US" dirty="0"/>
            </a:br>
            <a:r>
              <a:rPr lang="en-US" dirty="0" smtClean="0"/>
              <a:t>velocity. This is due to lack of</a:t>
            </a:r>
            <a:br>
              <a:rPr lang="en-US" dirty="0" smtClean="0"/>
            </a:br>
            <a:r>
              <a:rPr lang="en-US" dirty="0" smtClean="0"/>
              <a:t>intersection modeling and that</a:t>
            </a:r>
            <a:br>
              <a:rPr lang="en-US" dirty="0" smtClean="0"/>
            </a:br>
            <a:r>
              <a:rPr lang="en-US" dirty="0" smtClean="0"/>
              <a:t>the model does not allow </a:t>
            </a:r>
            <a:br>
              <a:rPr lang="en-US" dirty="0" smtClean="0"/>
            </a:br>
            <a:r>
              <a:rPr lang="en-US" dirty="0" smtClean="0"/>
              <a:t>vehicles to reach 0 m/s</a:t>
            </a:r>
          </a:p>
          <a:p>
            <a:r>
              <a:rPr lang="en-US" dirty="0" smtClean="0"/>
              <a:t>From the road topology, we see the greatest build up of vehicles between points A and B</a:t>
            </a:r>
          </a:p>
          <a:p>
            <a:r>
              <a:rPr lang="en-US" dirty="0" smtClean="0"/>
              <a:t>All other intersections have relatively same density before and after intersections which is unrealistic. This is due to the lack of intersection modeling</a:t>
            </a:r>
          </a:p>
        </p:txBody>
      </p:sp>
      <p:pic>
        <p:nvPicPr>
          <p:cNvPr id="4" name="Picture 3"/>
          <p:cNvPicPr/>
          <p:nvPr/>
        </p:nvPicPr>
        <p:blipFill>
          <a:blip r:embed="rId2" cstate="print"/>
          <a:srcRect/>
          <a:stretch>
            <a:fillRect/>
          </a:stretch>
        </p:blipFill>
        <p:spPr bwMode="auto">
          <a:xfrm>
            <a:off x="5029200" y="1295400"/>
            <a:ext cx="3576727" cy="2057400"/>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IDM (Intelligent Driver Model) Simulation</a:t>
            </a:r>
            <a:endParaRPr lang="en-US" dirty="0"/>
          </a:p>
        </p:txBody>
      </p:sp>
      <p:sp>
        <p:nvSpPr>
          <p:cNvPr id="3" name="Content Placeholder 2"/>
          <p:cNvSpPr>
            <a:spLocks noGrp="1"/>
          </p:cNvSpPr>
          <p:nvPr>
            <p:ph sz="quarter" idx="1"/>
          </p:nvPr>
        </p:nvSpPr>
        <p:spPr/>
        <p:txBody>
          <a:bodyPr/>
          <a:lstStyle/>
          <a:p>
            <a:r>
              <a:rPr lang="en-US" dirty="0" smtClean="0"/>
              <a:t>IDM follows a car following model</a:t>
            </a:r>
            <a:br>
              <a:rPr lang="en-US" dirty="0" smtClean="0"/>
            </a:br>
            <a:r>
              <a:rPr lang="en-US" dirty="0" smtClean="0"/>
              <a:t>because it reacts to the vehicle</a:t>
            </a:r>
            <a:br>
              <a:rPr lang="en-US" dirty="0" smtClean="0"/>
            </a:br>
            <a:r>
              <a:rPr lang="en-US" dirty="0" smtClean="0"/>
              <a:t>directly in front</a:t>
            </a:r>
          </a:p>
          <a:p>
            <a:r>
              <a:rPr lang="en-US" dirty="0" smtClean="0"/>
              <a:t>Attempts to maintain a desired</a:t>
            </a:r>
            <a:br>
              <a:rPr lang="en-US" dirty="0" smtClean="0"/>
            </a:br>
            <a:r>
              <a:rPr lang="en-US" dirty="0" smtClean="0"/>
              <a:t>dynamical distance from vehicles</a:t>
            </a:r>
          </a:p>
          <a:p>
            <a:r>
              <a:rPr lang="en-US" dirty="0" smtClean="0"/>
              <a:t>Intersections A, B, and C have a significant increase in density as each vehicle attempts to maintain a safe distance from cross traffic as well as the vehicle immediately in front</a:t>
            </a:r>
          </a:p>
          <a:p>
            <a:r>
              <a:rPr lang="en-US" dirty="0" smtClean="0"/>
              <a:t>Again, the lack of intersection modeling there is a disproportionate density at busy intersections</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5" name="Picture 4"/>
          <p:cNvPicPr/>
          <p:nvPr/>
        </p:nvPicPr>
        <p:blipFill>
          <a:blip r:embed="rId2" cstate="print"/>
          <a:srcRect/>
          <a:stretch>
            <a:fillRect/>
          </a:stretch>
        </p:blipFill>
        <p:spPr bwMode="auto">
          <a:xfrm>
            <a:off x="5410200" y="1219200"/>
            <a:ext cx="3231671" cy="20574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of Discussion</a:t>
            </a:r>
            <a:endParaRPr lang="en-US" dirty="0"/>
          </a:p>
        </p:txBody>
      </p:sp>
      <p:sp>
        <p:nvSpPr>
          <p:cNvPr id="3" name="Content Placeholder 2"/>
          <p:cNvSpPr>
            <a:spLocks noGrp="1"/>
          </p:cNvSpPr>
          <p:nvPr>
            <p:ph sz="quarter" idx="1"/>
          </p:nvPr>
        </p:nvSpPr>
        <p:spPr/>
        <p:txBody>
          <a:bodyPr>
            <a:normAutofit fontScale="92500"/>
          </a:bodyPr>
          <a:lstStyle/>
          <a:p>
            <a:r>
              <a:rPr lang="en-US" dirty="0" smtClean="0"/>
              <a:t>What are the consequences when trying to relay safety messages to other vehicles when the network is constantly disconnected?</a:t>
            </a:r>
          </a:p>
          <a:p>
            <a:r>
              <a:rPr lang="en-US" dirty="0" smtClean="0"/>
              <a:t>In a disconnected VANET what are the key characteristics to observe and what are the adverse effects on performance in the network?</a:t>
            </a:r>
          </a:p>
          <a:p>
            <a:r>
              <a:rPr lang="en-US" dirty="0" smtClean="0"/>
              <a:t>What is the solution to a disconnected VANET if any? And if there is not a viable solution to this problem how can the affects of network fragmentation become minimized?</a:t>
            </a:r>
          </a:p>
          <a:p>
            <a:r>
              <a:rPr lang="en-US" dirty="0" smtClean="0"/>
              <a:t>Given a collection of empirical data, how realistic is it to mathematically model for the scenario of expecting disconnections in a communications network?</a:t>
            </a:r>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with Stop Lights Simulation</a:t>
            </a:r>
            <a:endParaRPr lang="en-US" dirty="0"/>
          </a:p>
        </p:txBody>
      </p:sp>
      <p:sp>
        <p:nvSpPr>
          <p:cNvPr id="3" name="Content Placeholder 2"/>
          <p:cNvSpPr>
            <a:spLocks noGrp="1"/>
          </p:cNvSpPr>
          <p:nvPr>
            <p:ph sz="quarter" idx="1"/>
          </p:nvPr>
        </p:nvSpPr>
        <p:spPr/>
        <p:txBody>
          <a:bodyPr/>
          <a:lstStyle/>
          <a:p>
            <a:r>
              <a:rPr lang="en-US" dirty="0" smtClean="0"/>
              <a:t>The average velocity is slower than </a:t>
            </a:r>
            <a:br>
              <a:rPr lang="en-US" dirty="0" smtClean="0"/>
            </a:br>
            <a:r>
              <a:rPr lang="en-US" dirty="0" smtClean="0"/>
              <a:t>IDM. This is because of the many</a:t>
            </a:r>
            <a:br>
              <a:rPr lang="en-US" dirty="0" smtClean="0"/>
            </a:br>
            <a:r>
              <a:rPr lang="en-US" dirty="0" smtClean="0"/>
              <a:t>stops as a result of the stop signs</a:t>
            </a:r>
          </a:p>
          <a:p>
            <a:r>
              <a:rPr lang="en-US" dirty="0" smtClean="0"/>
              <a:t>The busy intersections A, B, and C</a:t>
            </a:r>
            <a:br>
              <a:rPr lang="en-US" dirty="0" smtClean="0"/>
            </a:br>
            <a:r>
              <a:rPr lang="en-US" dirty="0" smtClean="0"/>
              <a:t>notice the smooth transition from low to high density as a vehicle approaches the intersection. This is the queuing affect due many vehicles waiting their turn to cross</a:t>
            </a:r>
          </a:p>
          <a:p>
            <a:r>
              <a:rPr lang="en-US" dirty="0" smtClean="0"/>
              <a:t>Every other intersection has a slight increase in density also due to the mandatory stop at intersections</a:t>
            </a:r>
            <a:endParaRPr lang="en-US" dirty="0"/>
          </a:p>
        </p:txBody>
      </p:sp>
      <p:pic>
        <p:nvPicPr>
          <p:cNvPr id="4" name="Picture 3"/>
          <p:cNvPicPr/>
          <p:nvPr/>
        </p:nvPicPr>
        <p:blipFill>
          <a:blip r:embed="rId2" cstate="print"/>
          <a:srcRect/>
          <a:stretch>
            <a:fillRect/>
          </a:stretch>
        </p:blipFill>
        <p:spPr bwMode="auto">
          <a:xfrm>
            <a:off x="5791200" y="1219200"/>
            <a:ext cx="2922558" cy="1674851"/>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with Traffic Signals Simulation</a:t>
            </a:r>
            <a:endParaRPr lang="en-US" dirty="0"/>
          </a:p>
        </p:txBody>
      </p:sp>
      <p:sp>
        <p:nvSpPr>
          <p:cNvPr id="3" name="Content Placeholder 2"/>
          <p:cNvSpPr>
            <a:spLocks noGrp="1"/>
          </p:cNvSpPr>
          <p:nvPr>
            <p:ph sz="quarter" idx="1"/>
          </p:nvPr>
        </p:nvSpPr>
        <p:spPr/>
        <p:txBody>
          <a:bodyPr/>
          <a:lstStyle/>
          <a:p>
            <a:r>
              <a:rPr lang="en-US" dirty="0" smtClean="0"/>
              <a:t>At the busy intersections A, B, and C</a:t>
            </a:r>
            <a:br>
              <a:rPr lang="en-US" dirty="0" smtClean="0"/>
            </a:br>
            <a:r>
              <a:rPr lang="en-US" dirty="0" smtClean="0"/>
              <a:t>we notice an increase in density, but</a:t>
            </a:r>
            <a:br>
              <a:rPr lang="en-US" dirty="0" smtClean="0"/>
            </a:br>
            <a:r>
              <a:rPr lang="en-US" dirty="0" smtClean="0"/>
              <a:t>not as much as with stop signs. This</a:t>
            </a:r>
            <a:br>
              <a:rPr lang="en-US" dirty="0" smtClean="0"/>
            </a:br>
            <a:r>
              <a:rPr lang="en-US" dirty="0" smtClean="0"/>
              <a:t>is because traffic signals allow for </a:t>
            </a:r>
            <a:br>
              <a:rPr lang="en-US" dirty="0" smtClean="0"/>
            </a:br>
            <a:r>
              <a:rPr lang="en-US" dirty="0" smtClean="0"/>
              <a:t>bursts of traffic to travel through the intersection</a:t>
            </a:r>
          </a:p>
          <a:p>
            <a:r>
              <a:rPr lang="en-US" dirty="0" smtClean="0"/>
              <a:t>The non busy intersections have a slightly higher density than with stop signs. This is because if vehicles are caught at a red light on non busy intersections, they are mandated to wait until the signal turns green</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6" name="Picture 5"/>
          <p:cNvPicPr/>
          <p:nvPr/>
        </p:nvPicPr>
        <p:blipFill>
          <a:blip r:embed="rId2" cstate="print"/>
          <a:srcRect/>
          <a:stretch>
            <a:fillRect/>
          </a:stretch>
        </p:blipFill>
        <p:spPr bwMode="auto">
          <a:xfrm>
            <a:off x="5791200" y="1219200"/>
            <a:ext cx="2849336" cy="158726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IDM-LC (Lane Change) Simulation</a:t>
            </a:r>
            <a:endParaRPr lang="en-US" dirty="0"/>
          </a:p>
        </p:txBody>
      </p:sp>
      <p:sp>
        <p:nvSpPr>
          <p:cNvPr id="3" name="Content Placeholder 2"/>
          <p:cNvSpPr>
            <a:spLocks noGrp="1"/>
          </p:cNvSpPr>
          <p:nvPr>
            <p:ph sz="quarter" idx="1"/>
          </p:nvPr>
        </p:nvSpPr>
        <p:spPr/>
        <p:txBody>
          <a:bodyPr/>
          <a:lstStyle/>
          <a:p>
            <a:r>
              <a:rPr lang="en-US" dirty="0" smtClean="0"/>
              <a:t>Looking at figure 4 we see in the </a:t>
            </a:r>
            <a:br>
              <a:rPr lang="en-US" dirty="0" smtClean="0"/>
            </a:br>
            <a:r>
              <a:rPr lang="en-US" dirty="0" smtClean="0"/>
              <a:t>simulation that as traffic density</a:t>
            </a:r>
            <a:br>
              <a:rPr lang="en-US" dirty="0" smtClean="0"/>
            </a:br>
            <a:r>
              <a:rPr lang="en-US" dirty="0" smtClean="0"/>
              <a:t>increases, the average vehicular</a:t>
            </a:r>
            <a:br>
              <a:rPr lang="en-US" dirty="0" smtClean="0"/>
            </a:br>
            <a:r>
              <a:rPr lang="en-US" dirty="0" smtClean="0"/>
              <a:t>velocity declines only slightly. The </a:t>
            </a:r>
            <a:br>
              <a:rPr lang="en-US" dirty="0" smtClean="0"/>
            </a:br>
            <a:r>
              <a:rPr lang="en-US" dirty="0" smtClean="0"/>
              <a:t>ability to change lanes and avoid slower drivers attributes to this phenomena</a:t>
            </a:r>
          </a:p>
          <a:p>
            <a:r>
              <a:rPr lang="en-US" dirty="0" smtClean="0"/>
              <a:t>At intersections A, B, and C we can also see that the ability to change lanes also decreased the density at those busy intersections</a:t>
            </a:r>
          </a:p>
          <a:p>
            <a:r>
              <a:rPr lang="en-US" dirty="0" smtClean="0"/>
              <a:t>Having the ability to change lanes decreased the density at busy intersections significantly</a:t>
            </a:r>
            <a:endParaRPr lang="en-US" dirty="0"/>
          </a:p>
        </p:txBody>
      </p:sp>
      <p:pic>
        <p:nvPicPr>
          <p:cNvPr id="4" name="Picture 3"/>
          <p:cNvPicPr/>
          <p:nvPr/>
        </p:nvPicPr>
        <p:blipFill>
          <a:blip r:embed="rId2" cstate="print"/>
          <a:srcRect/>
          <a:stretch>
            <a:fillRect/>
          </a:stretch>
        </p:blipFill>
        <p:spPr bwMode="auto">
          <a:xfrm>
            <a:off x="5638800" y="1219201"/>
            <a:ext cx="2994444" cy="1676400"/>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three IDM simulations</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5" name="Picture 4"/>
          <p:cNvPicPr/>
          <p:nvPr/>
        </p:nvPicPr>
        <p:blipFill>
          <a:blip r:embed="rId2" cstate="print"/>
          <a:srcRect/>
          <a:stretch>
            <a:fillRect/>
          </a:stretch>
        </p:blipFill>
        <p:spPr bwMode="auto">
          <a:xfrm>
            <a:off x="533400" y="1371600"/>
            <a:ext cx="3200400" cy="2057400"/>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4800600" y="1371600"/>
            <a:ext cx="3535136" cy="2057400"/>
          </a:xfrm>
          <a:prstGeom prst="rect">
            <a:avLst/>
          </a:prstGeom>
          <a:noFill/>
          <a:ln w="9525">
            <a:noFill/>
            <a:miter lim="800000"/>
            <a:headEnd/>
            <a:tailEnd/>
          </a:ln>
        </p:spPr>
      </p:pic>
      <p:pic>
        <p:nvPicPr>
          <p:cNvPr id="7" name="Picture 6"/>
          <p:cNvPicPr/>
          <p:nvPr/>
        </p:nvPicPr>
        <p:blipFill>
          <a:blip r:embed="rId4" cstate="print"/>
          <a:srcRect/>
          <a:stretch>
            <a:fillRect/>
          </a:stretch>
        </p:blipFill>
        <p:spPr bwMode="auto">
          <a:xfrm>
            <a:off x="2514600" y="4267200"/>
            <a:ext cx="3604044" cy="2045511"/>
          </a:xfrm>
          <a:prstGeom prst="rect">
            <a:avLst/>
          </a:prstGeom>
          <a:noFill/>
          <a:ln w="9525">
            <a:noFill/>
            <a:miter lim="800000"/>
            <a:headEnd/>
            <a:tailEnd/>
          </a:ln>
        </p:spPr>
      </p:pic>
      <p:sp>
        <p:nvSpPr>
          <p:cNvPr id="10" name="Line Callout 1 9"/>
          <p:cNvSpPr/>
          <p:nvPr/>
        </p:nvSpPr>
        <p:spPr>
          <a:xfrm>
            <a:off x="533400" y="3429000"/>
            <a:ext cx="1828800" cy="762000"/>
          </a:xfrm>
          <a:prstGeom prst="borderCallout1">
            <a:avLst>
              <a:gd name="adj1" fmla="val -816"/>
              <a:gd name="adj2" fmla="val 6342"/>
              <a:gd name="adj3" fmla="val -123286"/>
              <a:gd name="adj4" fmla="val 399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Stop signs perform well at low travelled roads</a:t>
            </a:r>
            <a:endParaRPr lang="en-US" sz="1600" dirty="0"/>
          </a:p>
        </p:txBody>
      </p:sp>
      <p:sp>
        <p:nvSpPr>
          <p:cNvPr id="11" name="Line Callout 1 10"/>
          <p:cNvSpPr/>
          <p:nvPr/>
        </p:nvSpPr>
        <p:spPr>
          <a:xfrm>
            <a:off x="7543800" y="3505200"/>
            <a:ext cx="1143000" cy="1752600"/>
          </a:xfrm>
          <a:prstGeom prst="borderCallout1">
            <a:avLst>
              <a:gd name="adj1" fmla="val 9676"/>
              <a:gd name="adj2" fmla="val -507"/>
              <a:gd name="adj3" fmla="val -79182"/>
              <a:gd name="adj4" fmla="val -678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Traffic signals temper the queue effect</a:t>
            </a:r>
            <a:endParaRPr lang="en-US" sz="1600" dirty="0"/>
          </a:p>
        </p:txBody>
      </p:sp>
      <p:sp>
        <p:nvSpPr>
          <p:cNvPr id="12" name="Line Callout 1 11"/>
          <p:cNvSpPr/>
          <p:nvPr/>
        </p:nvSpPr>
        <p:spPr>
          <a:xfrm>
            <a:off x="457200" y="4953000"/>
            <a:ext cx="2133600" cy="990600"/>
          </a:xfrm>
          <a:prstGeom prst="borderCallout1">
            <a:avLst>
              <a:gd name="adj1" fmla="val 9720"/>
              <a:gd name="adj2" fmla="val 171481"/>
              <a:gd name="adj3" fmla="val 44273"/>
              <a:gd name="adj4" fmla="val 1000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Lane changing reduces the density and queuing effect at busy intersections</a:t>
            </a:r>
            <a:endParaRPr lang="en-US" sz="16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on Models</a:t>
            </a:r>
            <a:endParaRPr lang="en-US" dirty="0"/>
          </a:p>
        </p:txBody>
      </p:sp>
      <p:sp>
        <p:nvSpPr>
          <p:cNvPr id="3" name="Content Placeholder 2"/>
          <p:cNvSpPr>
            <a:spLocks noGrp="1"/>
          </p:cNvSpPr>
          <p:nvPr>
            <p:ph sz="quarter" idx="1"/>
          </p:nvPr>
        </p:nvSpPr>
        <p:spPr/>
        <p:txBody>
          <a:bodyPr/>
          <a:lstStyle/>
          <a:p>
            <a:r>
              <a:rPr lang="en-US" dirty="0" smtClean="0"/>
              <a:t>The main focus was setting up a model that can realistically simulate real world traffic conditions. The most realistic solutions were IDM with stop signs, traffic signals, and lane changes. As we saw, each model has it’s deficiencies and fortes. Looking at the results the best simulation would be to have a combination of each model depending on whether roads are known to be busy. Having traffic signals with lane changes at busy intersections and stop signs at quiet streets is reasonable and creates a balanced and realistic simulation for vehicular traffic.</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fontScale="90000"/>
          </a:bodyPr>
          <a:lstStyle/>
          <a:p>
            <a:r>
              <a:rPr lang="en-US" b="1" dirty="0" smtClean="0"/>
              <a:t>Analytical Model for Connectivity in Vehicular Ad Hoc Networks</a:t>
            </a:r>
            <a:endParaRPr lang="en-US" b="1" dirty="0"/>
          </a:p>
        </p:txBody>
      </p:sp>
      <p:sp>
        <p:nvSpPr>
          <p:cNvPr id="6" name="Subtitle 5"/>
          <p:cNvSpPr>
            <a:spLocks noGrp="1"/>
          </p:cNvSpPr>
          <p:nvPr>
            <p:ph type="subTitle" idx="1"/>
          </p:nvPr>
        </p:nvSpPr>
        <p:spPr/>
        <p:txBody>
          <a:bodyPr>
            <a:normAutofit fontScale="70000" lnSpcReduction="20000"/>
          </a:bodyPr>
          <a:lstStyle/>
          <a:p>
            <a:r>
              <a:rPr lang="en-US" dirty="0" err="1" smtClean="0"/>
              <a:t>Authors:Saleh</a:t>
            </a:r>
            <a:r>
              <a:rPr lang="en-US" dirty="0" smtClean="0"/>
              <a:t> </a:t>
            </a:r>
            <a:r>
              <a:rPr lang="en-US" dirty="0" err="1" smtClean="0"/>
              <a:t>Yousefi</a:t>
            </a:r>
            <a:r>
              <a:rPr lang="en-US" dirty="0" smtClean="0"/>
              <a:t>, </a:t>
            </a:r>
            <a:r>
              <a:rPr lang="en-US" dirty="0" err="1" smtClean="0"/>
              <a:t>Eitan</a:t>
            </a:r>
            <a:r>
              <a:rPr lang="en-US" dirty="0" smtClean="0"/>
              <a:t> Altman, </a:t>
            </a:r>
            <a:r>
              <a:rPr lang="en-US" dirty="0" err="1" smtClean="0"/>
              <a:t>Rachid</a:t>
            </a:r>
            <a:r>
              <a:rPr lang="en-US" dirty="0" smtClean="0"/>
              <a:t> El-</a:t>
            </a:r>
            <a:r>
              <a:rPr lang="en-US" dirty="0" err="1" smtClean="0"/>
              <a:t>Azouzi</a:t>
            </a:r>
            <a:r>
              <a:rPr lang="en-US" dirty="0" smtClean="0"/>
              <a:t>, </a:t>
            </a:r>
            <a:r>
              <a:rPr lang="en-US" dirty="0" err="1" smtClean="0"/>
              <a:t>Mahmood</a:t>
            </a:r>
            <a:r>
              <a:rPr lang="en-US" dirty="0" smtClean="0"/>
              <a:t> </a:t>
            </a:r>
            <a:r>
              <a:rPr lang="en-US" dirty="0" err="1" smtClean="0"/>
              <a:t>Fathy</a:t>
            </a:r>
            <a:endParaRPr lang="en-US" dirty="0" smtClean="0"/>
          </a:p>
          <a:p>
            <a:r>
              <a:rPr lang="en-US" dirty="0" smtClean="0"/>
              <a:t> IEEE Transactions on Vehicular Technology, Vol. 57, No.6</a:t>
            </a:r>
            <a:r>
              <a:rPr lang="en-US" smtClean="0"/>
              <a:t>, November 2008</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Analytical Model for Connectivity in a VANET</a:t>
            </a:r>
            <a:endParaRPr lang="en-US" dirty="0"/>
          </a:p>
        </p:txBody>
      </p:sp>
      <p:sp>
        <p:nvSpPr>
          <p:cNvPr id="3" name="Content Placeholder 2"/>
          <p:cNvSpPr>
            <a:spLocks noGrp="1"/>
          </p:cNvSpPr>
          <p:nvPr>
            <p:ph sz="quarter" idx="1"/>
          </p:nvPr>
        </p:nvSpPr>
        <p:spPr/>
        <p:txBody>
          <a:bodyPr/>
          <a:lstStyle/>
          <a:p>
            <a:r>
              <a:rPr lang="en-US" dirty="0" smtClean="0"/>
              <a:t>Many factors affect the connectivity in a VANET. A few are the traffic flow (vehicle density), transmission range of the communication devices, and the speed of vehicles</a:t>
            </a:r>
          </a:p>
          <a:p>
            <a:r>
              <a:rPr lang="en-US" dirty="0" smtClean="0"/>
              <a:t>This article will outline a developed framework for analyzing the relationship of vehicle speed, traffic flow, and transmission range in a VANET.</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a:t>
            </a:r>
            <a:r>
              <a:rPr lang="en-US" sz="1200" b="1" smtClean="0"/>
              <a:t>Hoc Networks</a:t>
            </a:r>
            <a:endParaRPr lang="en-US" sz="1200" b="1" dirty="0"/>
          </a:p>
        </p:txBody>
      </p:sp>
      <p:pic>
        <p:nvPicPr>
          <p:cNvPr id="1026" name="Picture 2" descr="http://zijie.net/images/VANET.jpg"/>
          <p:cNvPicPr>
            <a:picLocks noChangeAspect="1" noChangeArrowheads="1"/>
          </p:cNvPicPr>
          <p:nvPr/>
        </p:nvPicPr>
        <p:blipFill>
          <a:blip r:embed="rId2" cstate="print"/>
          <a:srcRect/>
          <a:stretch>
            <a:fillRect/>
          </a:stretch>
        </p:blipFill>
        <p:spPr bwMode="auto">
          <a:xfrm>
            <a:off x="914400" y="4114800"/>
            <a:ext cx="7067550" cy="1714500"/>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 Traffic Theory</a:t>
            </a:r>
            <a:endParaRPr lang="en-US" dirty="0"/>
          </a:p>
        </p:txBody>
      </p:sp>
      <p:sp>
        <p:nvSpPr>
          <p:cNvPr id="3" name="Content Placeholder 2"/>
          <p:cNvSpPr>
            <a:spLocks noGrp="1"/>
          </p:cNvSpPr>
          <p:nvPr>
            <p:ph sz="quarter" idx="1"/>
          </p:nvPr>
        </p:nvSpPr>
        <p:spPr/>
        <p:txBody>
          <a:bodyPr>
            <a:normAutofit fontScale="92500" lnSpcReduction="20000"/>
          </a:bodyPr>
          <a:lstStyle/>
          <a:p>
            <a:endParaRPr lang="en-US" dirty="0" smtClean="0"/>
          </a:p>
          <a:p>
            <a:endParaRPr lang="en-US" dirty="0" smtClean="0"/>
          </a:p>
          <a:p>
            <a:r>
              <a:rPr lang="en-US" dirty="0" smtClean="0"/>
              <a:t>F = S x K</a:t>
            </a:r>
            <a:br>
              <a:rPr lang="en-US" dirty="0" smtClean="0"/>
            </a:br>
            <a:r>
              <a:rPr lang="en-US" dirty="0" smtClean="0"/>
              <a:t>F: Traffic Flow</a:t>
            </a:r>
            <a:br>
              <a:rPr lang="en-US" dirty="0" smtClean="0"/>
            </a:br>
            <a:r>
              <a:rPr lang="en-US" dirty="0" smtClean="0"/>
              <a:t>S: Average Speed</a:t>
            </a:r>
            <a:br>
              <a:rPr lang="en-US" dirty="0" smtClean="0"/>
            </a:br>
            <a:r>
              <a:rPr lang="en-US" dirty="0" smtClean="0"/>
              <a:t>K: Traffic Density</a:t>
            </a:r>
          </a:p>
          <a:p>
            <a:pPr>
              <a:buNone/>
            </a:pPr>
            <a:endParaRPr lang="en-US" dirty="0" smtClean="0"/>
          </a:p>
          <a:p>
            <a:pPr>
              <a:buNone/>
            </a:pPr>
            <a:endParaRPr lang="en-US" dirty="0" smtClean="0"/>
          </a:p>
          <a:p>
            <a:r>
              <a:rPr lang="en-US" dirty="0" smtClean="0"/>
              <a:t>The general traffic flow is described as a produce of the average speed and traffic flow. Figure 1 shows two regions of traffic flow given the vehicle density. The critical density represents the density in which traffic flow begins to degrade. The area of interest in this research will be focused on stable flow because connectivity is well established in high density situations due to the saturation of vehicles.</a:t>
            </a:r>
          </a:p>
          <a:p>
            <a:endParaRPr lang="en-US" dirty="0" smtClean="0"/>
          </a:p>
          <a:p>
            <a:endParaRPr lang="en-US" dirty="0"/>
          </a:p>
        </p:txBody>
      </p:sp>
      <p:pic>
        <p:nvPicPr>
          <p:cNvPr id="4" name="Picture 3"/>
          <p:cNvPicPr/>
          <p:nvPr/>
        </p:nvPicPr>
        <p:blipFill>
          <a:blip r:embed="rId2" cstate="print"/>
          <a:srcRect/>
          <a:stretch>
            <a:fillRect/>
          </a:stretch>
        </p:blipFill>
        <p:spPr bwMode="auto">
          <a:xfrm>
            <a:off x="3886200" y="1295400"/>
            <a:ext cx="4337685" cy="2514600"/>
          </a:xfrm>
          <a:prstGeom prst="rect">
            <a:avLst/>
          </a:prstGeom>
          <a:noFill/>
          <a:ln w="9525">
            <a:noFill/>
            <a:miter lim="800000"/>
            <a:headEnd/>
            <a:tailEnd/>
          </a:ln>
        </p:spPr>
      </p:pic>
      <p:sp>
        <p:nvSpPr>
          <p:cNvPr id="6" name="TextBox 5"/>
          <p:cNvSpPr txBox="1"/>
          <p:nvPr/>
        </p:nvSpPr>
        <p:spPr>
          <a:xfrm>
            <a:off x="5029200" y="2514600"/>
            <a:ext cx="685800" cy="523220"/>
          </a:xfrm>
          <a:prstGeom prst="rect">
            <a:avLst/>
          </a:prstGeom>
          <a:noFill/>
        </p:spPr>
        <p:txBody>
          <a:bodyPr wrap="square" rtlCol="0">
            <a:spAutoFit/>
          </a:bodyPr>
          <a:lstStyle/>
          <a:p>
            <a:r>
              <a:rPr lang="en-US" sz="1400" dirty="0" smtClean="0"/>
              <a:t>Stable Flow</a:t>
            </a:r>
            <a:endParaRPr lang="en-US" sz="1400" dirty="0"/>
          </a:p>
        </p:txBody>
      </p:sp>
      <p:sp>
        <p:nvSpPr>
          <p:cNvPr id="7" name="TextBox 6"/>
          <p:cNvSpPr txBox="1"/>
          <p:nvPr/>
        </p:nvSpPr>
        <p:spPr>
          <a:xfrm>
            <a:off x="6019800" y="2514600"/>
            <a:ext cx="685800" cy="523220"/>
          </a:xfrm>
          <a:prstGeom prst="rect">
            <a:avLst/>
          </a:prstGeom>
          <a:noFill/>
        </p:spPr>
        <p:txBody>
          <a:bodyPr wrap="square" rtlCol="0">
            <a:spAutoFit/>
          </a:bodyPr>
          <a:lstStyle/>
          <a:p>
            <a:r>
              <a:rPr lang="en-US" sz="1400" dirty="0" smtClean="0"/>
              <a:t>Forced Flow</a:t>
            </a:r>
            <a:endParaRPr lang="en-US" sz="14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to Infinite Server Model</a:t>
            </a:r>
            <a:endParaRPr lang="en-US" dirty="0"/>
          </a:p>
        </p:txBody>
      </p:sp>
      <p:sp>
        <p:nvSpPr>
          <p:cNvPr id="3" name="Content Placeholder 2"/>
          <p:cNvSpPr>
            <a:spLocks noGrp="1"/>
          </p:cNvSpPr>
          <p:nvPr>
            <p:ph sz="quarter" idx="1"/>
          </p:nvPr>
        </p:nvSpPr>
        <p:spPr/>
        <p:txBody>
          <a:bodyPr/>
          <a:lstStyle/>
          <a:p>
            <a:r>
              <a:rPr lang="en-US" dirty="0" err="1" smtClean="0"/>
              <a:t>Yousefi</a:t>
            </a:r>
            <a:r>
              <a:rPr lang="en-US" dirty="0" smtClean="0"/>
              <a:t> is relating the connectivity distance distribution in a VANET to that of an infinite server queuing system during a busy period</a:t>
            </a:r>
          </a:p>
          <a:p>
            <a:r>
              <a:rPr lang="en-US" dirty="0" smtClean="0"/>
              <a:t>The other relation is the distribution of number of customers served to the number of vehicles connected in the VANET</a:t>
            </a:r>
          </a:p>
          <a:p>
            <a:r>
              <a:rPr lang="en-US" dirty="0" smtClean="0"/>
              <a:t>The inter arrival times in a server queuing system can also be related to the inter-vehicle distribution</a:t>
            </a:r>
          </a:p>
          <a:p>
            <a:r>
              <a:rPr lang="en-US" dirty="0" smtClean="0"/>
              <a:t>The final component is having the service time distribution relate to the transmission range of the communication devices</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Inter-Vehicle Distances</a:t>
            </a:r>
            <a:endParaRPr lang="en-US" dirty="0"/>
          </a:p>
        </p:txBody>
      </p:sp>
      <p:sp>
        <p:nvSpPr>
          <p:cNvPr id="3" name="Content Placeholder 2"/>
          <p:cNvSpPr>
            <a:spLocks noGrp="1"/>
          </p:cNvSpPr>
          <p:nvPr>
            <p:ph sz="quarter" idx="1"/>
          </p:nvPr>
        </p:nvSpPr>
        <p:spPr/>
        <p:txBody>
          <a:bodyPr/>
          <a:lstStyle/>
          <a:p>
            <a:r>
              <a:rPr lang="en-US" dirty="0" smtClean="0"/>
              <a:t>Use the common method of having an observer at a fixed point observe as vehicles pass.  Assumption is that vehicles arrive with a Poisson distribution. This leads to the inter-arrival times being exponentially distributed with parameter   </a:t>
            </a:r>
          </a:p>
          <a:p>
            <a:r>
              <a:rPr lang="en-US" dirty="0" smtClean="0"/>
              <a:t>Let                          be the velocity where N is the number of discrete velocity states</a:t>
            </a:r>
          </a:p>
          <a:p>
            <a:r>
              <a:rPr lang="en-US" dirty="0" smtClean="0"/>
              <a:t>With varying velocities we must account for differences in the parameter                         where we have</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
        <p:nvSpPr>
          <p:cNvPr id="655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553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286000" y="2819400"/>
            <a:ext cx="180975" cy="447675"/>
          </a:xfrm>
          <a:prstGeom prst="rect">
            <a:avLst/>
          </a:prstGeom>
          <a:noFill/>
        </p:spPr>
      </p:pic>
      <p:sp>
        <p:nvSpPr>
          <p:cNvPr id="655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553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371600" y="3276600"/>
            <a:ext cx="2133600" cy="447675"/>
          </a:xfrm>
          <a:prstGeom prst="rect">
            <a:avLst/>
          </a:prstGeom>
          <a:noFill/>
        </p:spPr>
      </p:pic>
      <p:sp>
        <p:nvSpPr>
          <p:cNvPr id="655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5541"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200400" y="4572000"/>
            <a:ext cx="2076450" cy="447675"/>
          </a:xfrm>
          <a:prstGeom prst="rect">
            <a:avLst/>
          </a:prstGeom>
          <a:noFill/>
        </p:spPr>
      </p:pic>
      <p:sp>
        <p:nvSpPr>
          <p:cNvPr id="6554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5547" name="Picture 1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838200" y="4953000"/>
            <a:ext cx="1457325" cy="73342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The Car Following Model</a:t>
            </a:r>
            <a:endParaRPr lang="en-US" dirty="0"/>
          </a:p>
        </p:txBody>
      </p:sp>
      <p:sp>
        <p:nvSpPr>
          <p:cNvPr id="12" name="Content Placeholder 11"/>
          <p:cNvSpPr>
            <a:spLocks noGrp="1"/>
          </p:cNvSpPr>
          <p:nvPr>
            <p:ph sz="quarter" idx="2"/>
          </p:nvPr>
        </p:nvSpPr>
        <p:spPr>
          <a:xfrm>
            <a:off x="533400" y="3276600"/>
            <a:ext cx="8140446" cy="2877312"/>
          </a:xfrm>
        </p:spPr>
        <p:txBody>
          <a:bodyPr>
            <a:normAutofit fontScale="92500"/>
          </a:bodyPr>
          <a:lstStyle/>
          <a:p>
            <a:pPr>
              <a:buFont typeface="Arial" pitchFamily="34" charset="0"/>
              <a:buChar char="•"/>
            </a:pPr>
            <a:r>
              <a:rPr lang="en-US" dirty="0" smtClean="0"/>
              <a:t>Single Lane Model (blue arrows)</a:t>
            </a:r>
          </a:p>
          <a:p>
            <a:pPr lvl="1">
              <a:buFont typeface="Arial" pitchFamily="34" charset="0"/>
              <a:buChar char="•"/>
            </a:pPr>
            <a:r>
              <a:rPr lang="en-US" dirty="0" smtClean="0"/>
              <a:t>Inter-vehicle distances measured between cars in the same lane</a:t>
            </a:r>
          </a:p>
          <a:p>
            <a:pPr>
              <a:buFont typeface="Arial" pitchFamily="34" charset="0"/>
              <a:buChar char="•"/>
            </a:pPr>
            <a:r>
              <a:rPr lang="en-US" dirty="0" smtClean="0"/>
              <a:t>Multi Lane Model (red arrows)</a:t>
            </a:r>
          </a:p>
          <a:p>
            <a:pPr lvl="1">
              <a:buFont typeface="Arial" pitchFamily="34" charset="0"/>
              <a:buChar char="•"/>
            </a:pPr>
            <a:r>
              <a:rPr lang="en-US" dirty="0" smtClean="0"/>
              <a:t>Inter-vehicle distances measured between the closest adjacent vehicle, which more closely represents the situation of a communications network</a:t>
            </a:r>
          </a:p>
          <a:p>
            <a:pPr lvl="1">
              <a:buFont typeface="Arial" pitchFamily="34" charset="0"/>
              <a:buChar char="•"/>
            </a:pPr>
            <a:r>
              <a:rPr lang="en-US" dirty="0" smtClean="0"/>
              <a:t>One adjustment from the traditional Car Following Model</a:t>
            </a:r>
          </a:p>
        </p:txBody>
      </p:sp>
      <p:pic>
        <p:nvPicPr>
          <p:cNvPr id="13" name="Picture 2"/>
          <p:cNvPicPr>
            <a:picLocks noGrp="1" noChangeAspect="1" noChangeArrowheads="1"/>
          </p:cNvPicPr>
          <p:nvPr>
            <p:ph sz="quarter" idx="1"/>
          </p:nvPr>
        </p:nvPicPr>
        <p:blipFill>
          <a:blip r:embed="rId3" cstate="print"/>
          <a:srcRect/>
          <a:stretch>
            <a:fillRect/>
          </a:stretch>
        </p:blipFill>
        <p:spPr bwMode="auto">
          <a:xfrm>
            <a:off x="1371600" y="1295400"/>
            <a:ext cx="6423469" cy="1828799"/>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Inter-Vehicle Distances</a:t>
            </a:r>
            <a:endParaRPr lang="en-US" dirty="0"/>
          </a:p>
        </p:txBody>
      </p:sp>
      <p:pic>
        <p:nvPicPr>
          <p:cNvPr id="4" name="Content Placeholder 3"/>
          <p:cNvPicPr>
            <a:picLocks noGrp="1"/>
          </p:cNvPicPr>
          <p:nvPr>
            <p:ph sz="quarter" idx="1"/>
          </p:nvPr>
        </p:nvPicPr>
        <p:blipFill>
          <a:blip r:embed="rId2" cstate="print"/>
          <a:stretch>
            <a:fillRect/>
          </a:stretch>
        </p:blipFill>
        <p:spPr bwMode="auto">
          <a:xfrm>
            <a:off x="152400" y="1828800"/>
            <a:ext cx="4419600" cy="3233971"/>
          </a:xfrm>
          <a:prstGeom prst="rect">
            <a:avLst/>
          </a:prstGeom>
          <a:noFill/>
          <a:ln w="9525">
            <a:noFill/>
            <a:miter lim="800000"/>
            <a:headEnd/>
            <a:tailEnd/>
          </a:ln>
        </p:spPr>
      </p:pic>
      <p:sp>
        <p:nvSpPr>
          <p:cNvPr id="6" name="Content Placeholder 5"/>
          <p:cNvSpPr>
            <a:spLocks noGrp="1"/>
          </p:cNvSpPr>
          <p:nvPr>
            <p:ph sz="quarter" idx="2"/>
          </p:nvPr>
        </p:nvSpPr>
        <p:spPr/>
        <p:txBody>
          <a:bodyPr/>
          <a:lstStyle/>
          <a:p>
            <a:r>
              <a:rPr lang="en-US" dirty="0" smtClean="0"/>
              <a:t>S is the inter-vehicle distance for the same speed</a:t>
            </a:r>
          </a:p>
          <a:p>
            <a:r>
              <a:rPr lang="en-US" dirty="0" smtClean="0"/>
              <a:t>R is the inter-vehicle between both speeds</a:t>
            </a:r>
          </a:p>
          <a:p>
            <a:r>
              <a:rPr lang="en-US" dirty="0" smtClean="0"/>
              <a:t>L is the inter-vehicle distance between each closest vehicle which, like S, is exponentially distributed</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Distribution of Inter-Vehicle Distances</a:t>
            </a:r>
            <a:endParaRPr lang="en-US" dirty="0"/>
          </a:p>
        </p:txBody>
      </p:sp>
      <p:pic>
        <p:nvPicPr>
          <p:cNvPr id="70658" name="Picture 2"/>
          <p:cNvPicPr>
            <a:picLocks noChangeAspect="1" noChangeArrowheads="1"/>
          </p:cNvPicPr>
          <p:nvPr/>
        </p:nvPicPr>
        <p:blipFill>
          <a:blip r:embed="rId2" cstate="print"/>
          <a:srcRect/>
          <a:stretch>
            <a:fillRect/>
          </a:stretch>
        </p:blipFill>
        <p:spPr bwMode="auto">
          <a:xfrm>
            <a:off x="609600" y="1219200"/>
            <a:ext cx="7772400" cy="5101575"/>
          </a:xfrm>
          <a:prstGeom prst="rect">
            <a:avLst/>
          </a:prstGeom>
          <a:noFill/>
          <a:ln w="9525">
            <a:noFill/>
            <a:miter lim="800000"/>
            <a:headEnd/>
            <a:tailEnd/>
          </a:ln>
        </p:spPr>
      </p:pic>
      <p:sp>
        <p:nvSpPr>
          <p:cNvPr id="7" name="TextBox 6"/>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Distribution of Inter-Vehicle Distances</a:t>
            </a:r>
            <a:endParaRPr lang="en-US" dirty="0"/>
          </a:p>
        </p:txBody>
      </p:sp>
      <p:sp>
        <p:nvSpPr>
          <p:cNvPr id="6" name="Content Placeholder 5"/>
          <p:cNvSpPr>
            <a:spLocks noGrp="1"/>
          </p:cNvSpPr>
          <p:nvPr>
            <p:ph sz="quarter" idx="1"/>
          </p:nvPr>
        </p:nvSpPr>
        <p:spPr/>
        <p:txBody>
          <a:bodyPr/>
          <a:lstStyle/>
          <a:p>
            <a:r>
              <a:rPr lang="en-US" dirty="0" smtClean="0"/>
              <a:t>Leveraging the </a:t>
            </a:r>
            <a:r>
              <a:rPr lang="en-US" dirty="0" err="1" smtClean="0"/>
              <a:t>memoryless</a:t>
            </a:r>
            <a:r>
              <a:rPr lang="en-US" dirty="0" smtClean="0"/>
              <a:t> property of exponential distributions we can denote:</a:t>
            </a:r>
          </a:p>
          <a:p>
            <a:endParaRPr lang="en-US" dirty="0" smtClean="0"/>
          </a:p>
          <a:p>
            <a:endParaRPr lang="en-US" dirty="0" smtClean="0"/>
          </a:p>
          <a:p>
            <a:r>
              <a:rPr lang="en-US" dirty="0" smtClean="0"/>
              <a:t>Looking at figure 2, below is an example of how to determine the L inter-vehicle distance</a:t>
            </a:r>
          </a:p>
        </p:txBody>
      </p:sp>
      <p:sp>
        <p:nvSpPr>
          <p:cNvPr id="6861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8615"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447800" y="2057400"/>
            <a:ext cx="5762625" cy="600075"/>
          </a:xfrm>
          <a:prstGeom prst="rect">
            <a:avLst/>
          </a:prstGeom>
          <a:noFill/>
        </p:spPr>
      </p:pic>
      <p:sp>
        <p:nvSpPr>
          <p:cNvPr id="68617" name="Rectangle 9"/>
          <p:cNvSpPr>
            <a:spLocks noChangeArrowheads="1"/>
          </p:cNvSpPr>
          <p:nvPr/>
        </p:nvSpPr>
        <p:spPr bwMode="auto">
          <a:xfrm>
            <a:off x="0" y="10572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68624" name="Picture 1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295400" y="4114800"/>
            <a:ext cx="6400800" cy="352425"/>
          </a:xfrm>
          <a:prstGeom prst="rect">
            <a:avLst/>
          </a:prstGeom>
          <a:noFill/>
        </p:spPr>
      </p:pic>
      <p:pic>
        <p:nvPicPr>
          <p:cNvPr id="68623" name="Picture 1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295401" y="4495800"/>
            <a:ext cx="6553200" cy="352425"/>
          </a:xfrm>
          <a:prstGeom prst="rect">
            <a:avLst/>
          </a:prstGeom>
          <a:noFill/>
        </p:spPr>
      </p:pic>
      <p:pic>
        <p:nvPicPr>
          <p:cNvPr id="68622" name="Picture 1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295400" y="4876800"/>
            <a:ext cx="6442710" cy="361950"/>
          </a:xfrm>
          <a:prstGeom prst="rect">
            <a:avLst/>
          </a:prstGeom>
          <a:noFill/>
        </p:spPr>
      </p:pic>
      <p:pic>
        <p:nvPicPr>
          <p:cNvPr id="68621" name="Picture 1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295400" y="5257800"/>
            <a:ext cx="6490970" cy="361950"/>
          </a:xfrm>
          <a:prstGeom prst="rect">
            <a:avLst/>
          </a:prstGeom>
          <a:noFill/>
        </p:spPr>
      </p:pic>
      <p:sp>
        <p:nvSpPr>
          <p:cNvPr id="68625"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8626" name="Rectangle 18"/>
          <p:cNvSpPr>
            <a:spLocks noChangeArrowheads="1"/>
          </p:cNvSpPr>
          <p:nvPr/>
        </p:nvSpPr>
        <p:spPr bwMode="auto">
          <a:xfrm>
            <a:off x="45720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8627" name="Rectangle 19"/>
          <p:cNvSpPr>
            <a:spLocks noChangeArrowheads="1"/>
          </p:cNvSpPr>
          <p:nvPr/>
        </p:nvSpPr>
        <p:spPr bwMode="auto">
          <a:xfrm>
            <a:off x="45720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8628" name="Rectangle 20"/>
          <p:cNvSpPr>
            <a:spLocks noChangeArrowheads="1"/>
          </p:cNvSpPr>
          <p:nvPr/>
        </p:nvSpPr>
        <p:spPr bwMode="auto">
          <a:xfrm>
            <a:off x="457200" y="1295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8629" name="Rectangle 21"/>
          <p:cNvSpPr>
            <a:spLocks noChangeArrowheads="1"/>
          </p:cNvSpPr>
          <p:nvPr/>
        </p:nvSpPr>
        <p:spPr bwMode="auto">
          <a:xfrm>
            <a:off x="457200" y="1581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TextBox 27"/>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Inter-Vehicle Distances</a:t>
            </a:r>
            <a:endParaRPr lang="en-US" dirty="0"/>
          </a:p>
        </p:txBody>
      </p:sp>
      <p:sp>
        <p:nvSpPr>
          <p:cNvPr id="3" name="Content Placeholder 2"/>
          <p:cNvSpPr>
            <a:spLocks noGrp="1"/>
          </p:cNvSpPr>
          <p:nvPr>
            <p:ph sz="quarter" idx="1"/>
          </p:nvPr>
        </p:nvSpPr>
        <p:spPr/>
        <p:txBody>
          <a:bodyPr/>
          <a:lstStyle/>
          <a:p>
            <a:r>
              <a:rPr lang="en-US" dirty="0" smtClean="0"/>
              <a:t>Following a common assumption that traffic flow follows a normal distribution and coupled with statistics collected from empirical experiments we have the general normal distribution for vehicle speed</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
        <p:nvSpPr>
          <p:cNvPr id="716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168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38200" y="3352800"/>
            <a:ext cx="3248025" cy="933450"/>
          </a:xfrm>
          <a:prstGeom prst="rect">
            <a:avLst/>
          </a:prstGeom>
          <a:noFill/>
        </p:spPr>
      </p:pic>
      <p:sp>
        <p:nvSpPr>
          <p:cNvPr id="71683" name="Rectangle 3"/>
          <p:cNvSpPr>
            <a:spLocks noChangeArrowheads="1"/>
          </p:cNvSpPr>
          <p:nvPr/>
        </p:nvSpPr>
        <p:spPr bwMode="auto">
          <a:xfrm>
            <a:off x="0" y="1390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nvGraphicFramePr>
        <p:xfrm>
          <a:off x="4876800" y="2895600"/>
          <a:ext cx="3657600" cy="2301240"/>
        </p:xfrm>
        <a:graphic>
          <a:graphicData uri="http://schemas.openxmlformats.org/drawingml/2006/table">
            <a:tbl>
              <a:tblPr firstRow="1" bandRow="1">
                <a:tableStyleId>{5C22544A-7EE6-4342-B048-85BDC9FD1C3A}</a:tableStyleId>
              </a:tblPr>
              <a:tblGrid>
                <a:gridCol w="1828800"/>
                <a:gridCol w="1828800"/>
              </a:tblGrid>
              <a:tr h="383540">
                <a:tc>
                  <a:txBody>
                    <a:bodyPr/>
                    <a:lstStyle/>
                    <a:p>
                      <a:endParaRPr lang="en-US" dirty="0"/>
                    </a:p>
                  </a:txBody>
                  <a:tcPr/>
                </a:tc>
                <a:tc>
                  <a:txBody>
                    <a:bodyPr/>
                    <a:lstStyle/>
                    <a:p>
                      <a:endParaRPr lang="en-US" dirty="0"/>
                    </a:p>
                  </a:txBody>
                  <a:tcPr/>
                </a:tc>
              </a:tr>
              <a:tr h="383540">
                <a:tc>
                  <a:txBody>
                    <a:bodyPr/>
                    <a:lstStyle/>
                    <a:p>
                      <a:pPr algn="ctr"/>
                      <a:r>
                        <a:rPr lang="en-US" dirty="0" smtClean="0"/>
                        <a:t>70</a:t>
                      </a:r>
                      <a:endParaRPr lang="en-US" dirty="0"/>
                    </a:p>
                  </a:txBody>
                  <a:tcPr/>
                </a:tc>
                <a:tc>
                  <a:txBody>
                    <a:bodyPr/>
                    <a:lstStyle/>
                    <a:p>
                      <a:pPr algn="ctr"/>
                      <a:r>
                        <a:rPr lang="en-US" dirty="0" smtClean="0"/>
                        <a:t>21</a:t>
                      </a:r>
                      <a:endParaRPr lang="en-US" dirty="0"/>
                    </a:p>
                  </a:txBody>
                  <a:tcPr/>
                </a:tc>
              </a:tr>
              <a:tr h="383540">
                <a:tc>
                  <a:txBody>
                    <a:bodyPr/>
                    <a:lstStyle/>
                    <a:p>
                      <a:pPr algn="ctr"/>
                      <a:r>
                        <a:rPr lang="en-US" dirty="0" smtClean="0"/>
                        <a:t>90</a:t>
                      </a:r>
                      <a:endParaRPr lang="en-US" dirty="0"/>
                    </a:p>
                  </a:txBody>
                  <a:tcPr/>
                </a:tc>
                <a:tc>
                  <a:txBody>
                    <a:bodyPr/>
                    <a:lstStyle/>
                    <a:p>
                      <a:pPr algn="ctr"/>
                      <a:r>
                        <a:rPr lang="en-US" dirty="0" smtClean="0"/>
                        <a:t>27</a:t>
                      </a:r>
                      <a:endParaRPr lang="en-US" dirty="0"/>
                    </a:p>
                  </a:txBody>
                  <a:tcPr/>
                </a:tc>
              </a:tr>
              <a:tr h="383540">
                <a:tc>
                  <a:txBody>
                    <a:bodyPr/>
                    <a:lstStyle/>
                    <a:p>
                      <a:pPr algn="ctr"/>
                      <a:r>
                        <a:rPr lang="en-US" dirty="0" smtClean="0"/>
                        <a:t>110</a:t>
                      </a:r>
                      <a:endParaRPr lang="en-US" dirty="0"/>
                    </a:p>
                  </a:txBody>
                  <a:tcPr/>
                </a:tc>
                <a:tc>
                  <a:txBody>
                    <a:bodyPr/>
                    <a:lstStyle/>
                    <a:p>
                      <a:pPr algn="ctr"/>
                      <a:r>
                        <a:rPr lang="en-US" dirty="0" smtClean="0"/>
                        <a:t>33</a:t>
                      </a:r>
                      <a:endParaRPr lang="en-US" dirty="0"/>
                    </a:p>
                  </a:txBody>
                  <a:tcPr/>
                </a:tc>
              </a:tr>
              <a:tr h="383540">
                <a:tc>
                  <a:txBody>
                    <a:bodyPr/>
                    <a:lstStyle/>
                    <a:p>
                      <a:pPr algn="ctr"/>
                      <a:r>
                        <a:rPr lang="en-US" dirty="0" smtClean="0"/>
                        <a:t>130</a:t>
                      </a:r>
                      <a:endParaRPr lang="en-US" dirty="0"/>
                    </a:p>
                  </a:txBody>
                  <a:tcPr/>
                </a:tc>
                <a:tc>
                  <a:txBody>
                    <a:bodyPr/>
                    <a:lstStyle/>
                    <a:p>
                      <a:pPr algn="ctr"/>
                      <a:r>
                        <a:rPr lang="en-US" dirty="0" smtClean="0"/>
                        <a:t>39</a:t>
                      </a:r>
                      <a:endParaRPr lang="en-US" dirty="0"/>
                    </a:p>
                  </a:txBody>
                  <a:tcPr/>
                </a:tc>
              </a:tr>
              <a:tr h="383540">
                <a:tc>
                  <a:txBody>
                    <a:bodyPr/>
                    <a:lstStyle/>
                    <a:p>
                      <a:pPr algn="ctr"/>
                      <a:r>
                        <a:rPr lang="en-US" dirty="0" smtClean="0"/>
                        <a:t>150</a:t>
                      </a:r>
                      <a:endParaRPr lang="en-US" dirty="0"/>
                    </a:p>
                  </a:txBody>
                  <a:tcPr/>
                </a:tc>
                <a:tc>
                  <a:txBody>
                    <a:bodyPr/>
                    <a:lstStyle/>
                    <a:p>
                      <a:pPr algn="ctr"/>
                      <a:r>
                        <a:rPr lang="en-US" dirty="0" smtClean="0"/>
                        <a:t>45</a:t>
                      </a:r>
                      <a:endParaRPr lang="en-US" dirty="0"/>
                    </a:p>
                  </a:txBody>
                  <a:tcPr/>
                </a:tc>
              </a:tr>
            </a:tbl>
          </a:graphicData>
        </a:graphic>
      </p:graphicFrame>
      <p:sp>
        <p:nvSpPr>
          <p:cNvPr id="716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1686"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257800" y="2895600"/>
            <a:ext cx="1047750" cy="381000"/>
          </a:xfrm>
          <a:prstGeom prst="rect">
            <a:avLst/>
          </a:prstGeom>
          <a:noFill/>
        </p:spPr>
      </p:pic>
      <p:sp>
        <p:nvSpPr>
          <p:cNvPr id="716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1688" name="Picture 8"/>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086600" y="2895600"/>
            <a:ext cx="1057275" cy="381000"/>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Inter-Vehicle Distances</a:t>
            </a:r>
            <a:endParaRPr lang="en-US" dirty="0"/>
          </a:p>
        </p:txBody>
      </p:sp>
      <p:sp>
        <p:nvSpPr>
          <p:cNvPr id="3" name="Content Placeholder 2"/>
          <p:cNvSpPr>
            <a:spLocks noGrp="1"/>
          </p:cNvSpPr>
          <p:nvPr>
            <p:ph sz="quarter" idx="1"/>
          </p:nvPr>
        </p:nvSpPr>
        <p:spPr/>
        <p:txBody>
          <a:bodyPr/>
          <a:lstStyle/>
          <a:p>
            <a:r>
              <a:rPr lang="en-US" dirty="0" smtClean="0"/>
              <a:t>Let us define the function:</a:t>
            </a:r>
          </a:p>
          <a:p>
            <a:endParaRPr lang="en-US" dirty="0" smtClean="0"/>
          </a:p>
          <a:p>
            <a:endParaRPr lang="en-US" dirty="0" smtClean="0"/>
          </a:p>
          <a:p>
            <a:endParaRPr lang="en-US" dirty="0" smtClean="0"/>
          </a:p>
          <a:p>
            <a:endParaRPr lang="en-US" dirty="0" smtClean="0"/>
          </a:p>
          <a:p>
            <a:endParaRPr lang="en-US" dirty="0" smtClean="0"/>
          </a:p>
          <a:p>
            <a:r>
              <a:rPr lang="en-US" dirty="0" smtClean="0"/>
              <a:t>Then we can define the following</a:t>
            </a:r>
            <a:endParaRPr lang="en-US" dirty="0"/>
          </a:p>
        </p:txBody>
      </p:sp>
      <p:sp>
        <p:nvSpPr>
          <p:cNvPr id="727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270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28800" y="1752600"/>
            <a:ext cx="5943600" cy="1781175"/>
          </a:xfrm>
          <a:prstGeom prst="rect">
            <a:avLst/>
          </a:prstGeom>
          <a:noFill/>
        </p:spPr>
      </p:pic>
      <p:sp>
        <p:nvSpPr>
          <p:cNvPr id="72707" name="Rectangle 3"/>
          <p:cNvSpPr>
            <a:spLocks noChangeArrowheads="1"/>
          </p:cNvSpPr>
          <p:nvPr/>
        </p:nvSpPr>
        <p:spPr bwMode="auto">
          <a:xfrm>
            <a:off x="0" y="2238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72712"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38200" y="4572000"/>
            <a:ext cx="4171950" cy="733425"/>
          </a:xfrm>
          <a:prstGeom prst="rect">
            <a:avLst/>
          </a:prstGeom>
          <a:noFill/>
        </p:spPr>
      </p:pic>
      <p:pic>
        <p:nvPicPr>
          <p:cNvPr id="72711"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257800" y="4724400"/>
            <a:ext cx="3448050" cy="447675"/>
          </a:xfrm>
          <a:prstGeom prst="rect">
            <a:avLst/>
          </a:prstGeom>
          <a:noFill/>
        </p:spPr>
      </p:pic>
      <p:sp>
        <p:nvSpPr>
          <p:cNvPr id="72713"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2714" name="Rectangle 10"/>
          <p:cNvSpPr>
            <a:spLocks noChangeArrowheads="1"/>
          </p:cNvSpPr>
          <p:nvPr/>
        </p:nvSpPr>
        <p:spPr bwMode="auto">
          <a:xfrm>
            <a:off x="0" y="1190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r>
            <a:b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2715" name="Rectangle 11"/>
          <p:cNvSpPr>
            <a:spLocks noChangeArrowheads="1"/>
          </p:cNvSpPr>
          <p:nvPr/>
        </p:nvSpPr>
        <p:spPr bwMode="auto">
          <a:xfrm>
            <a:off x="0" y="1638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TextBox 14"/>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Inter-Vehicle Distances</a:t>
            </a:r>
            <a:endParaRPr lang="en-US" dirty="0"/>
          </a:p>
        </p:txBody>
      </p:sp>
      <p:sp>
        <p:nvSpPr>
          <p:cNvPr id="3" name="Content Placeholder 2"/>
          <p:cNvSpPr>
            <a:spLocks noGrp="1"/>
          </p:cNvSpPr>
          <p:nvPr>
            <p:ph sz="quarter" idx="1"/>
          </p:nvPr>
        </p:nvSpPr>
        <p:spPr/>
        <p:txBody>
          <a:bodyPr/>
          <a:lstStyle/>
          <a:p>
            <a:r>
              <a:rPr lang="en-US" dirty="0" smtClean="0"/>
              <a:t>In a normal distribution 99.7% of all events occur between the range                             so without loss of generality we can set the minimum and maximum values to this range</a:t>
            </a:r>
          </a:p>
        </p:txBody>
      </p:sp>
      <p:sp>
        <p:nvSpPr>
          <p:cNvPr id="737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372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505200" y="1676400"/>
            <a:ext cx="2333625" cy="447675"/>
          </a:xfrm>
          <a:prstGeom prst="rect">
            <a:avLst/>
          </a:prstGeom>
          <a:noFill/>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Connectivity Analysis</a:t>
            </a:r>
            <a:endParaRPr lang="en-US" dirty="0"/>
          </a:p>
        </p:txBody>
      </p:sp>
      <p:sp>
        <p:nvSpPr>
          <p:cNvPr id="3" name="Content Placeholder 2"/>
          <p:cNvSpPr>
            <a:spLocks noGrp="1"/>
          </p:cNvSpPr>
          <p:nvPr>
            <p:ph sz="quarter" idx="1"/>
          </p:nvPr>
        </p:nvSpPr>
        <p:spPr/>
        <p:txBody>
          <a:bodyPr/>
          <a:lstStyle/>
          <a:p>
            <a:endParaRPr lang="en-US"/>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Analysis</a:t>
            </a:r>
            <a:endParaRPr lang="en-US" dirty="0"/>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a:blip r:embed="rId2" cstate="print"/>
          <a:srcRect/>
          <a:stretch>
            <a:fillRect/>
          </a:stretch>
        </p:blipFill>
        <p:spPr bwMode="auto">
          <a:xfrm>
            <a:off x="2667000" y="2209800"/>
            <a:ext cx="3353878" cy="3020738"/>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Analysis</a:t>
            </a:r>
            <a:endParaRPr lang="en-US" dirty="0"/>
          </a:p>
        </p:txBody>
      </p:sp>
      <p:pic>
        <p:nvPicPr>
          <p:cNvPr id="6" name="Picture 5"/>
          <p:cNvPicPr/>
          <p:nvPr/>
        </p:nvPicPr>
        <p:blipFill>
          <a:blip r:embed="rId2" cstate="print"/>
          <a:srcRect/>
          <a:stretch>
            <a:fillRect/>
          </a:stretch>
        </p:blipFill>
        <p:spPr bwMode="auto">
          <a:xfrm>
            <a:off x="5410200" y="2057400"/>
            <a:ext cx="2775356" cy="2351130"/>
          </a:xfrm>
          <a:prstGeom prst="rect">
            <a:avLst/>
          </a:prstGeom>
          <a:noFill/>
          <a:ln w="9525">
            <a:noFill/>
            <a:miter lim="800000"/>
            <a:headEnd/>
            <a:tailEnd/>
          </a:ln>
        </p:spPr>
      </p:pic>
      <p:sp>
        <p:nvSpPr>
          <p:cNvPr id="7" name="Content Placeholder 6"/>
          <p:cNvSpPr>
            <a:spLocks noGrp="1"/>
          </p:cNvSpPr>
          <p:nvPr>
            <p:ph sz="quarter" idx="1"/>
          </p:nvPr>
        </p:nvSpPr>
        <p:spPr/>
        <p:txBody>
          <a:bodyPr/>
          <a:lstStyle/>
          <a:p>
            <a:endParaRPr lang="en-US" dirty="0"/>
          </a:p>
        </p:txBody>
      </p:sp>
      <p:pic>
        <p:nvPicPr>
          <p:cNvPr id="8" name="Picture 7"/>
          <p:cNvPicPr/>
          <p:nvPr/>
        </p:nvPicPr>
        <p:blipFill>
          <a:blip r:embed="rId3" cstate="print"/>
          <a:srcRect/>
          <a:stretch>
            <a:fillRect/>
          </a:stretch>
        </p:blipFill>
        <p:spPr bwMode="auto">
          <a:xfrm>
            <a:off x="1828800" y="2209800"/>
            <a:ext cx="2749446" cy="2389517"/>
          </a:xfrm>
          <a:prstGeom prst="rect">
            <a:avLst/>
          </a:prstGeom>
          <a:noFill/>
          <a:ln w="9525">
            <a:noFill/>
            <a:miter lim="800000"/>
            <a:headEnd/>
            <a:tailEnd/>
          </a:ln>
        </p:spPr>
      </p:pic>
      <p:sp>
        <p:nvSpPr>
          <p:cNvPr id="9" name="TextBox 8"/>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Analysis</a:t>
            </a:r>
            <a:endParaRPr lang="en-US" dirty="0"/>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a:blip r:embed="rId2" cstate="print"/>
          <a:srcRect/>
          <a:stretch>
            <a:fillRect/>
          </a:stretch>
        </p:blipFill>
        <p:spPr bwMode="auto">
          <a:xfrm>
            <a:off x="914400" y="1828800"/>
            <a:ext cx="2971656" cy="2510287"/>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5029200" y="1981200"/>
            <a:ext cx="2879425" cy="2479913"/>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Car Following Model</a:t>
            </a:r>
            <a:endParaRPr lang="en-US" dirty="0"/>
          </a:p>
        </p:txBody>
      </p:sp>
      <p:graphicFrame>
        <p:nvGraphicFramePr>
          <p:cNvPr id="5" name="Content Placeholder 4"/>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Table 5"/>
          <p:cNvGraphicFramePr>
            <a:graphicFrameLocks noGrp="1"/>
          </p:cNvGraphicFramePr>
          <p:nvPr/>
        </p:nvGraphicFramePr>
        <p:xfrm>
          <a:off x="1066800" y="2167128"/>
          <a:ext cx="7391400" cy="1414272"/>
        </p:xfrm>
        <a:graphic>
          <a:graphicData uri="http://schemas.openxmlformats.org/drawingml/2006/table">
            <a:tbl>
              <a:tblPr/>
              <a:tblGrid>
                <a:gridCol w="2514600"/>
                <a:gridCol w="4876800"/>
              </a:tblGrid>
              <a:tr h="1414272">
                <a:tc>
                  <a:txBody>
                    <a:bodyPr/>
                    <a:lstStyle/>
                    <a:p>
                      <a:pPr marL="0" marR="0" indent="457200">
                        <a:lnSpc>
                          <a:spcPct val="115000"/>
                        </a:lnSpc>
                        <a:spcBef>
                          <a:spcPts val="0"/>
                        </a:spcBef>
                        <a:spcAft>
                          <a:spcPts val="0"/>
                        </a:spcAft>
                      </a:pPr>
                      <a:endParaRPr lang="en-US" sz="1200" dirty="0">
                        <a:latin typeface="Calibri"/>
                        <a:ea typeface="Calibri"/>
                        <a:cs typeface="Times New Roman"/>
                      </a:endParaRPr>
                    </a:p>
                  </a:txBody>
                  <a:tcPr marL="68580" marR="68580" marT="0" marB="0">
                    <a:lnL>
                      <a:noFill/>
                    </a:lnL>
                    <a:lnR>
                      <a:noFill/>
                    </a:lnR>
                    <a:lnT>
                      <a:noFill/>
                    </a:lnT>
                    <a:lnB>
                      <a:noFill/>
                    </a:lnB>
                  </a:tcPr>
                </a:tc>
                <a:tc>
                  <a:txBody>
                    <a:bodyPr/>
                    <a:lstStyle/>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S’ - headway spacing between rear bumper to rear bumper</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L - effective vehicle length in meters</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    - driver reaction time in seconds</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V - vehicle sped in meters/second</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    - reciprocal of twice the max average deceleration of a following vehicle (</a:t>
                      </a:r>
                      <a:r>
                        <a:rPr lang="en-US" sz="1200" dirty="0" err="1" smtClean="0">
                          <a:latin typeface="Calibri"/>
                          <a:ea typeface="Times New Roman"/>
                          <a:cs typeface="Times New Roman"/>
                        </a:rPr>
                        <a:t>ie</a:t>
                      </a:r>
                      <a:r>
                        <a:rPr lang="en-US" sz="1200" dirty="0" smtClean="0">
                          <a:latin typeface="Calibri"/>
                          <a:ea typeface="Times New Roman"/>
                          <a:cs typeface="Times New Roman"/>
                        </a:rPr>
                        <a:t> approximately 0.075             )</a:t>
                      </a:r>
                      <a:endParaRPr lang="en-US" sz="1100" dirty="0">
                        <a:latin typeface="Calibri"/>
                        <a:ea typeface="Calibri"/>
                        <a:cs typeface="Times New Roman"/>
                      </a:endParaRPr>
                    </a:p>
                  </a:txBody>
                  <a:tcPr marL="68580" marR="68580" marT="0" marB="0">
                    <a:lnL>
                      <a:noFill/>
                    </a:lnL>
                    <a:lnR>
                      <a:noFill/>
                    </a:lnR>
                    <a:lnT>
                      <a:noFill/>
                    </a:lnT>
                    <a:lnB>
                      <a:noFill/>
                    </a:lnB>
                  </a:tcPr>
                </a:tc>
              </a:tr>
            </a:tbl>
          </a:graphicData>
        </a:graphic>
      </p:graphicFrame>
      <p:pic>
        <p:nvPicPr>
          <p:cNvPr id="7" name="Picture 16"/>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689264" y="2590800"/>
            <a:ext cx="2511136" cy="381000"/>
          </a:xfrm>
          <a:prstGeom prst="rect">
            <a:avLst/>
          </a:prstGeom>
          <a:noFill/>
        </p:spPr>
      </p:pic>
      <p:pic>
        <p:nvPicPr>
          <p:cNvPr id="8" name="Picture 15"/>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3962400" y="2609850"/>
            <a:ext cx="133350" cy="209550"/>
          </a:xfrm>
          <a:prstGeom prst="rect">
            <a:avLst/>
          </a:prstGeom>
          <a:noFill/>
        </p:spPr>
      </p:pic>
      <p:pic>
        <p:nvPicPr>
          <p:cNvPr id="9" name="Picture 14"/>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4029075" y="2990850"/>
            <a:ext cx="85725" cy="209550"/>
          </a:xfrm>
          <a:prstGeom prst="rect">
            <a:avLst/>
          </a:prstGeom>
          <a:noFill/>
        </p:spPr>
      </p:pic>
      <p:pic>
        <p:nvPicPr>
          <p:cNvPr id="10" name="Picture 13"/>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5972175" y="3219450"/>
            <a:ext cx="352425" cy="209550"/>
          </a:xfrm>
          <a:prstGeom prst="rect">
            <a:avLst/>
          </a:prstGeom>
          <a:noFill/>
        </p:spPr>
      </p:pic>
      <p:graphicFrame>
        <p:nvGraphicFramePr>
          <p:cNvPr id="11" name="Table 10"/>
          <p:cNvGraphicFramePr>
            <a:graphicFrameLocks noGrp="1"/>
          </p:cNvGraphicFramePr>
          <p:nvPr/>
        </p:nvGraphicFramePr>
        <p:xfrm>
          <a:off x="762000" y="4724400"/>
          <a:ext cx="7696200" cy="1371600"/>
        </p:xfrm>
        <a:graphic>
          <a:graphicData uri="http://schemas.openxmlformats.org/drawingml/2006/table">
            <a:tbl>
              <a:tblPr/>
              <a:tblGrid>
                <a:gridCol w="2743200"/>
                <a:gridCol w="4953000"/>
              </a:tblGrid>
              <a:tr h="1371600">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a:noFill/>
                    </a:lnL>
                    <a:lnR>
                      <a:noFill/>
                    </a:lnR>
                    <a:lnT>
                      <a:noFill/>
                    </a:lnT>
                    <a:lnB>
                      <a:noFill/>
                    </a:lnB>
                  </a:tcPr>
                </a:tc>
                <a:tc>
                  <a:txBody>
                    <a:bodyPr/>
                    <a:lstStyle/>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road level inter-vehicle spacing</a:t>
                      </a:r>
                      <a:endParaRPr lang="en-US" sz="1100" dirty="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minimum spacing between any two adjacent vehicles</a:t>
                      </a:r>
                      <a:endParaRPr lang="en-US" sz="1100" dirty="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inter-arrival time of vehicles on any lane from fix observation </a:t>
                      </a:r>
                      <a:r>
                        <a:rPr lang="en-US" sz="1200" dirty="0" smtClean="0">
                          <a:latin typeface="Calibri"/>
                          <a:ea typeface="Times New Roman"/>
                          <a:cs typeface="Times New Roman"/>
                        </a:rPr>
                        <a:t>point</a:t>
                      </a:r>
                      <a:endParaRPr lang="en-US" sz="1100" dirty="0">
                        <a:latin typeface="Calibri"/>
                        <a:ea typeface="Times New Roman"/>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V </a:t>
                      </a:r>
                      <a:r>
                        <a:rPr lang="en-US" sz="1200" dirty="0">
                          <a:latin typeface="Calibri"/>
                          <a:ea typeface="Times New Roman"/>
                          <a:cs typeface="Times New Roman"/>
                        </a:rPr>
                        <a:t>- vehicle sped in meters/second</a:t>
                      </a:r>
                      <a:endParaRPr lang="en-US" sz="1100" dirty="0">
                        <a:latin typeface="Calibri"/>
                        <a:ea typeface="Calibri"/>
                        <a:cs typeface="Times New Roman"/>
                      </a:endParaRPr>
                    </a:p>
                  </a:txBody>
                  <a:tcPr marL="68580" marR="68580" marT="0" marB="0">
                    <a:lnL>
                      <a:noFill/>
                    </a:lnL>
                    <a:lnR>
                      <a:noFill/>
                    </a:lnR>
                    <a:lnT>
                      <a:noFill/>
                    </a:lnT>
                    <a:lnB>
                      <a:noFill/>
                    </a:lnB>
                  </a:tcPr>
                </a:tc>
              </a:tr>
            </a:tbl>
          </a:graphicData>
        </a:graphic>
      </p:graphicFrame>
      <p:pic>
        <p:nvPicPr>
          <p:cNvPr id="12" name="Picture 12"/>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685800" y="5029200"/>
            <a:ext cx="2286000" cy="532086"/>
          </a:xfrm>
          <a:prstGeom prst="rect">
            <a:avLst/>
          </a:prstGeom>
          <a:noFill/>
        </p:spPr>
      </p:pic>
      <p:pic>
        <p:nvPicPr>
          <p:cNvPr id="13" name="Picture 11"/>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3886200" y="4743450"/>
            <a:ext cx="85725" cy="209550"/>
          </a:xfrm>
          <a:prstGeom prst="rect">
            <a:avLst/>
          </a:prstGeom>
          <a:noFill/>
        </p:spPr>
      </p:pic>
      <p:pic>
        <p:nvPicPr>
          <p:cNvPr id="14" name="Picture 10"/>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3886200" y="4953000"/>
            <a:ext cx="295275" cy="209550"/>
          </a:xfrm>
          <a:prstGeom prst="rect">
            <a:avLst/>
          </a:prstGeom>
          <a:noFill/>
        </p:spPr>
      </p:pic>
      <p:pic>
        <p:nvPicPr>
          <p:cNvPr id="15" name="Picture 9"/>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3886200" y="5181600"/>
            <a:ext cx="95250" cy="209550"/>
          </a:xfrm>
          <a:prstGeom prst="rect">
            <a:avLst/>
          </a:prstGeom>
          <a:noFill/>
        </p:spPr>
      </p:pic>
      <p:sp>
        <p:nvSpPr>
          <p:cNvPr id="16" name="TextBox 1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Analysis</a:t>
            </a:r>
            <a:endParaRPr lang="en-US" dirty="0"/>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a:blip r:embed="rId2" cstate="print"/>
          <a:srcRect/>
          <a:stretch>
            <a:fillRect/>
          </a:stretch>
        </p:blipFill>
        <p:spPr bwMode="auto">
          <a:xfrm>
            <a:off x="1524000" y="2209800"/>
            <a:ext cx="2789649" cy="2398144"/>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5334000" y="2209800"/>
            <a:ext cx="2819041" cy="2428447"/>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Analysis</a:t>
            </a:r>
            <a:endParaRPr lang="en-US" dirty="0"/>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a:blip r:embed="rId2" cstate="print"/>
          <a:srcRect/>
          <a:stretch>
            <a:fillRect/>
          </a:stretch>
        </p:blipFill>
        <p:spPr bwMode="auto">
          <a:xfrm>
            <a:off x="1295400" y="2133600"/>
            <a:ext cx="2870799" cy="2418093"/>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5334000" y="2057400"/>
            <a:ext cx="2873710" cy="2451732"/>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Analysis</a:t>
            </a:r>
            <a:endParaRPr lang="en-US" dirty="0"/>
          </a:p>
        </p:txBody>
      </p:sp>
      <p:sp>
        <p:nvSpPr>
          <p:cNvPr id="3" name="Content Placeholder 2"/>
          <p:cNvSpPr>
            <a:spLocks noGrp="1"/>
          </p:cNvSpPr>
          <p:nvPr>
            <p:ph sz="quarter" idx="1"/>
          </p:nvPr>
        </p:nvSpPr>
        <p:spPr/>
        <p:txBody>
          <a:bodyPr/>
          <a:lstStyle/>
          <a:p>
            <a:endParaRPr lang="en-US" dirty="0"/>
          </a:p>
        </p:txBody>
      </p:sp>
      <p:pic>
        <p:nvPicPr>
          <p:cNvPr id="4" name="Picture 3"/>
          <p:cNvPicPr/>
          <p:nvPr/>
        </p:nvPicPr>
        <p:blipFill>
          <a:blip r:embed="rId2" cstate="print"/>
          <a:srcRect/>
          <a:stretch>
            <a:fillRect/>
          </a:stretch>
        </p:blipFill>
        <p:spPr bwMode="auto">
          <a:xfrm>
            <a:off x="838200" y="2209800"/>
            <a:ext cx="2803057" cy="2415396"/>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5105400" y="2286000"/>
            <a:ext cx="2715523" cy="2357553"/>
          </a:xfrm>
          <a:prstGeom prst="rect">
            <a:avLst/>
          </a:prstGeom>
          <a:noFill/>
          <a:ln w="9525">
            <a:noFill/>
            <a:miter lim="800000"/>
            <a:headEnd/>
            <a:tailEnd/>
          </a:ln>
        </p:spPr>
      </p:pic>
      <p:sp>
        <p:nvSpPr>
          <p:cNvPr id="7" name="TextBox 6"/>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sz="2400" b="1" dirty="0" smtClean="0"/>
              <a:t>An Improved Vehicular Ad Hoc Routing Protocol for City Environments</a:t>
            </a:r>
            <a:endParaRPr lang="en-US" sz="2400" b="1" dirty="0"/>
          </a:p>
        </p:txBody>
      </p:sp>
      <p:sp>
        <p:nvSpPr>
          <p:cNvPr id="6" name="Subtitle 5"/>
          <p:cNvSpPr>
            <a:spLocks noGrp="1"/>
          </p:cNvSpPr>
          <p:nvPr>
            <p:ph type="subTitle" idx="1"/>
          </p:nvPr>
        </p:nvSpPr>
        <p:spPr/>
        <p:txBody>
          <a:bodyPr>
            <a:normAutofit fontScale="55000" lnSpcReduction="20000"/>
          </a:bodyPr>
          <a:lstStyle/>
          <a:p>
            <a:r>
              <a:rPr lang="en-US" dirty="0" err="1" smtClean="0"/>
              <a:t>Authors:Moes</a:t>
            </a:r>
            <a:r>
              <a:rPr lang="en-US" dirty="0" smtClean="0"/>
              <a:t> </a:t>
            </a:r>
            <a:r>
              <a:rPr lang="en-US" dirty="0" err="1" smtClean="0"/>
              <a:t>Jerbi</a:t>
            </a:r>
            <a:r>
              <a:rPr lang="en-US" dirty="0" smtClean="0"/>
              <a:t>, </a:t>
            </a:r>
            <a:r>
              <a:rPr lang="en-US" dirty="0" err="1" smtClean="0"/>
              <a:t>Sidi</a:t>
            </a:r>
            <a:r>
              <a:rPr lang="en-US" dirty="0" smtClean="0"/>
              <a:t>-Mohammed </a:t>
            </a:r>
            <a:r>
              <a:rPr lang="en-US" dirty="0" err="1" smtClean="0"/>
              <a:t>Senouci</a:t>
            </a:r>
            <a:r>
              <a:rPr lang="en-US" dirty="0" smtClean="0"/>
              <a:t>, </a:t>
            </a:r>
            <a:r>
              <a:rPr lang="en-US" dirty="0" err="1" smtClean="0"/>
              <a:t>Rabah</a:t>
            </a:r>
            <a:r>
              <a:rPr lang="en-US" dirty="0" smtClean="0"/>
              <a:t> </a:t>
            </a:r>
            <a:r>
              <a:rPr lang="en-US" dirty="0" err="1" smtClean="0"/>
              <a:t>Meraihi</a:t>
            </a:r>
            <a:r>
              <a:rPr lang="en-US" dirty="0" smtClean="0"/>
              <a:t>, </a:t>
            </a:r>
            <a:r>
              <a:rPr lang="en-US" dirty="0" err="1" smtClean="0"/>
              <a:t>Yacine</a:t>
            </a:r>
            <a:r>
              <a:rPr lang="en-US" dirty="0" smtClean="0"/>
              <a:t> </a:t>
            </a:r>
            <a:r>
              <a:rPr lang="en-US" dirty="0" err="1" smtClean="0"/>
              <a:t>Ghamri-Doudane</a:t>
            </a:r>
            <a:endParaRPr lang="en-US" dirty="0" smtClean="0"/>
          </a:p>
          <a:p>
            <a:r>
              <a:rPr lang="en-US" dirty="0" smtClean="0"/>
              <a:t> IEEE </a:t>
            </a:r>
            <a:r>
              <a:rPr lang="en-US" dirty="0" smtClean="0"/>
              <a:t>International Conference on Communications, 2007, ICC’07’ (pgs 3972-3979)</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GyTAR</a:t>
            </a:r>
            <a:endParaRPr lang="en-US" dirty="0"/>
          </a:p>
        </p:txBody>
      </p:sp>
      <p:sp>
        <p:nvSpPr>
          <p:cNvPr id="3" name="Content Placeholder 2"/>
          <p:cNvSpPr>
            <a:spLocks noGrp="1"/>
          </p:cNvSpPr>
          <p:nvPr>
            <p:ph sz="quarter" idx="1"/>
          </p:nvPr>
        </p:nvSpPr>
        <p:spPr/>
        <p:txBody>
          <a:bodyPr/>
          <a:lstStyle/>
          <a:p>
            <a:r>
              <a:rPr lang="en-US" dirty="0" smtClean="0"/>
              <a:t>VANET communication in the city will probably be a heavily used technology in the near future. The challenges with this technology is unique and requires more in depth research</a:t>
            </a:r>
          </a:p>
          <a:p>
            <a:r>
              <a:rPr lang="en-US" dirty="0" smtClean="0"/>
              <a:t>The proposed </a:t>
            </a:r>
            <a:r>
              <a:rPr lang="en-US" dirty="0" err="1" smtClean="0"/>
              <a:t>GyTAR</a:t>
            </a:r>
            <a:r>
              <a:rPr lang="en-US" dirty="0" smtClean="0"/>
              <a:t> (improved Greedy Traffic Aware Routing) protocol offers an improvement to city vehicular communications</a:t>
            </a:r>
          </a:p>
          <a:p>
            <a:r>
              <a:rPr lang="en-US" dirty="0" smtClean="0"/>
              <a:t>Simulations are utilized to verify the contributions that the </a:t>
            </a:r>
            <a:r>
              <a:rPr lang="en-US" dirty="0" err="1" smtClean="0"/>
              <a:t>GyTAR</a:t>
            </a:r>
            <a:r>
              <a:rPr lang="en-US" dirty="0" smtClean="0"/>
              <a:t> protocol can offer</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Uniqueness of a VANET</a:t>
            </a:r>
            <a:endParaRPr lang="en-US" dirty="0"/>
          </a:p>
        </p:txBody>
      </p:sp>
      <p:sp>
        <p:nvSpPr>
          <p:cNvPr id="3" name="Content Placeholder 2"/>
          <p:cNvSpPr>
            <a:spLocks noGrp="1"/>
          </p:cNvSpPr>
          <p:nvPr>
            <p:ph sz="quarter" idx="1"/>
          </p:nvPr>
        </p:nvSpPr>
        <p:spPr/>
        <p:txBody>
          <a:bodyPr/>
          <a:lstStyle/>
          <a:p>
            <a:r>
              <a:rPr lang="en-US" dirty="0" smtClean="0"/>
              <a:t>VANET depends on neighboring vehicles to form a connected network, therefore the nature is dynamic system capable of a multi-hop protocol</a:t>
            </a:r>
          </a:p>
          <a:p>
            <a:r>
              <a:rPr lang="en-US" dirty="0" smtClean="0"/>
              <a:t>A VANET system has it’s unique problems and advantages over mobile devices which is why not all protocols are easily adopted with this type of network</a:t>
            </a:r>
          </a:p>
          <a:p>
            <a:r>
              <a:rPr lang="en-US" dirty="0" smtClean="0"/>
              <a:t>Road topologies, traffic density play a big role with connectivity issues</a:t>
            </a:r>
          </a:p>
          <a:p>
            <a:r>
              <a:rPr lang="en-US" dirty="0" smtClean="0"/>
              <a:t>The </a:t>
            </a:r>
            <a:r>
              <a:rPr lang="en-US" dirty="0" err="1" smtClean="0"/>
              <a:t>GyTAR</a:t>
            </a:r>
            <a:r>
              <a:rPr lang="en-US" dirty="0" smtClean="0"/>
              <a:t> protocol hopes to improve the packet delivery ratio, end to end delay, and reduce the routing overhead</a:t>
            </a:r>
          </a:p>
          <a:p>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GyTAR</a:t>
            </a:r>
            <a:r>
              <a:rPr lang="en-US" dirty="0" smtClean="0"/>
              <a:t> Protocol Assumptions</a:t>
            </a:r>
            <a:endParaRPr lang="en-US" dirty="0"/>
          </a:p>
        </p:txBody>
      </p:sp>
      <p:sp>
        <p:nvSpPr>
          <p:cNvPr id="3" name="Content Placeholder 2"/>
          <p:cNvSpPr>
            <a:spLocks noGrp="1"/>
          </p:cNvSpPr>
          <p:nvPr>
            <p:ph sz="quarter" idx="1"/>
          </p:nvPr>
        </p:nvSpPr>
        <p:spPr/>
        <p:txBody>
          <a:bodyPr/>
          <a:lstStyle/>
          <a:p>
            <a:r>
              <a:rPr lang="en-US" dirty="0" smtClean="0"/>
              <a:t>Through devices such as GPS a vehicle is expected to know their relative position on a road</a:t>
            </a:r>
          </a:p>
          <a:p>
            <a:r>
              <a:rPr lang="en-US" dirty="0" smtClean="0"/>
              <a:t>Employing any common vehicle location service, the transmitting vehicle knows the eventual destination of the transmitted packets</a:t>
            </a:r>
          </a:p>
          <a:p>
            <a:r>
              <a:rPr lang="en-US" dirty="0" smtClean="0"/>
              <a:t>Each vehicle is aware of the current vehicular density in its surrounding environment</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GyTAR</a:t>
            </a:r>
            <a:r>
              <a:rPr lang="en-US" dirty="0" smtClean="0"/>
              <a:t> Evaluation System</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J: Next candidate junction</a:t>
            </a:r>
          </a:p>
          <a:p>
            <a:r>
              <a:rPr lang="en-US" dirty="0" smtClean="0"/>
              <a:t>I: The current junction</a:t>
            </a:r>
          </a:p>
          <a:p>
            <a:r>
              <a:rPr lang="en-US" dirty="0" smtClean="0"/>
              <a:t>D</a:t>
            </a:r>
            <a:r>
              <a:rPr lang="en-US" baseline="-25000" dirty="0" smtClean="0"/>
              <a:t>j</a:t>
            </a:r>
            <a:r>
              <a:rPr lang="en-US" dirty="0" smtClean="0"/>
              <a:t>: The </a:t>
            </a:r>
            <a:r>
              <a:rPr lang="en-US" dirty="0" err="1" smtClean="0"/>
              <a:t>curvemetric</a:t>
            </a:r>
            <a:r>
              <a:rPr lang="en-US" dirty="0" smtClean="0"/>
              <a:t> distance from the candidate junction J to the destination</a:t>
            </a:r>
          </a:p>
          <a:p>
            <a:r>
              <a:rPr lang="en-US" dirty="0" smtClean="0"/>
              <a:t>D</a:t>
            </a:r>
            <a:r>
              <a:rPr lang="en-US" baseline="-25000" dirty="0" smtClean="0"/>
              <a:t>i</a:t>
            </a:r>
            <a:r>
              <a:rPr lang="en-US" dirty="0" smtClean="0"/>
              <a:t>: The </a:t>
            </a:r>
            <a:r>
              <a:rPr lang="en-US" dirty="0" err="1" smtClean="0"/>
              <a:t>curvemetric</a:t>
            </a:r>
            <a:r>
              <a:rPr lang="en-US" dirty="0" smtClean="0"/>
              <a:t> distance from the current junction to the destination</a:t>
            </a:r>
          </a:p>
          <a:p>
            <a:r>
              <a:rPr lang="en-US" dirty="0" err="1" smtClean="0"/>
              <a:t>D</a:t>
            </a:r>
            <a:r>
              <a:rPr lang="en-US" baseline="-25000" dirty="0" err="1" smtClean="0"/>
              <a:t>p</a:t>
            </a:r>
            <a:r>
              <a:rPr lang="en-US" dirty="0" smtClean="0"/>
              <a:t>:</a:t>
            </a:r>
            <a:r>
              <a:rPr lang="en-US" dirty="0" smtClean="0"/>
              <a:t> </a:t>
            </a:r>
            <a:r>
              <a:rPr lang="en-US" dirty="0" smtClean="0"/>
              <a:t>D</a:t>
            </a:r>
            <a:r>
              <a:rPr lang="en-US" baseline="-25000" dirty="0" smtClean="0"/>
              <a:t>j</a:t>
            </a:r>
            <a:r>
              <a:rPr lang="en-US" dirty="0" smtClean="0"/>
              <a:t>/</a:t>
            </a:r>
            <a:r>
              <a:rPr lang="en-US" dirty="0" smtClean="0"/>
              <a:t> </a:t>
            </a:r>
            <a:r>
              <a:rPr lang="en-US" dirty="0" smtClean="0"/>
              <a:t>D</a:t>
            </a:r>
            <a:r>
              <a:rPr lang="en-US" baseline="-25000" dirty="0" smtClean="0"/>
              <a:t>i</a:t>
            </a:r>
            <a:r>
              <a:rPr lang="en-US" dirty="0" smtClean="0"/>
              <a:t> </a:t>
            </a:r>
            <a:r>
              <a:rPr lang="en-US" dirty="0" smtClean="0"/>
              <a:t>(</a:t>
            </a:r>
            <a:r>
              <a:rPr lang="en-US" dirty="0" err="1" smtClean="0"/>
              <a:t>D</a:t>
            </a:r>
            <a:r>
              <a:rPr lang="en-US" baseline="-25000" dirty="0" err="1" smtClean="0"/>
              <a:t>p</a:t>
            </a:r>
            <a:r>
              <a:rPr lang="en-US" dirty="0" smtClean="0"/>
              <a:t> </a:t>
            </a:r>
            <a:r>
              <a:rPr lang="en-US" dirty="0" smtClean="0"/>
              <a:t>determines the closeness of the candidate junction to the destination point)</a:t>
            </a:r>
          </a:p>
          <a:p>
            <a:r>
              <a:rPr lang="en-US" dirty="0" smtClean="0"/>
              <a:t>Between junction I and J</a:t>
            </a:r>
          </a:p>
          <a:p>
            <a:pPr lvl="1"/>
            <a:r>
              <a:rPr lang="en-US" dirty="0" err="1" smtClean="0"/>
              <a:t>N</a:t>
            </a:r>
            <a:r>
              <a:rPr lang="en-US" baseline="-25000" dirty="0" err="1" smtClean="0"/>
              <a:t>v</a:t>
            </a:r>
            <a:r>
              <a:rPr lang="en-US" dirty="0" smtClean="0"/>
              <a:t>: Total number of vehicles between I and J</a:t>
            </a:r>
          </a:p>
          <a:p>
            <a:pPr lvl="1"/>
            <a:r>
              <a:rPr lang="en-US" dirty="0" err="1" smtClean="0"/>
              <a:t>N</a:t>
            </a:r>
            <a:r>
              <a:rPr lang="en-US" baseline="-25000" dirty="0" err="1" smtClean="0"/>
              <a:t>c</a:t>
            </a:r>
            <a:r>
              <a:rPr lang="en-US" dirty="0" smtClean="0"/>
              <a:t>: Number of cells between I and J</a:t>
            </a:r>
          </a:p>
          <a:p>
            <a:pPr lvl="1"/>
            <a:r>
              <a:rPr lang="en-US" dirty="0" err="1" smtClean="0"/>
              <a:t>N</a:t>
            </a:r>
            <a:r>
              <a:rPr lang="en-US" baseline="-25000" dirty="0" err="1" smtClean="0"/>
              <a:t>avg</a:t>
            </a:r>
            <a:r>
              <a:rPr lang="en-US" dirty="0" smtClean="0"/>
              <a:t>: Average number of vehicles per cell (</a:t>
            </a:r>
            <a:r>
              <a:rPr lang="en-US" dirty="0" err="1" smtClean="0"/>
              <a:t>N</a:t>
            </a:r>
            <a:r>
              <a:rPr lang="en-US" baseline="-25000" dirty="0" err="1" smtClean="0"/>
              <a:t>avg</a:t>
            </a:r>
            <a:r>
              <a:rPr lang="en-US" dirty="0" smtClean="0"/>
              <a:t> </a:t>
            </a:r>
            <a:r>
              <a:rPr lang="en-US" dirty="0" smtClean="0"/>
              <a:t>= </a:t>
            </a:r>
            <a:r>
              <a:rPr lang="en-US" dirty="0" err="1" smtClean="0"/>
              <a:t>N</a:t>
            </a:r>
            <a:r>
              <a:rPr lang="en-US" baseline="-25000" dirty="0" err="1" smtClean="0"/>
              <a:t>v</a:t>
            </a:r>
            <a:r>
              <a:rPr lang="en-US" dirty="0" smtClean="0"/>
              <a:t>/</a:t>
            </a:r>
            <a:r>
              <a:rPr lang="en-US" dirty="0" smtClean="0"/>
              <a:t> </a:t>
            </a:r>
            <a:r>
              <a:rPr lang="en-US" dirty="0" err="1" smtClean="0"/>
              <a:t>N</a:t>
            </a:r>
            <a:r>
              <a:rPr lang="en-US" baseline="-25000" dirty="0" err="1" smtClean="0"/>
              <a:t>c</a:t>
            </a:r>
            <a:r>
              <a:rPr lang="en-US" dirty="0" smtClean="0"/>
              <a:t>)</a:t>
            </a:r>
          </a:p>
          <a:p>
            <a:pPr lvl="1"/>
            <a:r>
              <a:rPr lang="en-US" dirty="0" err="1" smtClean="0"/>
              <a:t>N</a:t>
            </a:r>
            <a:r>
              <a:rPr lang="en-US" baseline="-25000" dirty="0" err="1" smtClean="0"/>
              <a:t>con</a:t>
            </a:r>
            <a:r>
              <a:rPr lang="en-US" dirty="0" smtClean="0"/>
              <a:t>: Constant which represents the ideal connectivity degree we can have within a cell</a:t>
            </a:r>
          </a:p>
          <a:p>
            <a:r>
              <a:rPr lang="en-US" dirty="0" smtClean="0">
                <a:latin typeface="Calibri"/>
              </a:rPr>
              <a:t>α,</a:t>
            </a:r>
            <a:r>
              <a:rPr lang="el-GR" dirty="0" smtClean="0">
                <a:latin typeface="Cambria Math"/>
                <a:ea typeface="Cambria Math"/>
              </a:rPr>
              <a:t>β</a:t>
            </a:r>
            <a:r>
              <a:rPr lang="en-US" dirty="0" smtClean="0">
                <a:latin typeface="Cambria Math"/>
                <a:ea typeface="Cambria Math"/>
              </a:rPr>
              <a:t>: Use as weighting factors for the distance and vehicular traffic respectively (with </a:t>
            </a:r>
            <a:r>
              <a:rPr lang="en-US" dirty="0" smtClean="0">
                <a:latin typeface="Calibri"/>
              </a:rPr>
              <a:t>α+</a:t>
            </a:r>
            <a:r>
              <a:rPr lang="el-GR" dirty="0" smtClean="0">
                <a:latin typeface="Cambria Math"/>
                <a:ea typeface="Cambria Math"/>
              </a:rPr>
              <a:t>β</a:t>
            </a:r>
            <a:r>
              <a:rPr lang="en-US" dirty="0" smtClean="0">
                <a:latin typeface="Cambria Math"/>
                <a:ea typeface="Cambria Math"/>
              </a:rPr>
              <a:t>=1)</a:t>
            </a:r>
          </a:p>
          <a:p>
            <a:r>
              <a:rPr lang="en-US" dirty="0" smtClean="0">
                <a:latin typeface="Cambria Math"/>
                <a:ea typeface="Cambria Math"/>
              </a:rPr>
              <a:t>The determining equation for the points system:</a:t>
            </a:r>
          </a:p>
          <a:p>
            <a:pPr lvl="1"/>
            <a:r>
              <a:rPr lang="en-US" dirty="0" smtClean="0">
                <a:latin typeface="Cambria Math"/>
                <a:ea typeface="Cambria Math"/>
              </a:rPr>
              <a:t>(J) =</a:t>
            </a:r>
            <a:r>
              <a:rPr lang="en-US" dirty="0" smtClean="0">
                <a:latin typeface="Calibri"/>
              </a:rPr>
              <a:t>α x [1-</a:t>
            </a:r>
            <a:r>
              <a:rPr lang="en-US" dirty="0" smtClean="0">
                <a:latin typeface="Cambria Math"/>
                <a:ea typeface="Cambria Math"/>
              </a:rPr>
              <a:t> </a:t>
            </a:r>
            <a:r>
              <a:rPr lang="en-US" dirty="0" err="1" smtClean="0"/>
              <a:t>D</a:t>
            </a:r>
            <a:r>
              <a:rPr lang="en-US" baseline="-25000" dirty="0" err="1" smtClean="0"/>
              <a:t>p</a:t>
            </a:r>
            <a:r>
              <a:rPr lang="en-US" dirty="0" smtClean="0"/>
              <a:t>] + </a:t>
            </a:r>
            <a:r>
              <a:rPr lang="el-GR" dirty="0" smtClean="0">
                <a:latin typeface="Cambria Math"/>
                <a:ea typeface="Cambria Math"/>
              </a:rPr>
              <a:t>β</a:t>
            </a:r>
            <a:r>
              <a:rPr lang="en-US" dirty="0" smtClean="0">
                <a:latin typeface="Cambria Math"/>
                <a:ea typeface="Cambria Math"/>
              </a:rPr>
              <a:t>[min((</a:t>
            </a:r>
            <a:r>
              <a:rPr lang="en-US" dirty="0" err="1" smtClean="0"/>
              <a:t>N</a:t>
            </a:r>
            <a:r>
              <a:rPr lang="en-US" baseline="-25000" dirty="0" err="1" smtClean="0"/>
              <a:t>avg</a:t>
            </a:r>
            <a:r>
              <a:rPr lang="en-US" dirty="0" smtClean="0"/>
              <a:t>/</a:t>
            </a:r>
            <a:r>
              <a:rPr lang="en-US" dirty="0" smtClean="0"/>
              <a:t> </a:t>
            </a:r>
            <a:r>
              <a:rPr lang="en-US" dirty="0" err="1" smtClean="0"/>
              <a:t>N</a:t>
            </a:r>
            <a:r>
              <a:rPr lang="en-US" baseline="-25000" dirty="0" err="1" smtClean="0"/>
              <a:t>con</a:t>
            </a:r>
            <a:r>
              <a:rPr lang="en-US" dirty="0" smtClean="0"/>
              <a:t>),1)]</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GyTAR</a:t>
            </a:r>
            <a:r>
              <a:rPr lang="en-US" dirty="0" smtClean="0"/>
              <a:t> Evaluation System</a:t>
            </a:r>
            <a:endParaRPr lang="en-US" dirty="0"/>
          </a:p>
        </p:txBody>
      </p:sp>
      <p:sp>
        <p:nvSpPr>
          <p:cNvPr id="3" name="Content Placeholder 2"/>
          <p:cNvSpPr>
            <a:spLocks noGrp="1"/>
          </p:cNvSpPr>
          <p:nvPr>
            <p:ph sz="quarter" idx="1"/>
          </p:nvPr>
        </p:nvSpPr>
        <p:spPr/>
        <p:txBody>
          <a:bodyPr/>
          <a:lstStyle/>
          <a:p>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pic>
        <p:nvPicPr>
          <p:cNvPr id="83970" name="Picture 2"/>
          <p:cNvPicPr>
            <a:picLocks noChangeAspect="1" noChangeArrowheads="1"/>
          </p:cNvPicPr>
          <p:nvPr/>
        </p:nvPicPr>
        <p:blipFill>
          <a:blip r:embed="rId2" cstate="print"/>
          <a:srcRect/>
          <a:stretch>
            <a:fillRect/>
          </a:stretch>
        </p:blipFill>
        <p:spPr bwMode="auto">
          <a:xfrm>
            <a:off x="1295400" y="1371600"/>
            <a:ext cx="6248400" cy="43570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Berkeley Highway Laboratory (BHL) Empirical Data</a:t>
            </a:r>
            <a:endParaRPr lang="en-US" dirty="0"/>
          </a:p>
        </p:txBody>
      </p:sp>
      <p:sp>
        <p:nvSpPr>
          <p:cNvPr id="3" name="Content Placeholder 2"/>
          <p:cNvSpPr>
            <a:spLocks noGrp="1"/>
          </p:cNvSpPr>
          <p:nvPr>
            <p:ph sz="quarter" idx="1"/>
          </p:nvPr>
        </p:nvSpPr>
        <p:spPr>
          <a:xfrm>
            <a:off x="457200" y="4648200"/>
            <a:ext cx="4041648" cy="1508760"/>
          </a:xfrm>
          <a:ln>
            <a:noFill/>
          </a:ln>
        </p:spPr>
        <p:style>
          <a:lnRef idx="2">
            <a:schemeClr val="accent6"/>
          </a:lnRef>
          <a:fillRef idx="1">
            <a:schemeClr val="lt1"/>
          </a:fillRef>
          <a:effectRef idx="0">
            <a:schemeClr val="accent6"/>
          </a:effectRef>
          <a:fontRef idx="minor">
            <a:schemeClr val="dk1"/>
          </a:fontRef>
        </p:style>
        <p:txBody>
          <a:bodyPr>
            <a:normAutofit fontScale="92500" lnSpcReduction="20000"/>
          </a:bodyPr>
          <a:lstStyle/>
          <a:p>
            <a:pPr>
              <a:buFont typeface="Arial" pitchFamily="34" charset="0"/>
              <a:buChar char="•"/>
            </a:pPr>
            <a:r>
              <a:rPr lang="en-US" sz="1600" dirty="0" smtClean="0"/>
              <a:t>Volume of cars entering network given time of day</a:t>
            </a:r>
          </a:p>
          <a:p>
            <a:pPr>
              <a:buFont typeface="Arial" pitchFamily="34" charset="0"/>
              <a:buChar char="•"/>
            </a:pPr>
            <a:r>
              <a:rPr lang="en-US" sz="1600" dirty="0" smtClean="0"/>
              <a:t>Recordings taken at 60 readings/sec</a:t>
            </a:r>
          </a:p>
          <a:p>
            <a:pPr>
              <a:buFont typeface="Arial" pitchFamily="34" charset="0"/>
              <a:buChar char="•"/>
            </a:pPr>
            <a:r>
              <a:rPr lang="en-US" sz="1600" dirty="0" smtClean="0"/>
              <a:t>Can be used to extract the inter-arrival times</a:t>
            </a:r>
          </a:p>
          <a:p>
            <a:pPr>
              <a:buFont typeface="Arial" pitchFamily="34" charset="0"/>
              <a:buChar char="•"/>
            </a:pPr>
            <a:r>
              <a:rPr lang="en-US" sz="1600" dirty="0" smtClean="0"/>
              <a:t>Peak of traffic volume ~3-5pm</a:t>
            </a:r>
          </a:p>
          <a:p>
            <a:pPr>
              <a:buFont typeface="Arial" pitchFamily="34" charset="0"/>
              <a:buChar char="•"/>
            </a:pPr>
            <a:r>
              <a:rPr lang="en-US" sz="1600" dirty="0" smtClean="0"/>
              <a:t>Valley of traffic volume ~1-3am</a:t>
            </a:r>
          </a:p>
          <a:p>
            <a:endParaRPr lang="en-US" sz="1600" dirty="0"/>
          </a:p>
        </p:txBody>
      </p:sp>
      <p:sp>
        <p:nvSpPr>
          <p:cNvPr id="4" name="Content Placeholder 3"/>
          <p:cNvSpPr>
            <a:spLocks noGrp="1"/>
          </p:cNvSpPr>
          <p:nvPr>
            <p:ph sz="quarter" idx="2"/>
          </p:nvPr>
        </p:nvSpPr>
        <p:spPr>
          <a:xfrm>
            <a:off x="4632198" y="4648200"/>
            <a:ext cx="4041648" cy="1505712"/>
          </a:xfrm>
        </p:spPr>
        <p:txBody>
          <a:bodyPr>
            <a:normAutofit fontScale="92500" lnSpcReduction="20000"/>
          </a:bodyPr>
          <a:lstStyle/>
          <a:p>
            <a:pPr>
              <a:buFont typeface="Arial" pitchFamily="34" charset="0"/>
              <a:buChar char="•"/>
            </a:pPr>
            <a:r>
              <a:rPr lang="en-US" sz="1600" dirty="0" smtClean="0"/>
              <a:t>Vehicle speed (mph) given time of day</a:t>
            </a:r>
          </a:p>
          <a:p>
            <a:pPr>
              <a:buFont typeface="Arial" pitchFamily="34" charset="0"/>
              <a:buChar char="•"/>
            </a:pPr>
            <a:r>
              <a:rPr lang="en-US" sz="1600" dirty="0" smtClean="0"/>
              <a:t>Rush hour traffic ~3-5pm</a:t>
            </a:r>
          </a:p>
          <a:p>
            <a:pPr lvl="1">
              <a:buFont typeface="Arial" pitchFamily="34" charset="0"/>
              <a:buChar char="•"/>
            </a:pPr>
            <a:r>
              <a:rPr lang="en-US" sz="1300" dirty="0" smtClean="0"/>
              <a:t>Causes slower speeds</a:t>
            </a:r>
          </a:p>
        </p:txBody>
      </p:sp>
      <p:pic>
        <p:nvPicPr>
          <p:cNvPr id="5" name="Picture 2"/>
          <p:cNvPicPr>
            <a:picLocks noChangeAspect="1" noChangeArrowheads="1"/>
          </p:cNvPicPr>
          <p:nvPr/>
        </p:nvPicPr>
        <p:blipFill>
          <a:blip r:embed="rId3" cstate="print"/>
          <a:srcRect/>
          <a:stretch>
            <a:fillRect/>
          </a:stretch>
        </p:blipFill>
        <p:spPr bwMode="auto">
          <a:xfrm>
            <a:off x="457200" y="1219200"/>
            <a:ext cx="3995297" cy="3352800"/>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4586748" y="1219199"/>
            <a:ext cx="4100052" cy="3429001"/>
          </a:xfrm>
          <a:prstGeom prst="rect">
            <a:avLst/>
          </a:prstGeom>
          <a:noFill/>
          <a:ln w="9525">
            <a:noFill/>
            <a:miter lim="800000"/>
            <a:headEnd/>
            <a:tailEnd/>
          </a:ln>
        </p:spPr>
      </p:pic>
      <p:sp>
        <p:nvSpPr>
          <p:cNvPr id="7" name="TextBox 6"/>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GyTAR</a:t>
            </a:r>
            <a:r>
              <a:rPr lang="en-US" dirty="0" smtClean="0"/>
              <a:t> Evaluation System</a:t>
            </a:r>
            <a:endParaRPr lang="en-US" dirty="0"/>
          </a:p>
        </p:txBody>
      </p:sp>
      <p:sp>
        <p:nvSpPr>
          <p:cNvPr id="3" name="Content Placeholder 2"/>
          <p:cNvSpPr>
            <a:spLocks noGrp="1"/>
          </p:cNvSpPr>
          <p:nvPr>
            <p:ph sz="quarter" idx="1"/>
          </p:nvPr>
        </p:nvSpPr>
        <p:spPr/>
        <p:txBody>
          <a:bodyPr/>
          <a:lstStyle/>
          <a:p>
            <a:endParaRPr lang="en-US"/>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GyTAR</a:t>
            </a:r>
            <a:r>
              <a:rPr lang="en-US" dirty="0" smtClean="0"/>
              <a:t> Evaluation System</a:t>
            </a:r>
            <a:endParaRPr lang="en-US" dirty="0"/>
          </a:p>
        </p:txBody>
      </p:sp>
      <p:sp>
        <p:nvSpPr>
          <p:cNvPr id="3" name="Content Placeholder 2"/>
          <p:cNvSpPr>
            <a:spLocks noGrp="1"/>
          </p:cNvSpPr>
          <p:nvPr>
            <p:ph sz="quarter" idx="1"/>
          </p:nvPr>
        </p:nvSpPr>
        <p:spPr/>
        <p:txBody>
          <a:bodyPr/>
          <a:lstStyle/>
          <a:p>
            <a:endParaRPr lang="en-US" dirty="0"/>
          </a:p>
        </p:txBody>
      </p:sp>
      <p:pic>
        <p:nvPicPr>
          <p:cNvPr id="4" name="Picture 3"/>
          <p:cNvPicPr/>
          <p:nvPr/>
        </p:nvPicPr>
        <p:blipFill>
          <a:blip r:embed="rId2" cstate="print"/>
          <a:srcRect/>
          <a:stretch>
            <a:fillRect/>
          </a:stretch>
        </p:blipFill>
        <p:spPr bwMode="auto">
          <a:xfrm>
            <a:off x="1752600" y="1295400"/>
            <a:ext cx="5562600" cy="4724400"/>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Probability Density Function (PDF) of Inter-Arrival Times and Vehicle Speeds</a:t>
            </a: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1447800" y="1295400"/>
            <a:ext cx="6076401" cy="2819400"/>
          </a:xfrm>
          <a:prstGeom prst="rect">
            <a:avLst/>
          </a:prstGeom>
          <a:noFill/>
          <a:ln w="9525">
            <a:noFill/>
            <a:miter lim="800000"/>
            <a:headEnd/>
            <a:tailEnd/>
          </a:ln>
        </p:spPr>
      </p:pic>
      <p:sp>
        <p:nvSpPr>
          <p:cNvPr id="8" name="Content Placeholder 7"/>
          <p:cNvSpPr>
            <a:spLocks noGrp="1"/>
          </p:cNvSpPr>
          <p:nvPr>
            <p:ph sz="quarter" idx="1"/>
          </p:nvPr>
        </p:nvSpPr>
        <p:spPr>
          <a:xfrm>
            <a:off x="457200" y="4191000"/>
            <a:ext cx="8229600" cy="1965960"/>
          </a:xfrm>
        </p:spPr>
        <p:txBody>
          <a:bodyPr>
            <a:normAutofit fontScale="85000" lnSpcReduction="20000"/>
          </a:bodyPr>
          <a:lstStyle/>
          <a:p>
            <a:pPr>
              <a:buFont typeface="Arial" pitchFamily="34" charset="0"/>
              <a:buChar char="•"/>
            </a:pPr>
            <a:r>
              <a:rPr lang="en-US" dirty="0" smtClean="0"/>
              <a:t>Since we are concerned with disconnected networks, will focus on the 1-3am data (The blue colored lines)</a:t>
            </a:r>
          </a:p>
          <a:p>
            <a:pPr>
              <a:buFont typeface="Arial" pitchFamily="34" charset="0"/>
              <a:buChar char="•"/>
            </a:pPr>
            <a:r>
              <a:rPr lang="en-US" dirty="0" smtClean="0"/>
              <a:t>PDF of Inter-arrival time similar to the general exponential distribution</a:t>
            </a:r>
          </a:p>
          <a:p>
            <a:pPr>
              <a:buFont typeface="Arial" pitchFamily="34" charset="0"/>
              <a:buChar char="•"/>
            </a:pPr>
            <a:r>
              <a:rPr lang="en-US" dirty="0" smtClean="0"/>
              <a:t>Inter-arrival times range anywhere from 0 to past 30 seconds</a:t>
            </a:r>
          </a:p>
          <a:p>
            <a:pPr>
              <a:buFont typeface="Arial" pitchFamily="34" charset="0"/>
              <a:buChar char="•"/>
            </a:pPr>
            <a:r>
              <a:rPr lang="en-US" dirty="0" smtClean="0"/>
              <a:t>PDF of vehicle speeds similar to a normal distribution</a:t>
            </a:r>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Inter-Vehicle Spacing</a:t>
            </a:r>
            <a:endParaRPr lang="en-US" dirty="0"/>
          </a:p>
        </p:txBody>
      </p:sp>
      <p:sp>
        <p:nvSpPr>
          <p:cNvPr id="3" name="Content Placeholder 2"/>
          <p:cNvSpPr>
            <a:spLocks noGrp="1"/>
          </p:cNvSpPr>
          <p:nvPr>
            <p:ph sz="quarter" idx="1"/>
          </p:nvPr>
        </p:nvSpPr>
        <p:spPr>
          <a:xfrm>
            <a:off x="457200" y="4434840"/>
            <a:ext cx="8229600" cy="2042160"/>
          </a:xfrm>
        </p:spPr>
        <p:txBody>
          <a:bodyPr>
            <a:normAutofit fontScale="55000" lnSpcReduction="20000"/>
          </a:bodyPr>
          <a:lstStyle/>
          <a:p>
            <a:pPr>
              <a:buFont typeface="Arial" pitchFamily="34" charset="0"/>
              <a:buChar char="•"/>
            </a:pPr>
            <a:r>
              <a:rPr lang="en-US" dirty="0" smtClean="0"/>
              <a:t>Can approximate S =  V, which results in figure 5(a)</a:t>
            </a:r>
          </a:p>
          <a:p>
            <a:pPr>
              <a:buFont typeface="Arial" pitchFamily="34" charset="0"/>
              <a:buChar char="•"/>
            </a:pPr>
            <a:r>
              <a:rPr lang="en-US" dirty="0" smtClean="0"/>
              <a:t>Inter-vehicle spacing is anywhere from 0 to 1000km!</a:t>
            </a:r>
          </a:p>
          <a:p>
            <a:pPr>
              <a:buFont typeface="Arial" pitchFamily="34" charset="0"/>
              <a:buChar char="•"/>
            </a:pPr>
            <a:r>
              <a:rPr lang="en-US" dirty="0" smtClean="0"/>
              <a:t>Can model PDF of inter-vehicle spacing by                         where</a:t>
            </a:r>
          </a:p>
          <a:p>
            <a:pPr>
              <a:buFont typeface="Arial" pitchFamily="34" charset="0"/>
              <a:buChar char="•"/>
            </a:pPr>
            <a:r>
              <a:rPr lang="en-US" dirty="0" smtClean="0"/>
              <a:t>Integrating                          we can get the Cumulative Density Function of the inter-vehicle spacing.</a:t>
            </a:r>
          </a:p>
          <a:p>
            <a:pPr>
              <a:buFont typeface="Arial" pitchFamily="34" charset="0"/>
              <a:buChar char="•"/>
            </a:pPr>
            <a:r>
              <a:rPr lang="en-US" dirty="0" smtClean="0"/>
              <a:t>Define range of communication to be 250m or less</a:t>
            </a:r>
          </a:p>
          <a:p>
            <a:pPr>
              <a:buFont typeface="Arial" pitchFamily="34" charset="0"/>
              <a:buChar char="•"/>
            </a:pPr>
            <a:r>
              <a:rPr lang="en-US" dirty="0" smtClean="0"/>
              <a:t>From figure 5(b) we see there is a 65% chance of being connected to the network.</a:t>
            </a:r>
          </a:p>
          <a:p>
            <a:pPr>
              <a:buFont typeface="Arial" pitchFamily="34" charset="0"/>
              <a:buChar char="•"/>
            </a:pPr>
            <a:r>
              <a:rPr lang="en-US" dirty="0" smtClean="0"/>
              <a:t>However, this assumes 100% market penetration… Highly unlikely! </a:t>
            </a:r>
          </a:p>
          <a:p>
            <a:endParaRPr lang="en-US" dirty="0"/>
          </a:p>
        </p:txBody>
      </p:sp>
      <p:pic>
        <p:nvPicPr>
          <p:cNvPr id="4" name="Picture 3"/>
          <p:cNvPicPr>
            <a:picLocks noChangeAspect="1" noChangeArrowheads="1"/>
          </p:cNvPicPr>
          <p:nvPr/>
        </p:nvPicPr>
        <p:blipFill>
          <a:blip r:embed="rId2" cstate="print"/>
          <a:srcRect/>
          <a:stretch>
            <a:fillRect/>
          </a:stretch>
        </p:blipFill>
        <p:spPr bwMode="auto">
          <a:xfrm>
            <a:off x="2453571" y="1368912"/>
            <a:ext cx="6233229" cy="2745888"/>
          </a:xfrm>
          <a:prstGeom prst="rect">
            <a:avLst/>
          </a:prstGeom>
          <a:noFill/>
          <a:ln w="9525">
            <a:noFill/>
            <a:miter lim="800000"/>
            <a:headEnd/>
            <a:tailEnd/>
          </a:ln>
        </p:spPr>
      </p:pic>
      <p:sp>
        <p:nvSpPr>
          <p:cNvPr id="5" name="TextBox 4"/>
          <p:cNvSpPr txBox="1"/>
          <p:nvPr/>
        </p:nvSpPr>
        <p:spPr>
          <a:xfrm>
            <a:off x="457200" y="2057400"/>
            <a:ext cx="2743200" cy="1200329"/>
          </a:xfrm>
          <a:prstGeom prst="rect">
            <a:avLst/>
          </a:prstGeom>
          <a:noFill/>
        </p:spPr>
        <p:txBody>
          <a:bodyPr wrap="square" rtlCol="0">
            <a:spAutoFit/>
          </a:bodyPr>
          <a:lstStyle/>
          <a:p>
            <a:pPr algn="ctr"/>
            <a:r>
              <a:rPr lang="en-US" dirty="0" smtClean="0"/>
              <a:t>Modified Equation for the Inter-Vehicle Spacing:</a:t>
            </a:r>
          </a:p>
          <a:p>
            <a:pPr algn="ctr"/>
            <a:endParaRPr lang="en-US" dirty="0" smtClean="0"/>
          </a:p>
          <a:p>
            <a:pPr algn="ctr"/>
            <a:endParaRPr lang="en-US" dirty="0"/>
          </a:p>
        </p:txBody>
      </p:sp>
      <p:pic>
        <p:nvPicPr>
          <p:cNvPr id="6"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62000" y="2761115"/>
            <a:ext cx="2133600" cy="496614"/>
          </a:xfrm>
          <a:prstGeom prst="rect">
            <a:avLst/>
          </a:prstGeom>
          <a:noFill/>
        </p:spPr>
      </p:pic>
      <p:pic>
        <p:nvPicPr>
          <p:cNvPr id="7"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886200" y="4876800"/>
            <a:ext cx="1181100" cy="304800"/>
          </a:xfrm>
          <a:prstGeom prst="rect">
            <a:avLst/>
          </a:prstGeom>
          <a:noFill/>
        </p:spPr>
      </p:pic>
      <p:pic>
        <p:nvPicPr>
          <p:cNvPr id="8"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562600" y="4810125"/>
            <a:ext cx="695325" cy="371475"/>
          </a:xfrm>
          <a:prstGeom prst="rect">
            <a:avLst/>
          </a:prstGeom>
          <a:noFill/>
        </p:spPr>
      </p:pic>
      <p:pic>
        <p:nvPicPr>
          <p:cNvPr id="9"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638300" y="5181600"/>
            <a:ext cx="1181100" cy="304800"/>
          </a:xfrm>
          <a:prstGeom prst="rect">
            <a:avLst/>
          </a:prstGeom>
          <a:noFill/>
        </p:spPr>
      </p:pic>
      <p:sp>
        <p:nvSpPr>
          <p:cNvPr id="10" name="TextBox 9"/>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2646</TotalTime>
  <Words>3874</Words>
  <Application>Microsoft Office PowerPoint</Application>
  <PresentationFormat>On-screen Show (4:3)</PresentationFormat>
  <Paragraphs>385</Paragraphs>
  <Slides>71</Slides>
  <Notes>4</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Origin</vt:lpstr>
      <vt:lpstr>VANET Vehicular Ad Hoc Network</vt:lpstr>
      <vt:lpstr>What is VANET?</vt:lpstr>
      <vt:lpstr>Routing in Sparse Vehicular Ad Hoc Wireless Networks</vt:lpstr>
      <vt:lpstr>Points of Discussion</vt:lpstr>
      <vt:lpstr>The Car Following Model</vt:lpstr>
      <vt:lpstr>The Car Following Model</vt:lpstr>
      <vt:lpstr>Berkeley Highway Laboratory (BHL) Empirical Data</vt:lpstr>
      <vt:lpstr>Probability Density Function (PDF) of Inter-Arrival Times and Vehicle Speeds</vt:lpstr>
      <vt:lpstr>Inter-Vehicle Spacing</vt:lpstr>
      <vt:lpstr>Inter-Vehicle Spacing Distribution</vt:lpstr>
      <vt:lpstr>Kolmogorov-Smirnov Test (K-S Test)</vt:lpstr>
      <vt:lpstr>Kolmogorov-Smirnov Test (K-S Test)</vt:lpstr>
      <vt:lpstr>Analytical Data for D Statistics from Kolmogorov-Smirnov Test </vt:lpstr>
      <vt:lpstr>Key Characteristics</vt:lpstr>
      <vt:lpstr>Disconnected networks with two directional traffic</vt:lpstr>
      <vt:lpstr>Spatial Delay</vt:lpstr>
      <vt:lpstr>Store-Carry-Forward</vt:lpstr>
      <vt:lpstr>Simulation Results</vt:lpstr>
      <vt:lpstr>Simulation Results</vt:lpstr>
      <vt:lpstr>Simulation Results</vt:lpstr>
      <vt:lpstr>Vehicular Mobility Simulation for VANETs</vt:lpstr>
      <vt:lpstr>VanetMobiSim</vt:lpstr>
      <vt:lpstr>Realistic Simulations</vt:lpstr>
      <vt:lpstr>Macro-Mobility Features</vt:lpstr>
      <vt:lpstr>Macro-Mobility Features: Road Topologies</vt:lpstr>
      <vt:lpstr>Macro-Mobility Features: Road Topologies</vt:lpstr>
      <vt:lpstr>Macro-Mobility Features: Enhancements</vt:lpstr>
      <vt:lpstr>Macro-Mobility Features: Movement Patterns</vt:lpstr>
      <vt:lpstr>Macro-Mobility Features: Movement Patterns</vt:lpstr>
      <vt:lpstr>Micro-Mobility Features</vt:lpstr>
      <vt:lpstr>Models in VanetMobiSim</vt:lpstr>
      <vt:lpstr>Models in VanetMobiSim</vt:lpstr>
      <vt:lpstr>IDM-IM (Intersection Management)</vt:lpstr>
      <vt:lpstr>IDM-IM Stop Signs and Traffic Signals</vt:lpstr>
      <vt:lpstr>IDM-LC Lane Change</vt:lpstr>
      <vt:lpstr>Simulation Setup</vt:lpstr>
      <vt:lpstr>Simulation Results</vt:lpstr>
      <vt:lpstr>FTM (Fluid Traffic Model) Simulation</vt:lpstr>
      <vt:lpstr>IDM (Intelligent Driver Model) Simulation</vt:lpstr>
      <vt:lpstr>IDM-IM with Stop Lights Simulation</vt:lpstr>
      <vt:lpstr>IDM-IM with Traffic Signals Simulation</vt:lpstr>
      <vt:lpstr>IDM-LC (Lane Change) Simulation</vt:lpstr>
      <vt:lpstr>Comparison of three IDM simulations</vt:lpstr>
      <vt:lpstr>Conclusion on Models</vt:lpstr>
      <vt:lpstr>Analytical Model for Connectivity in Vehicular Ad Hoc Networks</vt:lpstr>
      <vt:lpstr>Analytical Model for Connectivity in a VANET</vt:lpstr>
      <vt:lpstr>Fundamental Traffic Theory</vt:lpstr>
      <vt:lpstr>Relation to Infinite Server Model</vt:lpstr>
      <vt:lpstr>Distribution of Inter-Vehicle Distances</vt:lpstr>
      <vt:lpstr>Distribution of Inter-Vehicle Distances</vt:lpstr>
      <vt:lpstr>Distribution of Inter-Vehicle Distances</vt:lpstr>
      <vt:lpstr>Distribution of Inter-Vehicle Distances</vt:lpstr>
      <vt:lpstr>Distribution of Inter-Vehicle Distances</vt:lpstr>
      <vt:lpstr>Distribution of Inter-Vehicle Distances</vt:lpstr>
      <vt:lpstr>Distribution of Inter-Vehicle Distances</vt:lpstr>
      <vt:lpstr>Connectivity Analysis</vt:lpstr>
      <vt:lpstr>Simulation Analysis</vt:lpstr>
      <vt:lpstr>Simulation Analysis</vt:lpstr>
      <vt:lpstr>Simulation Analysis</vt:lpstr>
      <vt:lpstr>Simulation Analysis</vt:lpstr>
      <vt:lpstr>Simulation Analysis</vt:lpstr>
      <vt:lpstr>Simulation Analysis</vt:lpstr>
      <vt:lpstr>An Improved Vehicular Ad Hoc Routing Protocol for City Environments</vt:lpstr>
      <vt:lpstr>GyTAR</vt:lpstr>
      <vt:lpstr>Uniqueness of a VANET</vt:lpstr>
      <vt:lpstr>The GyTAR Protocol Assumptions</vt:lpstr>
      <vt:lpstr>Slide 67</vt:lpstr>
      <vt:lpstr>GyTAR Evaluation System</vt:lpstr>
      <vt:lpstr>GyTAR Evaluation System</vt:lpstr>
      <vt:lpstr>GyTAR Evaluation System</vt:lpstr>
      <vt:lpstr>GyTAR Evaluation System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Felix</dc:creator>
  <cp:lastModifiedBy>Felix</cp:lastModifiedBy>
  <cp:revision>373</cp:revision>
  <dcterms:created xsi:type="dcterms:W3CDTF">2006-08-16T00:00:00Z</dcterms:created>
  <dcterms:modified xsi:type="dcterms:W3CDTF">2012-11-17T04:29:14Z</dcterms:modified>
</cp:coreProperties>
</file>