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6" r:id="rId3"/>
    <p:sldId id="284" r:id="rId4"/>
    <p:sldId id="282" r:id="rId5"/>
    <p:sldId id="283" r:id="rId6"/>
    <p:sldId id="262" r:id="rId7"/>
    <p:sldId id="285" r:id="rId8"/>
    <p:sldId id="263" r:id="rId9"/>
    <p:sldId id="269" r:id="rId10"/>
    <p:sldId id="271" r:id="rId11"/>
    <p:sldId id="273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14ED0D-9BC4-4439-907B-C92D3BACAA5D}">
          <p14:sldIdLst>
            <p14:sldId id="256"/>
            <p14:sldId id="266"/>
            <p14:sldId id="284"/>
            <p14:sldId id="282"/>
            <p14:sldId id="283"/>
            <p14:sldId id="262"/>
            <p14:sldId id="285"/>
            <p14:sldId id="263"/>
            <p14:sldId id="269"/>
            <p14:sldId id="271"/>
            <p14:sldId id="273"/>
          </p14:sldIdLst>
        </p14:section>
        <p14:section name="Раздел без заголовка" id="{C9A830D4-D8BB-4618-95C5-3E651C54514C}">
          <p14:sldIdLst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25"/>
  </p:normalViewPr>
  <p:slideViewPr>
    <p:cSldViewPr snapToGrid="0" snapToObjects="1">
      <p:cViewPr varScale="1">
        <p:scale>
          <a:sx n="64" d="100"/>
          <a:sy n="64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9254F-DD62-664C-B0CF-6C81FD10C494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9E48-D517-5341-8943-BCCB7B93DEF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201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39E48-D517-5341-8943-BCCB7B93DEF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897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9E48-D517-5341-8943-BCCB7B93DEF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8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DCB79-0521-48AF-BC30-F7E0562F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8DF78CC-E81F-46ED-9D89-C61DB4C0B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0B563BA-B5A1-455D-97C3-7B956E8E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8891E1-D9CF-47E6-99A9-FA67296F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5E8B0B-A2BA-44D7-BFFC-1791942A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84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C6E29-9F6C-442C-A7ED-B0827704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858252E-4396-478E-BF66-903EA972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5DAF7F3-5D06-40BD-B144-94EFA436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AB79B0-07D3-46C3-8E19-89CBC47E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64158A9-7637-431D-9F0F-535EA9D9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50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DC3446F-2CC5-405F-AB53-A943CA1FB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58AAD48-09DE-402E-A41C-77B5440E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A670AF0-56AA-4357-A4EA-99FA6BBE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13639B-5F0A-41E8-8DB3-2E9B7C11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662AD22-5B14-4C4D-9572-2593329A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6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F3C9A-69BC-4D83-81E7-436A9218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697047-AAA7-40F7-A72C-80983A3E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EDC598-30B4-46CB-B7FC-8A2BF7D9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E92539-1457-4531-896F-3D21B3C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8C1A3D4-C5F9-4C5B-B0E7-28FEB0F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0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4E2A4-A4AA-47FF-8F79-EDA4E87A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D3580B5-D89A-4644-ABF9-4998C21E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8852E60-37C9-424B-BEFC-965020B4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F877630-BB55-4D4F-B30D-1E5526E1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A2BB84E-D62F-4B6D-88A0-A94D5B8B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0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644E2-E90C-44B3-8DA1-19B43FAD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922C9DF-5A2C-441D-93C1-F264121F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15370A2-F249-49A7-91D0-A6E969FA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6DBB9E6-23E2-4BCA-A44B-7E3646C2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E400579-8497-4242-B39D-1E6B0209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9BD6091-9BCE-4390-A7D6-5A55E28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57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E866-7B3F-41E2-8E6B-49AC87E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8906412-3576-4045-AA12-95B5F8F8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C5F7217-9A5C-49E6-99D4-9013B41B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C31BE73-9B4E-4FDE-ADB0-08139CB6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2C5B4E3-1ECC-4233-95A7-DE4301A5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EBD98F93-FCF2-4B92-BE45-0BF5625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976E0A1-A98D-45B1-9CA1-64A58480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C4787EE-9C88-41F5-9C89-62B7CBA7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489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1B3F3-3040-4047-81E5-FCEA150D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C24D1B2-DCFC-4015-85E5-BAB8DB09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B83853D-BF94-4B11-952E-58F4233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6361A8F-1224-42C6-8FBF-735F5011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338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E3CF386-1619-4523-B366-91906EFA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E43B949-7BC3-47E4-B808-38D18D9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6349467-33E1-40B8-B38E-13B1C581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47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C5B21-B8BF-4001-A155-047A5349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FB2766-C3E7-4888-90DC-0ACD27B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2E3805B-F5E3-4DB7-8F15-E8FDE430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19DE55A-4E7F-4203-8492-2D916A22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4CCCF7D-2A15-4620-B5B2-6E7E955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3DF2AAF-0670-4884-B631-8C711C1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6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3414F-7D7C-44A2-BF90-78696875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F57E15A-10C1-4C5B-8702-E5270880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4DDD3CC-D32C-4C85-8A64-5DA797EF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E5FF07D-FA73-4BC0-BD70-7C1E5B3C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F24F934-A020-4B7E-BD8B-D38F0AC7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42A4933-289D-41A8-A6DE-B33A1593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11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442F89-0C97-4AFB-84E9-CF054CF5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DBB1D3-49F6-47DB-BAF6-9B2E8510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5F83CBE-96E1-4B74-B714-A780CAC72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1B87-9ABF-9844-BF6C-EDE709FB5B03}" type="datetimeFigureOut">
              <a:rPr lang="uk-UA" smtClean="0"/>
              <a:t>24.06.2020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6A62F99-ED28-420D-9F0A-926F6ABA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B0B8E55-A4B4-48E3-BACB-EE9AD6DA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20A6-AE41-E24B-A14E-2589925D5A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64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29745" y="4742767"/>
            <a:ext cx="5043055" cy="1380942"/>
          </a:xfrm>
        </p:spPr>
        <p:txBody>
          <a:bodyPr>
            <a:normAutofit/>
          </a:bodyPr>
          <a:lstStyle/>
          <a:p>
            <a:pPr algn="r"/>
            <a:r>
              <a:rPr lang="ru-RU" u="sng" dirty="0"/>
              <a:t> </a:t>
            </a:r>
            <a:r>
              <a:rPr lang="ru-RU" u="sng" dirty="0" err="1"/>
              <a:t>Підготував</a:t>
            </a:r>
            <a:r>
              <a:rPr lang="ru-RU" u="sng" dirty="0"/>
              <a:t>: студент 472 </a:t>
            </a:r>
            <a:r>
              <a:rPr lang="ru-RU" u="sng" dirty="0" err="1"/>
              <a:t>групи</a:t>
            </a:r>
            <a:endParaRPr lang="ru-RU" u="sng" dirty="0"/>
          </a:p>
          <a:p>
            <a:pPr algn="r"/>
            <a:r>
              <a:rPr lang="ru-RU" u="sng" dirty="0" err="1"/>
              <a:t>Чернявський</a:t>
            </a:r>
            <a:r>
              <a:rPr lang="ru-RU" u="sng" dirty="0"/>
              <a:t> </a:t>
            </a:r>
            <a:r>
              <a:rPr lang="ru-RU" u="sng" dirty="0" err="1"/>
              <a:t>Ігор</a:t>
            </a:r>
            <a:r>
              <a:rPr lang="ru-RU" u="sng" dirty="0"/>
              <a:t> Романович</a:t>
            </a:r>
            <a:endParaRPr lang="ru-RU" dirty="0"/>
          </a:p>
          <a:p>
            <a:pPr algn="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6811" y="1326261"/>
            <a:ext cx="10143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>
                <a:latin typeface="Times New Roman" charset="0"/>
              </a:rPr>
              <a:t>ПРОЕКТУВАННЯ ТА РОЗРОБКА ЧАТ-БОТУ «СИНОПТИК»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67007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9303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225675" y="5864786"/>
            <a:ext cx="510532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uk-UA" dirty="0"/>
              <a:t>Старт боту + довідка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88013" y="5924048"/>
            <a:ext cx="5193231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  <a:tabLst>
                <a:tab pos="450215" algn="l"/>
              </a:tabLst>
            </a:pPr>
            <a:r>
              <a:rPr lang="uk-UA" sz="1600" dirty="0">
                <a:latin typeface="Times New Roman" charset="0"/>
                <a:ea typeface="Calibri" charset="0"/>
              </a:rPr>
              <a:t>Тестування основного функціоналу</a:t>
            </a:r>
            <a:endParaRPr lang="ru-RU" sz="1600" dirty="0">
              <a:effectLst/>
              <a:latin typeface="Times New Roman" charset="0"/>
              <a:ea typeface="Calibri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0368C0-9D6F-45E8-A5EB-C02787D9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55" y="994666"/>
            <a:ext cx="4568889" cy="48652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6FFE31-2C9F-4A9D-8476-693B6D38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94" y="1009942"/>
            <a:ext cx="3925652" cy="48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Ввімкнення</a:t>
            </a:r>
            <a:r>
              <a:rPr lang="ru-RU" sz="2800" dirty="0"/>
              <a:t> бота</a:t>
            </a:r>
            <a:endParaRPr lang="uk-UA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9423" y="5713412"/>
            <a:ext cx="2613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charset="0"/>
                <a:ea typeface="Calibri" charset="0"/>
              </a:rPr>
              <a:t>Тест пройдено </a:t>
            </a:r>
            <a:r>
              <a:rPr lang="ru-RU" dirty="0" err="1">
                <a:latin typeface="Times New Roman" charset="0"/>
                <a:ea typeface="Calibri" charset="0"/>
              </a:rPr>
              <a:t>успішно</a:t>
            </a:r>
            <a:r>
              <a:rPr lang="ru-RU" dirty="0">
                <a:latin typeface="Times New Roman" charset="0"/>
                <a:ea typeface="Calibri" charset="0"/>
              </a:rPr>
              <a:t>.</a:t>
            </a:r>
            <a:r>
              <a:rPr lang="ru-RU" dirty="0"/>
              <a:t> 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EE45CD-7CC7-4C94-B369-5D8696093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8"/>
          <a:stretch/>
        </p:blipFill>
        <p:spPr>
          <a:xfrm>
            <a:off x="226218" y="1631474"/>
            <a:ext cx="11739563" cy="35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0327" y="145473"/>
            <a:ext cx="9601200" cy="1485900"/>
          </a:xfrm>
        </p:spPr>
        <p:txBody>
          <a:bodyPr/>
          <a:lstStyle/>
          <a:p>
            <a:r>
              <a:rPr lang="en-US"/>
              <a:t>SWOT - </a:t>
            </a:r>
            <a:r>
              <a:rPr lang="ru-RU"/>
              <a:t>анал</a:t>
            </a:r>
            <a:r>
              <a:rPr lang="uk-UA"/>
              <a:t>із</a:t>
            </a:r>
            <a:endParaRPr lang="uk-UA" dirty="0"/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8FD632A7-C62E-4B4D-B6FA-7B820CF2D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3213"/>
              </p:ext>
            </p:extLst>
          </p:nvPr>
        </p:nvGraphicFramePr>
        <p:xfrm>
          <a:off x="716280" y="1447800"/>
          <a:ext cx="10805160" cy="49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56219">
                  <a:extLst>
                    <a:ext uri="{9D8B030D-6E8A-4147-A177-3AD203B41FA5}">
                      <a16:colId xmlns:a16="http://schemas.microsoft.com/office/drawing/2014/main" val="754599170"/>
                    </a:ext>
                  </a:extLst>
                </a:gridCol>
                <a:gridCol w="5848941">
                  <a:extLst>
                    <a:ext uri="{9D8B030D-6E8A-4147-A177-3AD203B41FA5}">
                      <a16:colId xmlns:a16="http://schemas.microsoft.com/office/drawing/2014/main" val="2880258453"/>
                    </a:ext>
                  </a:extLst>
                </a:gridCol>
              </a:tblGrid>
              <a:tr h="2931800">
                <a:tc>
                  <a:txBody>
                    <a:bodyPr/>
                    <a:lstStyle/>
                    <a:p>
                      <a:pPr indent="-226695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Сильні сторони: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172720" algn="l"/>
                        </a:tabLs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Динамічність продукту: постійне оновлення погоди, додавання нових функцій</a:t>
                      </a:r>
                    </a:p>
                    <a:p>
                      <a:pPr indent="-226695">
                        <a:spcAft>
                          <a:spcPts val="0"/>
                        </a:spcAft>
                        <a:tabLst>
                          <a:tab pos="172720" algn="l"/>
                        </a:tabLs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Сукупність функцій.</a:t>
                      </a:r>
                      <a:endParaRPr lang="uk-UA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Слабкі сторони: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172720" algn="l"/>
                        </a:tabLs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Мала аудиторія(потрібна розкрутка)</a:t>
                      </a:r>
                      <a:endParaRPr lang="uk-UA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396391"/>
                  </a:ext>
                </a:extLst>
              </a:tr>
              <a:tr h="2066920">
                <a:tc>
                  <a:txBody>
                    <a:bodyPr/>
                    <a:lstStyle/>
                    <a:p>
                      <a:pPr indent="-226695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Можливості: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172720" algn="l"/>
                        </a:tabLs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Легкий доступ до отримання потрібних метео-данних;</a:t>
                      </a:r>
                      <a:endParaRPr lang="uk-UA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26695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Загрози: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172720" algn="l"/>
                        </a:tabLs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Важкість розкрутки на ринку;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172720" algn="l"/>
                        </a:tabLs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Мінливі вимоги користувачів</a:t>
                      </a:r>
                      <a:endParaRPr lang="uk-UA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47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2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531" y="154284"/>
            <a:ext cx="10515600" cy="421684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Розрахунок витрат на створення повноцінної версії інтернет-магазину</a:t>
            </a:r>
          </a:p>
        </p:txBody>
      </p:sp>
      <p:graphicFrame>
        <p:nvGraphicFramePr>
          <p:cNvPr id="7" name="Таблиця 6">
            <a:extLst>
              <a:ext uri="{FF2B5EF4-FFF2-40B4-BE49-F238E27FC236}">
                <a16:creationId xmlns:a16="http://schemas.microsoft.com/office/drawing/2014/main" id="{6E343C4E-CF0A-40F3-977F-BEFBE5062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62897"/>
              </p:ext>
            </p:extLst>
          </p:nvPr>
        </p:nvGraphicFramePr>
        <p:xfrm>
          <a:off x="299803" y="839449"/>
          <a:ext cx="11632366" cy="5722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3437">
                  <a:extLst>
                    <a:ext uri="{9D8B030D-6E8A-4147-A177-3AD203B41FA5}">
                      <a16:colId xmlns:a16="http://schemas.microsoft.com/office/drawing/2014/main" val="3872030715"/>
                    </a:ext>
                  </a:extLst>
                </a:gridCol>
                <a:gridCol w="1777168">
                  <a:extLst>
                    <a:ext uri="{9D8B030D-6E8A-4147-A177-3AD203B41FA5}">
                      <a16:colId xmlns:a16="http://schemas.microsoft.com/office/drawing/2014/main" val="38636476"/>
                    </a:ext>
                  </a:extLst>
                </a:gridCol>
                <a:gridCol w="1604422">
                  <a:extLst>
                    <a:ext uri="{9D8B030D-6E8A-4147-A177-3AD203B41FA5}">
                      <a16:colId xmlns:a16="http://schemas.microsoft.com/office/drawing/2014/main" val="169180746"/>
                    </a:ext>
                  </a:extLst>
                </a:gridCol>
                <a:gridCol w="1491330">
                  <a:extLst>
                    <a:ext uri="{9D8B030D-6E8A-4147-A177-3AD203B41FA5}">
                      <a16:colId xmlns:a16="http://schemas.microsoft.com/office/drawing/2014/main" val="1556731082"/>
                    </a:ext>
                  </a:extLst>
                </a:gridCol>
                <a:gridCol w="1690173">
                  <a:extLst>
                    <a:ext uri="{9D8B030D-6E8A-4147-A177-3AD203B41FA5}">
                      <a16:colId xmlns:a16="http://schemas.microsoft.com/office/drawing/2014/main" val="2444660878"/>
                    </a:ext>
                  </a:extLst>
                </a:gridCol>
                <a:gridCol w="1145836">
                  <a:extLst>
                    <a:ext uri="{9D8B030D-6E8A-4147-A177-3AD203B41FA5}">
                      <a16:colId xmlns:a16="http://schemas.microsoft.com/office/drawing/2014/main" val="3965051521"/>
                    </a:ext>
                  </a:extLst>
                </a:gridCol>
              </a:tblGrid>
              <a:tr h="83238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робіт за ДКТ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Професія виконавця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Розряд виконавця відповідно ЄТС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Трудомісткість, год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за годину, грн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Сума, грн.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1190320323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Отримання поставленої задачі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43.09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1728,68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1705445315"/>
                  </a:ext>
                </a:extLst>
              </a:tr>
              <a:tr h="4921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Дослідження алгоритму задачі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системний аналітик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45.86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213976354"/>
                  </a:ext>
                </a:extLst>
              </a:tr>
              <a:tr h="4921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Розробка алгоритму рішення задачі (блок-схеми алгоритму)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40.44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3351,60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2699773522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Складання програми по готовій блок-схемі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40.44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1869,84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2950223683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Розробка та впровадження БД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фахівець БД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37.80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890,19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1204856850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Написання програми на ЕОМ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40.44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2822,40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472946418"/>
                  </a:ext>
                </a:extLst>
              </a:tr>
              <a:tr h="4921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Налагодження й тестування програми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Тестувальник</a:t>
                      </a: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програміст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32.97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4 554,9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3131281318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тестування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тестувальник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30.66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1379,7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1455363289"/>
                  </a:ext>
                </a:extLst>
              </a:tr>
              <a:tr h="32204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налагодження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3175,2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1111853310"/>
                  </a:ext>
                </a:extLst>
              </a:tr>
              <a:tr h="49215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Підготовка документації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системний аналітик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4440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2067419025"/>
                  </a:ext>
                </a:extLst>
              </a:tr>
              <a:tr h="322041">
                <a:tc grid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Усього пряма заробітна плата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20537,61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3685624598"/>
                  </a:ext>
                </a:extLst>
              </a:tr>
              <a:tr h="322041">
                <a:tc grid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Премії і доплати 18%     *0.18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3 696,76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504696382"/>
                  </a:ext>
                </a:extLst>
              </a:tr>
              <a:tr h="322041">
                <a:tc grid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Всього основна заробітна плата</a:t>
                      </a:r>
                      <a:endParaRPr lang="uk-UA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24234,37</a:t>
                      </a:r>
                      <a:endParaRPr lang="uk-UA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73" marR="39173" marT="0" marB="0"/>
                </a:tc>
                <a:extLst>
                  <a:ext uri="{0D108BD9-81ED-4DB2-BD59-A6C34878D82A}">
                    <a16:rowId xmlns:a16="http://schemas.microsoft.com/office/drawing/2014/main" val="241210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7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731" y="1099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2800" dirty="0"/>
              <a:t>Оцінка економічної ефективності проекту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933579"/>
              </p:ext>
            </p:extLst>
          </p:nvPr>
        </p:nvGraphicFramePr>
        <p:xfrm>
          <a:off x="795671" y="1023344"/>
          <a:ext cx="10600660" cy="555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charset="0"/>
                          <a:ea typeface="Calibri" charset="0"/>
                        </a:rPr>
                        <a:t>Показник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2019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2020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2021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09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2022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Інвестиції</a:t>
                      </a:r>
                      <a:r>
                        <a:rPr lang="en-US" sz="1400">
                          <a:effectLst/>
                          <a:latin typeface="Times New Roman" charset="0"/>
                          <a:ea typeface="Calibri" charset="0"/>
                        </a:rPr>
                        <a:t>, </a:t>
                      </a: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грн</a:t>
                      </a:r>
                      <a:r>
                        <a:rPr lang="en-US" sz="1400">
                          <a:effectLst/>
                          <a:latin typeface="Times New Roman" charset="0"/>
                          <a:ea typeface="Calibri" charset="0"/>
                        </a:rPr>
                        <a:t>.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80000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955"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Кількість замовлень</a:t>
                      </a:r>
                      <a:r>
                        <a:rPr lang="en-US" sz="1400">
                          <a:effectLst/>
                          <a:latin typeface="Times New Roman" charset="0"/>
                          <a:ea typeface="Calibri" charset="0"/>
                        </a:rPr>
                        <a:t>, </a:t>
                      </a: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од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15,00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13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9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20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charset="0"/>
                          <a:ea typeface="Calibri" charset="0"/>
                        </a:rPr>
                        <a:t>Ціна</a:t>
                      </a:r>
                      <a:r>
                        <a:rPr lang="ru-RU" sz="1400" dirty="0">
                          <a:effectLst/>
                          <a:latin typeface="Times New Roman" charset="0"/>
                          <a:ea typeface="Calibri" charset="0"/>
                        </a:rPr>
                        <a:t> за одну </a:t>
                      </a:r>
                      <a:r>
                        <a:rPr lang="ru-RU" sz="1400" dirty="0" err="1">
                          <a:effectLst/>
                          <a:latin typeface="Times New Roman" charset="0"/>
                          <a:ea typeface="Calibri" charset="0"/>
                        </a:rPr>
                        <a:t>ліцензію</a:t>
                      </a:r>
                      <a:r>
                        <a:rPr lang="en-US" sz="1400" dirty="0">
                          <a:effectLst/>
                          <a:latin typeface="Times New Roman" charset="0"/>
                          <a:ea typeface="Calibri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charset="0"/>
                          <a:ea typeface="Calibri" charset="0"/>
                        </a:rPr>
                        <a:t>грн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100000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80000,00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80000,00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45000,00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Чистий дохід,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800 000,00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1200 000,00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1160000,00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900000,00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Витрати за проектом,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 1650,00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45000,00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98 000,00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35 000,00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Операційний прибуток,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-150232,00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952 000,00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850000,00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300 000,00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Податок на прибуток (16%), 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-     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152 320,00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136000,00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45000,00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Чистий прибуток,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-150232,00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800 680,00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714000,00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9000,00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Чистий грошовий потік,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-650000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750000,00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500680,00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81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10 5 680,00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Коефіцієнт знецінення коштів у часі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1,00   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0,80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0,64   </a:t>
                      </a:r>
                      <a:endParaRPr lang="ru-RU" sz="14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0,51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charset="0"/>
                          <a:ea typeface="Calibri" charset="0"/>
                        </a:rPr>
                        <a:t>Чистий дисконтований грошовий потік, грн.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-650000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150000,00 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320435  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 53896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charset="0"/>
                          <a:ea typeface="Calibri" charset="0"/>
                        </a:rPr>
                        <a:t>Чиста </a:t>
                      </a:r>
                      <a:r>
                        <a:rPr lang="ru-RU" sz="1400" dirty="0" err="1">
                          <a:effectLst/>
                          <a:latin typeface="Times New Roman" charset="0"/>
                          <a:ea typeface="Calibri" charset="0"/>
                        </a:rPr>
                        <a:t>теперішня</a:t>
                      </a:r>
                      <a:r>
                        <a:rPr lang="ru-RU" sz="1400" dirty="0">
                          <a:effectLst/>
                          <a:latin typeface="Times New Roman" charset="0"/>
                          <a:ea typeface="Calibri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charset="0"/>
                          <a:ea typeface="Calibri" charset="0"/>
                        </a:rPr>
                        <a:t>вартість</a:t>
                      </a:r>
                      <a:r>
                        <a:rPr lang="ru-RU" sz="1400" dirty="0">
                          <a:effectLst/>
                          <a:latin typeface="Times New Roman" charset="0"/>
                          <a:ea typeface="Calibri" charset="0"/>
                        </a:rPr>
                        <a:t> (NPV), грн.</a:t>
                      </a: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2836 770,9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8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685800"/>
            <a:ext cx="10134600" cy="5491163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r>
              <a:rPr lang="uk-U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620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err="1">
                <a:latin typeface="Times New Roman" charset="0"/>
                <a:ea typeface="Times New Roman" charset="0"/>
                <a:cs typeface="Times New Roman" charset="0"/>
              </a:rPr>
              <a:t>Аналіз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dirty="0" err="1">
                <a:latin typeface="Times New Roman" charset="0"/>
                <a:ea typeface="Times New Roman" charset="0"/>
                <a:cs typeface="Times New Roman" charset="0"/>
              </a:rPr>
              <a:t>чинних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dirty="0" err="1">
                <a:latin typeface="Times New Roman" charset="0"/>
                <a:ea typeface="Times New Roman" charset="0"/>
                <a:cs typeface="Times New Roman" charset="0"/>
              </a:rPr>
              <a:t>рішень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dirty="0" err="1">
                <a:latin typeface="Times New Roman" charset="0"/>
                <a:ea typeface="Times New Roman" charset="0"/>
                <a:cs typeface="Times New Roman" charset="0"/>
              </a:rPr>
              <a:t>щодо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dirty="0" err="1">
                <a:latin typeface="Times New Roman" charset="0"/>
                <a:ea typeface="Times New Roman" charset="0"/>
                <a:cs typeface="Times New Roman" charset="0"/>
              </a:rPr>
              <a:t>інтернет-магазинів</a:t>
            </a:r>
            <a:r>
              <a:rPr lang="ru-RU" sz="28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uk-UA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8015" y="6123543"/>
            <a:ext cx="1346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Times New Roman" charset="0"/>
                <a:ea typeface="Calibri" charset="0"/>
              </a:rPr>
              <a:t>Weatherman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17977" y="6123543"/>
            <a:ext cx="8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/>
                <a:latin typeface="Times New Roman" charset="0"/>
                <a:ea typeface="Calibri" charset="0"/>
              </a:rPr>
              <a:t>Wradar</a:t>
            </a:r>
            <a:endParaRPr lang="uk-UA" dirty="0"/>
          </a:p>
        </p:txBody>
      </p:sp>
      <p:pic>
        <p:nvPicPr>
          <p:cNvPr id="10" name="Рисунок 9" descr=" ">
            <a:extLst>
              <a:ext uri="{FF2B5EF4-FFF2-40B4-BE49-F238E27FC236}">
                <a16:creationId xmlns:a16="http://schemas.microsoft.com/office/drawing/2014/main" id="{C455A76B-2107-4BE0-A316-AD3CEE6EC2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8" y="1367987"/>
            <a:ext cx="3430204" cy="46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54A688-9198-4F20-B9CA-9A9BF19760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9" y="1562859"/>
            <a:ext cx="6526797" cy="432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4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07F6C9-00CD-4F1F-A47E-9A911D39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" y="569348"/>
            <a:ext cx="11819573" cy="57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F70976-0433-438D-97A0-AED3C24D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2" y="225030"/>
            <a:ext cx="10977516" cy="64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4E077D-E624-447F-880C-8D724908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0" y="235957"/>
            <a:ext cx="10149039" cy="63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65E2D-5510-4EDF-BAB6-7A0AD2F3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32683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91029B-B093-49B8-9BD2-5BA92CBC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61" y="1"/>
            <a:ext cx="5868240" cy="24688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F3FF35-3089-4A21-B48E-27471DF78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68" b="16731"/>
          <a:stretch/>
        </p:blipFill>
        <p:spPr>
          <a:xfrm>
            <a:off x="6323761" y="2352414"/>
            <a:ext cx="5835530" cy="45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F359C-30DE-4C4F-896E-1BF556A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1627"/>
            <a:ext cx="5865170" cy="68463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676D0F-682C-47B5-A2DC-EDFE4C0F6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"/>
          <a:stretch/>
        </p:blipFill>
        <p:spPr>
          <a:xfrm>
            <a:off x="6204910" y="11627"/>
            <a:ext cx="5865170" cy="68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4215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Cхема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7924-0972-49B3-B08B-36044E102179}"/>
              </a:ext>
            </a:extLst>
          </p:cNvPr>
          <p:cNvSpPr txBox="1"/>
          <p:nvPr/>
        </p:nvSpPr>
        <p:spPr>
          <a:xfrm>
            <a:off x="5030408" y="2562520"/>
            <a:ext cx="3070565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</a:t>
            </a:r>
            <a:r>
              <a:rPr lang="uk-U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ідомлення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474D8-B411-4C82-8FF2-D8C630C6A290}"/>
              </a:ext>
            </a:extLst>
          </p:cNvPr>
          <p:cNvSpPr txBox="1"/>
          <p:nvPr/>
        </p:nvSpPr>
        <p:spPr>
          <a:xfrm>
            <a:off x="9498927" y="2583570"/>
            <a:ext cx="1382173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0F633-482C-46F1-95E8-3F34775E5EDD}"/>
              </a:ext>
            </a:extLst>
          </p:cNvPr>
          <p:cNvSpPr txBox="1"/>
          <p:nvPr/>
        </p:nvSpPr>
        <p:spPr>
          <a:xfrm>
            <a:off x="689548" y="1656094"/>
            <a:ext cx="2353455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елементів чату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0CCE1-6CB1-445C-8CD2-72E2B4E16239}"/>
              </a:ext>
            </a:extLst>
          </p:cNvPr>
          <p:cNvSpPr txBox="1"/>
          <p:nvPr/>
        </p:nvSpPr>
        <p:spPr>
          <a:xfrm>
            <a:off x="689548" y="3678171"/>
            <a:ext cx="235345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Словники чатів</a:t>
            </a:r>
          </a:p>
        </p:txBody>
      </p:sp>
      <p:sp>
        <p:nvSpPr>
          <p:cNvPr id="8" name="Стрілка: вправо 7">
            <a:extLst>
              <a:ext uri="{FF2B5EF4-FFF2-40B4-BE49-F238E27FC236}">
                <a16:creationId xmlns:a16="http://schemas.microsoft.com/office/drawing/2014/main" id="{2214AC4B-7F61-413E-A233-9B0B17261217}"/>
              </a:ext>
            </a:extLst>
          </p:cNvPr>
          <p:cNvSpPr/>
          <p:nvPr/>
        </p:nvSpPr>
        <p:spPr>
          <a:xfrm>
            <a:off x="3447738" y="2583570"/>
            <a:ext cx="112426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ілка: вправо 9">
            <a:extLst>
              <a:ext uri="{FF2B5EF4-FFF2-40B4-BE49-F238E27FC236}">
                <a16:creationId xmlns:a16="http://schemas.microsoft.com/office/drawing/2014/main" id="{67E6CA2F-8E1F-409B-BC21-F666472FEA91}"/>
              </a:ext>
            </a:extLst>
          </p:cNvPr>
          <p:cNvSpPr/>
          <p:nvPr/>
        </p:nvSpPr>
        <p:spPr>
          <a:xfrm>
            <a:off x="8334530" y="2583570"/>
            <a:ext cx="103432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ілка: униз 11">
            <a:extLst>
              <a:ext uri="{FF2B5EF4-FFF2-40B4-BE49-F238E27FC236}">
                <a16:creationId xmlns:a16="http://schemas.microsoft.com/office/drawing/2014/main" id="{DA0A59A6-73AC-47F5-B135-6BFAE6011BD0}"/>
              </a:ext>
            </a:extLst>
          </p:cNvPr>
          <p:cNvSpPr/>
          <p:nvPr/>
        </p:nvSpPr>
        <p:spPr>
          <a:xfrm>
            <a:off x="6096000" y="1484026"/>
            <a:ext cx="169889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BC588-E9F0-47DB-B264-D237F89334A2}"/>
              </a:ext>
            </a:extLst>
          </p:cNvPr>
          <p:cNvSpPr txBox="1"/>
          <p:nvPr/>
        </p:nvSpPr>
        <p:spPr>
          <a:xfrm>
            <a:off x="4888648" y="736989"/>
            <a:ext cx="258459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чату</a:t>
            </a:r>
          </a:p>
        </p:txBody>
      </p:sp>
    </p:spTree>
    <p:extLst>
      <p:ext uri="{BB962C8B-B14F-4D97-AF65-F5344CB8AC3E}">
        <p14:creationId xmlns:p14="http://schemas.microsoft.com/office/powerpoint/2010/main" val="4526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1841"/>
            <a:ext cx="11353800" cy="889517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/>
              <a:t>Приклади</a:t>
            </a:r>
            <a:r>
              <a:rPr lang="ru-RU" sz="2800" dirty="0"/>
              <a:t> </a:t>
            </a:r>
            <a:r>
              <a:rPr lang="ru-RU" sz="2800" dirty="0" err="1"/>
              <a:t>реалізації</a:t>
            </a:r>
            <a:r>
              <a:rPr lang="ru-RU" sz="2800" dirty="0"/>
              <a:t> </a:t>
            </a:r>
            <a:r>
              <a:rPr lang="ru-RU" sz="2800" dirty="0" err="1"/>
              <a:t>методів</a:t>
            </a:r>
            <a:r>
              <a:rPr lang="ru-RU" sz="2800" dirty="0"/>
              <a:t> старту боту та блок лог</a:t>
            </a:r>
            <a:r>
              <a:rPr lang="uk-UA" sz="2800" dirty="0" err="1"/>
              <a:t>іки</a:t>
            </a:r>
            <a:endParaRPr lang="uk-UA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08024"/>
              </p:ext>
            </p:extLst>
          </p:nvPr>
        </p:nvGraphicFramePr>
        <p:xfrm>
          <a:off x="293869" y="1223267"/>
          <a:ext cx="11604261" cy="4832759"/>
        </p:xfrm>
        <a:graphic>
          <a:graphicData uri="http://schemas.openxmlformats.org/drawingml/2006/table">
            <a:tbl>
              <a:tblPr firstRow="1" firstCol="1" bandRow="1"/>
              <a:tblGrid>
                <a:gridCol w="56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6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</a:rPr>
                        <a:t>№</a:t>
                      </a:r>
                      <a:endParaRPr lang="ru-RU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charset="0"/>
                          <a:ea typeface="Calibri" charset="0"/>
                        </a:rPr>
                        <a:t>Реалізація окремих методів програми</a:t>
                      </a:r>
                      <a:endParaRPr lang="ru-RU" sz="14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5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</a:rPr>
                        <a:t>1.</a:t>
                      </a:r>
                      <a:endParaRPr lang="ru-RU" sz="16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«</a:t>
                      </a:r>
                      <a:r>
                        <a:rPr lang="en-US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/start</a:t>
                      </a:r>
                      <a:r>
                        <a:rPr lang="uk-UA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»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bot.message_handler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=['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'])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send_welcome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bot.reply_to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"Привет, я бот который поможет тебе узнать погоду в любой точке мира. \n Я Дипломный проект Чернявского Игоря из 472 группы Колледжа Информационных Технологий И Систем \n Давай помогу тебе ?)\n Куда направляешься?")</a:t>
                      </a:r>
                      <a:endParaRPr lang="uk-UA" sz="1600" b="1" i="1" dirty="0">
                        <a:solidFill>
                          <a:srgbClr val="00008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6599">
                <a:tc>
                  <a:txBody>
                    <a:bodyPr/>
                    <a:lstStyle/>
                    <a:p>
                      <a:r>
                        <a:rPr lang="uk-UA" sz="16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2.</a:t>
                      </a:r>
                      <a:endParaRPr lang="ru-RU" sz="16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«</a:t>
                      </a:r>
                      <a:r>
                        <a:rPr lang="ru-RU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Оптимальна одежа</a:t>
                      </a:r>
                      <a:r>
                        <a:rPr lang="uk-UA" sz="1600" b="1" i="1" dirty="0">
                          <a:solidFill>
                            <a:srgbClr val="000080"/>
                          </a:solidFill>
                          <a:effectLst/>
                          <a:latin typeface="Times New Roman" charset="0"/>
                        </a:rPr>
                        <a:t>»</a:t>
                      </a:r>
                      <a:endParaRPr lang="en-US" sz="1600" b="1" i="1" dirty="0">
                        <a:solidFill>
                          <a:srgbClr val="000080"/>
                        </a:solidFill>
                        <a:effectLst/>
                        <a:latin typeface="Times New Roman" charset="0"/>
                      </a:endParaRP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temp==4.20: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+="Nice"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temp &lt; 5:        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 "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Пришло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доставать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теплые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подштанники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</a:t>
                      </a: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temp &lt; 10: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 "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Прохладненько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советую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взять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крутку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</a:t>
                      </a: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temp &lt;20: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+=" 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Температура норм ,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одевай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что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хочешь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</a:t>
                      </a:r>
                    </a:p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else: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+="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Одевай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летние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вещи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</a:t>
                      </a:r>
                      <a:endParaRPr lang="uk-UA" sz="1600" b="1" i="1" dirty="0"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99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549</Words>
  <Application>Microsoft Office PowerPoint</Application>
  <PresentationFormat>Широкий екран</PresentationFormat>
  <Paragraphs>188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Презентація PowerPoint</vt:lpstr>
      <vt:lpstr>Аналіз чинних рішень щодо інтернет-магазинів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Cхема бд бота </vt:lpstr>
      <vt:lpstr>Приклади реалізації методів старту боту та блок логіки</vt:lpstr>
      <vt:lpstr>Результати роботи програми</vt:lpstr>
      <vt:lpstr>Ввімкнення бота</vt:lpstr>
      <vt:lpstr>SWOT - аналіз</vt:lpstr>
      <vt:lpstr>Розрахунок витрат на створення повноцінної версії інтернет-магазину</vt:lpstr>
      <vt:lpstr>Оцінка економічної ефективності проекту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M</cp:lastModifiedBy>
  <cp:revision>37</cp:revision>
  <dcterms:created xsi:type="dcterms:W3CDTF">2019-06-19T08:20:38Z</dcterms:created>
  <dcterms:modified xsi:type="dcterms:W3CDTF">2020-06-24T04:08:17Z</dcterms:modified>
</cp:coreProperties>
</file>