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lear Sans Regular Bold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75" autoAdjust="0"/>
    <p:restoredTop sz="73146" autoAdjust="0"/>
  </p:normalViewPr>
  <p:slideViewPr>
    <p:cSldViewPr>
      <p:cViewPr>
        <p:scale>
          <a:sx n="33" d="100"/>
          <a:sy n="33" d="100"/>
        </p:scale>
        <p:origin x="2218" y="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learn\Accenture\Task%203_Final%20Content%20Data%20set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learn\Accenture\Task%203_Final%20Content%20Data%20set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[Task 3_Final Content Data set.csv]Sheet2!PivotTable7</c:name>
    <c:fmtId val="12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Sheet2!$B$32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Sheet2!$A$33:$A$38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Sheet2!$B$33:$B$38</c:f>
              <c:numCache>
                <c:formatCode>General</c:formatCode>
                <c:ptCount val="5"/>
                <c:pt idx="0">
                  <c:v>74965</c:v>
                </c:pt>
                <c:pt idx="1">
                  <c:v>71168</c:v>
                </c:pt>
                <c:pt idx="2">
                  <c:v>69339</c:v>
                </c:pt>
                <c:pt idx="3">
                  <c:v>68738</c:v>
                </c:pt>
                <c:pt idx="4">
                  <c:v>66676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00-4282-BA6B-652607791A89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231755055"/>
        <c:axId val="231757135"/>
      </c:barChart>
      <c:catAx>
        <c:axId val="231755055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757135"/>
        <c:crosses val="autoZero"/>
        <c:auto val="1"/>
        <c:lblAlgn val="ctr"/>
        <c:lblOffset val="100"/>
        <c:noMultiLvlLbl val="0"/>
      </c:catAx>
      <c:valAx>
        <c:axId val="231757135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7550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[Task 3_Final Content Data set.csv]Sheet2!PivotTable8</c:name>
    <c:fmtId val="3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circle"/>
          <c:size val="6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"/>
        <c:dLbl>
          <c:idx val="0"/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Sheet2!$B$43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1DC-44DE-8502-DF87D957B5F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1DC-44DE-8502-DF87D957B5F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51DC-44DE-8502-DF87D957B5F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51DC-44DE-8502-DF87D957B5F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51DC-44DE-8502-DF87D957B5F9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Sheet2!$A$44:$A$49</c:f>
              <c:strCache>
                <c:ptCount val="5"/>
                <c:pt idx="0">
                  <c:v>animals</c:v>
                </c:pt>
                <c:pt idx="1">
                  <c:v>food</c:v>
                </c:pt>
                <c:pt idx="2">
                  <c:v>healthy eating</c:v>
                </c:pt>
                <c:pt idx="3">
                  <c:v>science</c:v>
                </c:pt>
                <c:pt idx="4">
                  <c:v>technology</c:v>
                </c:pt>
              </c:strCache>
            </c:strRef>
          </c:cat>
          <c:val>
            <c:numRef>
              <c:f>Sheet2!$B$44:$B$49</c:f>
              <c:numCache>
                <c:formatCode>General</c:formatCode>
                <c:ptCount val="5"/>
                <c:pt idx="0">
                  <c:v>74965</c:v>
                </c:pt>
                <c:pt idx="1">
                  <c:v>66676</c:v>
                </c:pt>
                <c:pt idx="2">
                  <c:v>69339</c:v>
                </c:pt>
                <c:pt idx="3">
                  <c:v>71168</c:v>
                </c:pt>
                <c:pt idx="4">
                  <c:v>68738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51DC-44DE-8502-DF87D957B5F9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6.jpeg"/><Relationship Id="rId4" Type="http://schemas.openxmlformats.org/officeDocument/2006/relationships/image" Target="../media/image1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2847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[BUZZ</a:t>
            </a:r>
          </a:p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ANALYSIS]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AutoShape 2">
            <a:extLst>
              <a:ext uri="{FF2B5EF4-FFF2-40B4-BE49-F238E27FC236}">
                <a16:creationId xmlns:a16="http://schemas.microsoft.com/office/drawing/2014/main" id="{9243360D-6DB1-48D9-BBCE-925ADD6486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A8EAA9-A9DD-4531-BFA4-998FF6373DA0}"/>
              </a:ext>
            </a:extLst>
          </p:cNvPr>
          <p:cNvSpPr txBox="1"/>
          <p:nvPr/>
        </p:nvSpPr>
        <p:spPr>
          <a:xfrm>
            <a:off x="11581833" y="1829929"/>
            <a:ext cx="50367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Animals and Science are the most popular categories of </a:t>
            </a:r>
            <a:r>
              <a:rPr lang="en-US" dirty="0" err="1"/>
              <a:t>content,showing</a:t>
            </a:r>
            <a:r>
              <a:rPr lang="en-US" dirty="0"/>
              <a:t> that people love “real-life” and “</a:t>
            </a:r>
            <a:r>
              <a:rPr lang="en-US" dirty="0" err="1"/>
              <a:t>factial</a:t>
            </a:r>
            <a:r>
              <a:rPr lang="en-US" dirty="0"/>
              <a:t>” </a:t>
            </a:r>
            <a:r>
              <a:rPr lang="en-US" dirty="0" err="1"/>
              <a:t>cotent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0FD2ED-78D2-4578-A586-B8104982474A}"/>
              </a:ext>
            </a:extLst>
          </p:cNvPr>
          <p:cNvSpPr txBox="1"/>
          <p:nvPr/>
        </p:nvSpPr>
        <p:spPr>
          <a:xfrm>
            <a:off x="11581833" y="4416489"/>
            <a:ext cx="54869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INSIGHT</a:t>
            </a:r>
          </a:p>
          <a:p>
            <a:r>
              <a:rPr lang="en-US" dirty="0"/>
              <a:t>Food is a common theme with top 5 categories with “Healthy Eating’s” ranking the highest .You can use this insight to create a campaign and work with healthy eating brands to boost user engagement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DE4B4D-B25E-4FF2-A3C8-F920E32D15B1}"/>
              </a:ext>
            </a:extLst>
          </p:cNvPr>
          <p:cNvSpPr txBox="1"/>
          <p:nvPr/>
        </p:nvSpPr>
        <p:spPr>
          <a:xfrm>
            <a:off x="11581833" y="7319704"/>
            <a:ext cx="50367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NEXT STEP</a:t>
            </a:r>
          </a:p>
          <a:p>
            <a:r>
              <a:rPr lang="en-US" dirty="0"/>
              <a:t>This ad-hoc analysis is </a:t>
            </a:r>
            <a:r>
              <a:rPr lang="en-US" dirty="0" err="1"/>
              <a:t>insightful,but</a:t>
            </a:r>
            <a:r>
              <a:rPr lang="en-US" dirty="0"/>
              <a:t> its time to take this analysis into large scale production for real time understanding of your business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IN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510AB04-50FA-4C84-8EA1-946FEBCCCF7C}"/>
              </a:ext>
            </a:extLst>
          </p:cNvPr>
          <p:cNvSpPr txBox="1"/>
          <p:nvPr/>
        </p:nvSpPr>
        <p:spPr>
          <a:xfrm>
            <a:off x="8782194" y="2601679"/>
            <a:ext cx="681979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Social buzz is fast growing social median technology that need to adapt quickly to its global sale</a:t>
            </a:r>
          </a:p>
          <a:p>
            <a:endParaRPr lang="en-US" sz="2800" dirty="0"/>
          </a:p>
          <a:p>
            <a:r>
              <a:rPr lang="en-US" sz="2800" dirty="0"/>
              <a:t>Accenture has begun 3 months  POC focusing on  these tasks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An audit of  Social BUZZ’s big data practice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Recommendation for successful </a:t>
            </a:r>
            <a:r>
              <a:rPr lang="en-US" sz="2800" b="1" dirty="0"/>
              <a:t>IPO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Analysis to find </a:t>
            </a:r>
            <a:r>
              <a:rPr lang="en-US" sz="2800" b="1" dirty="0"/>
              <a:t>Social buzz </a:t>
            </a:r>
            <a:r>
              <a:rPr lang="en-US" sz="2800" dirty="0"/>
              <a:t>top5  performance</a:t>
            </a:r>
            <a:endParaRPr lang="en-IN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80EBD2-43E3-4A1E-93EB-28885A0B56BA}"/>
              </a:ext>
            </a:extLst>
          </p:cNvPr>
          <p:cNvSpPr txBox="1"/>
          <p:nvPr/>
        </p:nvSpPr>
        <p:spPr>
          <a:xfrm>
            <a:off x="2362200" y="5143500"/>
            <a:ext cx="726485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Over 100000 posts per day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36,00,000 pieces of content per year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But how to capitalize on it when there is so much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IN" sz="2800" dirty="0">
                <a:solidFill>
                  <a:schemeClr val="bg1"/>
                </a:solidFill>
              </a:rPr>
              <a:t>Analysis to find Social Buzz’s top 5 most popular categories of content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E812B7A-2EFA-4873-893F-53EC1E2162C6}"/>
              </a:ext>
            </a:extLst>
          </p:cNvPr>
          <p:cNvSpPr txBox="1"/>
          <p:nvPr/>
        </p:nvSpPr>
        <p:spPr>
          <a:xfrm>
            <a:off x="14325600" y="1714500"/>
            <a:ext cx="34556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Andrew Fleming</a:t>
            </a:r>
          </a:p>
          <a:p>
            <a:r>
              <a:rPr lang="en-US" sz="2400" dirty="0"/>
              <a:t>Chief Technical Architect</a:t>
            </a:r>
            <a:endParaRPr lang="en-IN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E5DC74-D365-40A3-8172-0539580AFA5A}"/>
              </a:ext>
            </a:extLst>
          </p:cNvPr>
          <p:cNvSpPr txBox="1"/>
          <p:nvPr/>
        </p:nvSpPr>
        <p:spPr>
          <a:xfrm>
            <a:off x="14325600" y="4838700"/>
            <a:ext cx="34556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Amarcus</a:t>
            </a:r>
            <a:r>
              <a:rPr lang="en-US" sz="2400" b="1" dirty="0"/>
              <a:t> </a:t>
            </a:r>
            <a:r>
              <a:rPr lang="en-US" sz="2400" b="1" dirty="0" err="1"/>
              <a:t>Rompton</a:t>
            </a:r>
            <a:endParaRPr lang="en-US" sz="2400" b="1" dirty="0"/>
          </a:p>
          <a:p>
            <a:r>
              <a:rPr lang="en-US" sz="2400" dirty="0"/>
              <a:t>Senior Principle</a:t>
            </a:r>
            <a:endParaRPr lang="en-IN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AD22009-2890-48A8-9B98-45BD84B41382}"/>
              </a:ext>
            </a:extLst>
          </p:cNvPr>
          <p:cNvSpPr txBox="1"/>
          <p:nvPr/>
        </p:nvSpPr>
        <p:spPr>
          <a:xfrm>
            <a:off x="14325600" y="7719282"/>
            <a:ext cx="335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Akshay Yadav</a:t>
            </a:r>
          </a:p>
          <a:p>
            <a:r>
              <a:rPr lang="en-US" sz="2400" dirty="0"/>
              <a:t>Data Analyst</a:t>
            </a:r>
            <a:endParaRPr lang="en-IN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D682B34-ADDE-4090-ACA6-8C5F53A0FD55}"/>
              </a:ext>
            </a:extLst>
          </p:cNvPr>
          <p:cNvSpPr txBox="1"/>
          <p:nvPr/>
        </p:nvSpPr>
        <p:spPr>
          <a:xfrm>
            <a:off x="3964947" y="1560556"/>
            <a:ext cx="2780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Data  Understanding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E9012D0-A040-43AC-B580-DA5FF9FF230C}"/>
              </a:ext>
            </a:extLst>
          </p:cNvPr>
          <p:cNvSpPr txBox="1"/>
          <p:nvPr/>
        </p:nvSpPr>
        <p:spPr>
          <a:xfrm>
            <a:off x="5832972" y="3161602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Data  Cleaning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90315A1-6B50-4034-A92B-4B436E7F7286}"/>
              </a:ext>
            </a:extLst>
          </p:cNvPr>
          <p:cNvSpPr txBox="1"/>
          <p:nvPr/>
        </p:nvSpPr>
        <p:spPr>
          <a:xfrm>
            <a:off x="7675673" y="4764960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Data  Modelling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12AC96-5BC2-4D5E-A160-89ABD42ADDD7}"/>
              </a:ext>
            </a:extLst>
          </p:cNvPr>
          <p:cNvSpPr txBox="1"/>
          <p:nvPr/>
        </p:nvSpPr>
        <p:spPr>
          <a:xfrm>
            <a:off x="9531036" y="6368318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Data Analysis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026448-0E9C-4265-B256-87CE885BF833}"/>
              </a:ext>
            </a:extLst>
          </p:cNvPr>
          <p:cNvSpPr txBox="1"/>
          <p:nvPr/>
        </p:nvSpPr>
        <p:spPr>
          <a:xfrm>
            <a:off x="11337710" y="8029856"/>
            <a:ext cx="2606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Uncover Insights</a:t>
            </a:r>
            <a:endParaRPr lang="en-IN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D48EA0B-E18A-46C6-86DD-38D604B8618B}"/>
              </a:ext>
            </a:extLst>
          </p:cNvPr>
          <p:cNvSpPr txBox="1"/>
          <p:nvPr/>
        </p:nvSpPr>
        <p:spPr>
          <a:xfrm>
            <a:off x="3032167" y="3142446"/>
            <a:ext cx="19816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16</a:t>
            </a:r>
            <a:endParaRPr lang="en-IN" sz="8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551B5B-06F1-4BB9-A9C1-FD53951534A5}"/>
              </a:ext>
            </a:extLst>
          </p:cNvPr>
          <p:cNvSpPr txBox="1"/>
          <p:nvPr/>
        </p:nvSpPr>
        <p:spPr>
          <a:xfrm>
            <a:off x="2148076" y="5295060"/>
            <a:ext cx="31060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UNIQUE CATEGORIES</a:t>
            </a:r>
            <a:endParaRPr lang="en-IN" sz="36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725B2C-3A96-4114-9824-058BA7565A38}"/>
              </a:ext>
            </a:extLst>
          </p:cNvPr>
          <p:cNvSpPr txBox="1"/>
          <p:nvPr/>
        </p:nvSpPr>
        <p:spPr>
          <a:xfrm>
            <a:off x="7577091" y="3142445"/>
            <a:ext cx="29722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1897</a:t>
            </a:r>
            <a:endParaRPr lang="en-IN" sz="8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1A8913-8943-4E23-9B85-7AC0A350AED2}"/>
              </a:ext>
            </a:extLst>
          </p:cNvPr>
          <p:cNvSpPr txBox="1"/>
          <p:nvPr/>
        </p:nvSpPr>
        <p:spPr>
          <a:xfrm>
            <a:off x="7426939" y="5295059"/>
            <a:ext cx="28370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Reactions to Animal Posts</a:t>
            </a:r>
            <a:endParaRPr lang="en-IN" sz="36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CEC6B3-48C5-43B4-AB4C-6277DA231DA1}"/>
              </a:ext>
            </a:extLst>
          </p:cNvPr>
          <p:cNvSpPr txBox="1"/>
          <p:nvPr/>
        </p:nvSpPr>
        <p:spPr>
          <a:xfrm>
            <a:off x="13259569" y="3142445"/>
            <a:ext cx="2667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MAY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4EAABD-E888-4A41-9693-2A952DA6F586}"/>
              </a:ext>
            </a:extLst>
          </p:cNvPr>
          <p:cNvSpPr txBox="1"/>
          <p:nvPr/>
        </p:nvSpPr>
        <p:spPr>
          <a:xfrm>
            <a:off x="12742597" y="5279980"/>
            <a:ext cx="29722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Month with most post</a:t>
            </a:r>
            <a:endParaRPr lang="en-IN" sz="36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946664C6-7985-4141-A73F-21A576360475}"/>
              </a:ext>
            </a:extLst>
          </p:cNvPr>
          <p:cNvSpPr txBox="1"/>
          <p:nvPr/>
        </p:nvSpPr>
        <p:spPr>
          <a:xfrm>
            <a:off x="7377184" y="1634568"/>
            <a:ext cx="883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Top 5 Category by Aggregate Score</a:t>
            </a:r>
            <a:endParaRPr lang="en-IN" sz="3200" b="1" dirty="0"/>
          </a:p>
        </p:txBody>
      </p:sp>
      <p:graphicFrame>
        <p:nvGraphicFramePr>
          <p:cNvPr id="37" name="Chart 36">
            <a:extLst>
              <a:ext uri="{FF2B5EF4-FFF2-40B4-BE49-F238E27FC236}">
                <a16:creationId xmlns:a16="http://schemas.microsoft.com/office/drawing/2014/main" id="{282A05C4-794D-4072-A7D9-43FE423420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3808870"/>
              </p:ext>
            </p:extLst>
          </p:nvPr>
        </p:nvGraphicFramePr>
        <p:xfrm>
          <a:off x="2824654" y="2352217"/>
          <a:ext cx="14320346" cy="6499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362FCAB2-706D-4B7E-8E96-6951C304E7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9471614"/>
              </p:ext>
            </p:extLst>
          </p:nvPr>
        </p:nvGraphicFramePr>
        <p:xfrm>
          <a:off x="3841037" y="1877509"/>
          <a:ext cx="12883499" cy="69023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A36BA93F-A882-437F-AEA6-F31745233BFA}"/>
              </a:ext>
            </a:extLst>
          </p:cNvPr>
          <p:cNvSpPr txBox="1"/>
          <p:nvPr/>
        </p:nvSpPr>
        <p:spPr>
          <a:xfrm>
            <a:off x="6020491" y="1157895"/>
            <a:ext cx="7979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Top 5 Category Popularity Percentage Share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272</Words>
  <Application>Microsoft Office PowerPoint</Application>
  <PresentationFormat>Custom</PresentationFormat>
  <Paragraphs>83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Clear Sans Regular Bold</vt:lpstr>
      <vt:lpstr>Graphik Regular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Akshay Yadav</cp:lastModifiedBy>
  <cp:revision>16</cp:revision>
  <dcterms:created xsi:type="dcterms:W3CDTF">2006-08-16T00:00:00Z</dcterms:created>
  <dcterms:modified xsi:type="dcterms:W3CDTF">2024-06-26T07:51:10Z</dcterms:modified>
  <dc:identifier>DAEhDyfaYKE</dc:identifier>
</cp:coreProperties>
</file>