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6"/>
  </p:notesMasterIdLst>
  <p:sldIdLst>
    <p:sldId id="256" r:id="rId2"/>
    <p:sldId id="258" r:id="rId3"/>
    <p:sldId id="305" r:id="rId4"/>
    <p:sldId id="260" r:id="rId5"/>
    <p:sldId id="306" r:id="rId6"/>
    <p:sldId id="261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4" r:id="rId16"/>
    <p:sldId id="316" r:id="rId17"/>
    <p:sldId id="317" r:id="rId18"/>
    <p:sldId id="318" r:id="rId19"/>
    <p:sldId id="338" r:id="rId20"/>
    <p:sldId id="339" r:id="rId21"/>
    <p:sldId id="320" r:id="rId22"/>
    <p:sldId id="340" r:id="rId23"/>
    <p:sldId id="341" r:id="rId24"/>
    <p:sldId id="331" r:id="rId25"/>
    <p:sldId id="342" r:id="rId26"/>
    <p:sldId id="343" r:id="rId27"/>
    <p:sldId id="344" r:id="rId28"/>
    <p:sldId id="345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90" r:id="rId38"/>
    <p:sldId id="391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284" r:id="rId7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77"/>
      <p:bold r:id="rId78"/>
      <p:italic r:id="rId79"/>
      <p:boldItalic r:id="rId80"/>
    </p:embeddedFont>
    <p:embeddedFont>
      <p:font typeface="Barlow Semi Condensed Light" panose="00000406000000000000" pitchFamily="2" charset="0"/>
      <p:regular r:id="rId81"/>
      <p:bold r:id="rId82"/>
      <p:italic r:id="rId83"/>
      <p:boldItalic r:id="rId84"/>
    </p:embeddedFont>
    <p:embeddedFont>
      <p:font typeface="Barlow Semi Condensed Medium" panose="00000606000000000000" pitchFamily="2" charset="0"/>
      <p:regular r:id="rId85"/>
      <p:bold r:id="rId86"/>
      <p:italic r:id="rId87"/>
      <p:boldItalic r:id="rId88"/>
    </p:embeddedFon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Fjalla One" panose="02000506040000020004" pitchFamily="2" charset="0"/>
      <p:regular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6E130-5061-4C3F-80F4-4188FBFF6F58}">
  <a:tblStyle styleId="{A806E130-5061-4C3F-80F4-4188FBFF6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87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90" Type="http://schemas.openxmlformats.org/officeDocument/2006/relationships/font" Target="fonts/font14.fntdata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93" Type="http://schemas.openxmlformats.org/officeDocument/2006/relationships/font" Target="fonts/font17.fntdata"/><Relationship Id="rId98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n Rocha" userId="bcc2886460c20f19" providerId="LiveId" clId="{5C4143B3-7A20-45E1-A6B9-1B6C86373B96}"/>
    <pc:docChg chg="delSld modSld sldOrd delMainMaster">
      <pc:chgData name="Kellen Rocha" userId="bcc2886460c20f19" providerId="LiveId" clId="{5C4143B3-7A20-45E1-A6B9-1B6C86373B96}" dt="2023-05-17T21:50:04.547" v="14" actId="47"/>
      <pc:docMkLst>
        <pc:docMk/>
      </pc:docMkLst>
      <pc:sldChg chg="del">
        <pc:chgData name="Kellen Rocha" userId="bcc2886460c20f19" providerId="LiveId" clId="{5C4143B3-7A20-45E1-A6B9-1B6C86373B96}" dt="2023-05-17T21:49:44.763" v="4" actId="47"/>
        <pc:sldMkLst>
          <pc:docMk/>
          <pc:sldMk cId="0" sldId="285"/>
        </pc:sldMkLst>
      </pc:sldChg>
      <pc:sldChg chg="del">
        <pc:chgData name="Kellen Rocha" userId="bcc2886460c20f19" providerId="LiveId" clId="{5C4143B3-7A20-45E1-A6B9-1B6C86373B96}" dt="2023-05-17T21:49:45.934" v="5" actId="47"/>
        <pc:sldMkLst>
          <pc:docMk/>
          <pc:sldMk cId="0" sldId="287"/>
        </pc:sldMkLst>
      </pc:sldChg>
      <pc:sldChg chg="del">
        <pc:chgData name="Kellen Rocha" userId="bcc2886460c20f19" providerId="LiveId" clId="{5C4143B3-7A20-45E1-A6B9-1B6C86373B96}" dt="2023-05-17T21:49:47.122" v="6" actId="47"/>
        <pc:sldMkLst>
          <pc:docMk/>
          <pc:sldMk cId="0" sldId="288"/>
        </pc:sldMkLst>
      </pc:sldChg>
      <pc:sldChg chg="del">
        <pc:chgData name="Kellen Rocha" userId="bcc2886460c20f19" providerId="LiveId" clId="{5C4143B3-7A20-45E1-A6B9-1B6C86373B96}" dt="2023-05-17T21:49:49.450" v="7" actId="47"/>
        <pc:sldMkLst>
          <pc:docMk/>
          <pc:sldMk cId="0" sldId="289"/>
        </pc:sldMkLst>
      </pc:sldChg>
      <pc:sldChg chg="del">
        <pc:chgData name="Kellen Rocha" userId="bcc2886460c20f19" providerId="LiveId" clId="{5C4143B3-7A20-45E1-A6B9-1B6C86373B96}" dt="2023-05-17T21:49:51.129" v="8" actId="47"/>
        <pc:sldMkLst>
          <pc:docMk/>
          <pc:sldMk cId="0" sldId="290"/>
        </pc:sldMkLst>
      </pc:sldChg>
      <pc:sldChg chg="del">
        <pc:chgData name="Kellen Rocha" userId="bcc2886460c20f19" providerId="LiveId" clId="{5C4143B3-7A20-45E1-A6B9-1B6C86373B96}" dt="2023-05-17T21:49:52.728" v="9" actId="47"/>
        <pc:sldMkLst>
          <pc:docMk/>
          <pc:sldMk cId="0" sldId="291"/>
        </pc:sldMkLst>
      </pc:sldChg>
      <pc:sldChg chg="del">
        <pc:chgData name="Kellen Rocha" userId="bcc2886460c20f19" providerId="LiveId" clId="{5C4143B3-7A20-45E1-A6B9-1B6C86373B96}" dt="2023-05-17T21:49:52.946" v="10" actId="47"/>
        <pc:sldMkLst>
          <pc:docMk/>
          <pc:sldMk cId="0" sldId="292"/>
        </pc:sldMkLst>
      </pc:sldChg>
      <pc:sldChg chg="del">
        <pc:chgData name="Kellen Rocha" userId="bcc2886460c20f19" providerId="LiveId" clId="{5C4143B3-7A20-45E1-A6B9-1B6C86373B96}" dt="2023-05-17T21:49:55.290" v="11" actId="47"/>
        <pc:sldMkLst>
          <pc:docMk/>
          <pc:sldMk cId="0" sldId="293"/>
        </pc:sldMkLst>
      </pc:sldChg>
      <pc:sldChg chg="del">
        <pc:chgData name="Kellen Rocha" userId="bcc2886460c20f19" providerId="LiveId" clId="{5C4143B3-7A20-45E1-A6B9-1B6C86373B96}" dt="2023-05-17T21:49:56.009" v="12" actId="47"/>
        <pc:sldMkLst>
          <pc:docMk/>
          <pc:sldMk cId="0" sldId="294"/>
        </pc:sldMkLst>
      </pc:sldChg>
      <pc:sldChg chg="del">
        <pc:chgData name="Kellen Rocha" userId="bcc2886460c20f19" providerId="LiveId" clId="{5C4143B3-7A20-45E1-A6B9-1B6C86373B96}" dt="2023-05-17T21:49:56.852" v="13" actId="47"/>
        <pc:sldMkLst>
          <pc:docMk/>
          <pc:sldMk cId="0" sldId="295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296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297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298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299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300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301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302"/>
        </pc:sldMkLst>
      </pc:sldChg>
      <pc:sldChg chg="del">
        <pc:chgData name="Kellen Rocha" userId="bcc2886460c20f19" providerId="LiveId" clId="{5C4143B3-7A20-45E1-A6B9-1B6C86373B96}" dt="2023-05-17T21:50:04.547" v="14" actId="47"/>
        <pc:sldMkLst>
          <pc:docMk/>
          <pc:sldMk cId="0" sldId="303"/>
        </pc:sldMkLst>
      </pc:sldChg>
      <pc:sldChg chg="ord">
        <pc:chgData name="Kellen Rocha" userId="bcc2886460c20f19" providerId="LiveId" clId="{5C4143B3-7A20-45E1-A6B9-1B6C86373B96}" dt="2023-05-17T21:46:42.825" v="3"/>
        <pc:sldMkLst>
          <pc:docMk/>
          <pc:sldMk cId="3387179414" sldId="377"/>
        </pc:sldMkLst>
      </pc:sldChg>
      <pc:sldMasterChg chg="delSldLayout">
        <pc:chgData name="Kellen Rocha" userId="bcc2886460c20f19" providerId="LiveId" clId="{5C4143B3-7A20-45E1-A6B9-1B6C86373B96}" dt="2023-05-17T21:49:44.763" v="4" actId="47"/>
        <pc:sldMasterMkLst>
          <pc:docMk/>
          <pc:sldMasterMk cId="0" sldId="2147483680"/>
        </pc:sldMasterMkLst>
        <pc:sldLayoutChg chg="del">
          <pc:chgData name="Kellen Rocha" userId="bcc2886460c20f19" providerId="LiveId" clId="{5C4143B3-7A20-45E1-A6B9-1B6C86373B96}" dt="2023-05-17T21:49:44.763" v="4" actId="47"/>
          <pc:sldLayoutMkLst>
            <pc:docMk/>
            <pc:sldMasterMk cId="0" sldId="2147483680"/>
            <pc:sldLayoutMk cId="0" sldId="2147483652"/>
          </pc:sldLayoutMkLst>
        </pc:sldLayoutChg>
      </pc:sldMasterChg>
      <pc:sldMasterChg chg="del delSldLayout">
        <pc:chgData name="Kellen Rocha" userId="bcc2886460c20f19" providerId="LiveId" clId="{5C4143B3-7A20-45E1-A6B9-1B6C86373B96}" dt="2023-05-17T21:50:04.547" v="14" actId="47"/>
        <pc:sldMasterMkLst>
          <pc:docMk/>
          <pc:sldMasterMk cId="0" sldId="2147483681"/>
        </pc:sldMasterMkLst>
        <pc:sldLayoutChg chg="del">
          <pc:chgData name="Kellen Rocha" userId="bcc2886460c20f19" providerId="LiveId" clId="{5C4143B3-7A20-45E1-A6B9-1B6C86373B96}" dt="2023-05-17T21:50:04.547" v="14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KELLEN JESSICA ROCHA SILVA" userId="S::kellen.silva@fatec.sp.gov.br::f812a586-ba0a-45f5-bf3d-04e29feabe09" providerId="AD" clId="Web-{22611561-A510-E3B0-1FF4-0F76B487C075}"/>
    <pc:docChg chg="modSld">
      <pc:chgData name="KELLEN JESSICA ROCHA SILVA" userId="S::kellen.silva@fatec.sp.gov.br::f812a586-ba0a-45f5-bf3d-04e29feabe09" providerId="AD" clId="Web-{22611561-A510-E3B0-1FF4-0F76B487C075}" dt="2023-05-13T19:46:03.281" v="84" actId="20577"/>
      <pc:docMkLst>
        <pc:docMk/>
      </pc:docMkLst>
      <pc:sldChg chg="modSp">
        <pc:chgData name="KELLEN JESSICA ROCHA SILVA" userId="S::kellen.silva@fatec.sp.gov.br::f812a586-ba0a-45f5-bf3d-04e29feabe09" providerId="AD" clId="Web-{22611561-A510-E3B0-1FF4-0F76B487C075}" dt="2023-05-13T19:32:57.496" v="15" actId="20577"/>
        <pc:sldMkLst>
          <pc:docMk/>
          <pc:sldMk cId="0" sldId="256"/>
        </pc:sldMkLst>
        <pc:spChg chg="mod">
          <ac:chgData name="KELLEN JESSICA ROCHA SILVA" userId="S::kellen.silva@fatec.sp.gov.br::f812a586-ba0a-45f5-bf3d-04e29feabe09" providerId="AD" clId="Web-{22611561-A510-E3B0-1FF4-0F76B487C075}" dt="2023-05-13T19:32:57.496" v="15" actId="20577"/>
          <ac:spMkLst>
            <pc:docMk/>
            <pc:sldMk cId="0" sldId="256"/>
            <ac:spMk id="1884" creationId="{00000000-0000-0000-0000-000000000000}"/>
          </ac:spMkLst>
        </pc:spChg>
      </pc:sldChg>
      <pc:sldChg chg="delSp modSp">
        <pc:chgData name="KELLEN JESSICA ROCHA SILVA" userId="S::kellen.silva@fatec.sp.gov.br::f812a586-ba0a-45f5-bf3d-04e29feabe09" providerId="AD" clId="Web-{22611561-A510-E3B0-1FF4-0F76B487C075}" dt="2023-05-13T19:36:35.271" v="41" actId="1076"/>
        <pc:sldMkLst>
          <pc:docMk/>
          <pc:sldMk cId="0" sldId="261"/>
        </pc:sldMkLst>
        <pc:spChg chg="del">
          <ac:chgData name="KELLEN JESSICA ROCHA SILVA" userId="S::kellen.silva@fatec.sp.gov.br::f812a586-ba0a-45f5-bf3d-04e29feabe09" providerId="AD" clId="Web-{22611561-A510-E3B0-1FF4-0F76B487C075}" dt="2023-05-13T19:36:27.240" v="38"/>
          <ac:spMkLst>
            <pc:docMk/>
            <pc:sldMk cId="0" sldId="261"/>
            <ac:spMk id="53" creationId="{00000000-0000-0000-0000-000000000000}"/>
          </ac:spMkLst>
        </pc:spChg>
        <pc:spChg chg="del">
          <ac:chgData name="KELLEN JESSICA ROCHA SILVA" userId="S::kellen.silva@fatec.sp.gov.br::f812a586-ba0a-45f5-bf3d-04e29feabe09" providerId="AD" clId="Web-{22611561-A510-E3B0-1FF4-0F76B487C075}" dt="2023-05-13T19:36:28.333" v="39"/>
          <ac:spMkLst>
            <pc:docMk/>
            <pc:sldMk cId="0" sldId="261"/>
            <ac:spMk id="58" creationId="{00000000-0000-0000-0000-000000000000}"/>
          </ac:spMkLst>
        </pc:spChg>
        <pc:spChg chg="del">
          <ac:chgData name="KELLEN JESSICA ROCHA SILVA" userId="S::kellen.silva@fatec.sp.gov.br::f812a586-ba0a-45f5-bf3d-04e29feabe09" providerId="AD" clId="Web-{22611561-A510-E3B0-1FF4-0F76B487C075}" dt="2023-05-13T19:36:29.411" v="40"/>
          <ac:spMkLst>
            <pc:docMk/>
            <pc:sldMk cId="0" sldId="261"/>
            <ac:spMk id="59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36:24.364" v="37" actId="20577"/>
          <ac:spMkLst>
            <pc:docMk/>
            <pc:sldMk cId="0" sldId="261"/>
            <ac:spMk id="2197" creationId="{00000000-0000-0000-0000-000000000000}"/>
          </ac:spMkLst>
        </pc:spChg>
        <pc:grpChg chg="mod">
          <ac:chgData name="KELLEN JESSICA ROCHA SILVA" userId="S::kellen.silva@fatec.sp.gov.br::f812a586-ba0a-45f5-bf3d-04e29feabe09" providerId="AD" clId="Web-{22611561-A510-E3B0-1FF4-0F76B487C075}" dt="2023-05-13T19:36:35.271" v="41" actId="1076"/>
          <ac:grpSpMkLst>
            <pc:docMk/>
            <pc:sldMk cId="0" sldId="261"/>
            <ac:grpSpMk id="60" creationId="{00000000-0000-0000-0000-000000000000}"/>
          </ac:grpSpMkLst>
        </pc:grpChg>
      </pc:sldChg>
      <pc:sldChg chg="modSp">
        <pc:chgData name="KELLEN JESSICA ROCHA SILVA" userId="S::kellen.silva@fatec.sp.gov.br::f812a586-ba0a-45f5-bf3d-04e29feabe09" providerId="AD" clId="Web-{22611561-A510-E3B0-1FF4-0F76B487C075}" dt="2023-05-13T19:45:46.187" v="82" actId="1076"/>
        <pc:sldMkLst>
          <pc:docMk/>
          <pc:sldMk cId="0" sldId="284"/>
        </pc:sldMkLst>
        <pc:spChg chg="mod">
          <ac:chgData name="KELLEN JESSICA ROCHA SILVA" userId="S::kellen.silva@fatec.sp.gov.br::f812a586-ba0a-45f5-bf3d-04e29feabe09" providerId="AD" clId="Web-{22611561-A510-E3B0-1FF4-0F76B487C075}" dt="2023-05-13T19:45:22.764" v="72" actId="20577"/>
          <ac:spMkLst>
            <pc:docMk/>
            <pc:sldMk cId="0" sldId="284"/>
            <ac:spMk id="3605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45:46.187" v="82" actId="1076"/>
          <ac:spMkLst>
            <pc:docMk/>
            <pc:sldMk cId="0" sldId="284"/>
            <ac:spMk id="3606" creationId="{00000000-0000-0000-0000-000000000000}"/>
          </ac:spMkLst>
        </pc:spChg>
      </pc:sldChg>
      <pc:sldChg chg="modSp">
        <pc:chgData name="KELLEN JESSICA ROCHA SILVA" userId="S::kellen.silva@fatec.sp.gov.br::f812a586-ba0a-45f5-bf3d-04e29feabe09" providerId="AD" clId="Web-{22611561-A510-E3B0-1FF4-0F76B487C075}" dt="2023-05-13T19:35:19.705" v="33" actId="1076"/>
        <pc:sldMkLst>
          <pc:docMk/>
          <pc:sldMk cId="286483078" sldId="306"/>
        </pc:sldMkLst>
        <pc:spChg chg="mod">
          <ac:chgData name="KELLEN JESSICA ROCHA SILVA" userId="S::kellen.silva@fatec.sp.gov.br::f812a586-ba0a-45f5-bf3d-04e29feabe09" providerId="AD" clId="Web-{22611561-A510-E3B0-1FF4-0F76B487C075}" dt="2023-05-13T19:35:19.690" v="32" actId="1076"/>
          <ac:spMkLst>
            <pc:docMk/>
            <pc:sldMk cId="286483078" sldId="306"/>
            <ac:spMk id="3" creationId="{9B25C66B-C19F-0031-57E5-726CEC28C0C4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35:13.768" v="28" actId="1076"/>
          <ac:spMkLst>
            <pc:docMk/>
            <pc:sldMk cId="286483078" sldId="306"/>
            <ac:spMk id="42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34:42.172" v="27" actId="20577"/>
          <ac:spMkLst>
            <pc:docMk/>
            <pc:sldMk cId="286483078" sldId="306"/>
            <ac:spMk id="2976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34:00.014" v="17" actId="20577"/>
          <ac:spMkLst>
            <pc:docMk/>
            <pc:sldMk cId="286483078" sldId="306"/>
            <ac:spMk id="2977" creationId="{00000000-0000-0000-0000-000000000000}"/>
          </ac:spMkLst>
        </pc:spChg>
        <pc:grpChg chg="mod">
          <ac:chgData name="KELLEN JESSICA ROCHA SILVA" userId="S::kellen.silva@fatec.sp.gov.br::f812a586-ba0a-45f5-bf3d-04e29feabe09" providerId="AD" clId="Web-{22611561-A510-E3B0-1FF4-0F76B487C075}" dt="2023-05-13T19:35:19.705" v="33" actId="1076"/>
          <ac:grpSpMkLst>
            <pc:docMk/>
            <pc:sldMk cId="286483078" sldId="306"/>
            <ac:grpSpMk id="4" creationId="{AC9D39B4-8EAD-CBC9-71A8-E8228101927A}"/>
          </ac:grpSpMkLst>
        </pc:grpChg>
        <pc:grpChg chg="mod">
          <ac:chgData name="KELLEN JESSICA ROCHA SILVA" userId="S::kellen.silva@fatec.sp.gov.br::f812a586-ba0a-45f5-bf3d-04e29feabe09" providerId="AD" clId="Web-{22611561-A510-E3B0-1FF4-0F76B487C075}" dt="2023-05-13T19:35:13.768" v="29" actId="1076"/>
          <ac:grpSpMkLst>
            <pc:docMk/>
            <pc:sldMk cId="286483078" sldId="306"/>
            <ac:grpSpMk id="29" creationId="{00000000-0000-0000-0000-000000000000}"/>
          </ac:grpSpMkLst>
        </pc:grpChg>
      </pc:sldChg>
      <pc:sldChg chg="modSp">
        <pc:chgData name="KELLEN JESSICA ROCHA SILVA" userId="S::kellen.silva@fatec.sp.gov.br::f812a586-ba0a-45f5-bf3d-04e29feabe09" providerId="AD" clId="Web-{22611561-A510-E3B0-1FF4-0F76B487C075}" dt="2023-05-13T19:38:18.447" v="50" actId="20577"/>
        <pc:sldMkLst>
          <pc:docMk/>
          <pc:sldMk cId="2741682359" sldId="312"/>
        </pc:sldMkLst>
        <pc:spChg chg="mod">
          <ac:chgData name="KELLEN JESSICA ROCHA SILVA" userId="S::kellen.silva@fatec.sp.gov.br::f812a586-ba0a-45f5-bf3d-04e29feabe09" providerId="AD" clId="Web-{22611561-A510-E3B0-1FF4-0F76B487C075}" dt="2023-05-13T19:38:18.447" v="50" actId="20577"/>
          <ac:spMkLst>
            <pc:docMk/>
            <pc:sldMk cId="2741682359" sldId="312"/>
            <ac:spMk id="7" creationId="{00000000-0000-0000-0000-000000000000}"/>
          </ac:spMkLst>
        </pc:spChg>
      </pc:sldChg>
      <pc:sldChg chg="delSp modSp">
        <pc:chgData name="KELLEN JESSICA ROCHA SILVA" userId="S::kellen.silva@fatec.sp.gov.br::f812a586-ba0a-45f5-bf3d-04e29feabe09" providerId="AD" clId="Web-{22611561-A510-E3B0-1FF4-0F76B487C075}" dt="2023-05-13T19:41:29.768" v="71" actId="20577"/>
        <pc:sldMkLst>
          <pc:docMk/>
          <pc:sldMk cId="4003084261" sldId="314"/>
        </pc:sldMkLst>
        <pc:spChg chg="del">
          <ac:chgData name="KELLEN JESSICA ROCHA SILVA" userId="S::kellen.silva@fatec.sp.gov.br::f812a586-ba0a-45f5-bf3d-04e29feabe09" providerId="AD" clId="Web-{22611561-A510-E3B0-1FF4-0F76B487C075}" dt="2023-05-13T19:31:13.523" v="1"/>
          <ac:spMkLst>
            <pc:docMk/>
            <pc:sldMk cId="4003084261" sldId="314"/>
            <ac:spMk id="7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22611561-A510-E3B0-1FF4-0F76B487C075}" dt="2023-05-13T19:41:29.768" v="71" actId="20577"/>
          <ac:spMkLst>
            <pc:docMk/>
            <pc:sldMk cId="4003084261" sldId="314"/>
            <ac:spMk id="2197" creationId="{00000000-0000-0000-0000-000000000000}"/>
          </ac:spMkLst>
        </pc:spChg>
      </pc:sldChg>
      <pc:sldChg chg="modSp">
        <pc:chgData name="KELLEN JESSICA ROCHA SILVA" userId="S::kellen.silva@fatec.sp.gov.br::f812a586-ba0a-45f5-bf3d-04e29feabe09" providerId="AD" clId="Web-{22611561-A510-E3B0-1FF4-0F76B487C075}" dt="2023-05-13T19:46:03.281" v="84" actId="20577"/>
        <pc:sldMkLst>
          <pc:docMk/>
          <pc:sldMk cId="1409030137" sldId="320"/>
        </pc:sldMkLst>
        <pc:spChg chg="mod">
          <ac:chgData name="KELLEN JESSICA ROCHA SILVA" userId="S::kellen.silva@fatec.sp.gov.br::f812a586-ba0a-45f5-bf3d-04e29feabe09" providerId="AD" clId="Web-{22611561-A510-E3B0-1FF4-0F76B487C075}" dt="2023-05-13T19:46:03.281" v="84" actId="20577"/>
          <ac:spMkLst>
            <pc:docMk/>
            <pc:sldMk cId="1409030137" sldId="320"/>
            <ac:spMk id="3012" creationId="{00000000-0000-0000-0000-000000000000}"/>
          </ac:spMkLst>
        </pc:spChg>
      </pc:sldChg>
    </pc:docChg>
  </pc:docChgLst>
  <pc:docChgLst>
    <pc:chgData name="KELLEN JESSICA ROCHA SILVA" userId="S::kellen.silva@fatec.sp.gov.br::f812a586-ba0a-45f5-bf3d-04e29feabe09" providerId="AD" clId="Web-{41BF13D4-673B-4DE0-B077-766D4F93F84A}"/>
    <pc:docChg chg="modSld">
      <pc:chgData name="KELLEN JESSICA ROCHA SILVA" userId="S::kellen.silva@fatec.sp.gov.br::f812a586-ba0a-45f5-bf3d-04e29feabe09" providerId="AD" clId="Web-{41BF13D4-673B-4DE0-B077-766D4F93F84A}" dt="2023-05-13T18:26:29.933" v="83" actId="20577"/>
      <pc:docMkLst>
        <pc:docMk/>
      </pc:docMkLst>
      <pc:sldChg chg="addSp modSp">
        <pc:chgData name="KELLEN JESSICA ROCHA SILVA" userId="S::kellen.silva@fatec.sp.gov.br::f812a586-ba0a-45f5-bf3d-04e29feabe09" providerId="AD" clId="Web-{41BF13D4-673B-4DE0-B077-766D4F93F84A}" dt="2023-05-13T18:17:43.362" v="26" actId="20577"/>
        <pc:sldMkLst>
          <pc:docMk/>
          <pc:sldMk cId="2671540591" sldId="305"/>
        </pc:sldMkLst>
        <pc:spChg chg="add mod">
          <ac:chgData name="KELLEN JESSICA ROCHA SILVA" userId="S::kellen.silva@fatec.sp.gov.br::f812a586-ba0a-45f5-bf3d-04e29feabe09" providerId="AD" clId="Web-{41BF13D4-673B-4DE0-B077-766D4F93F84A}" dt="2023-05-13T18:17:43.362" v="26" actId="20577"/>
          <ac:spMkLst>
            <pc:docMk/>
            <pc:sldMk cId="2671540591" sldId="305"/>
            <ac:spMk id="3" creationId="{C6ACA46B-8BB1-C8DD-A97A-86524496342D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7:30.924" v="7" actId="1076"/>
          <ac:spMkLst>
            <pc:docMk/>
            <pc:sldMk cId="2671540591" sldId="305"/>
            <ac:spMk id="42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7:30.893" v="4" actId="1076"/>
          <ac:spMkLst>
            <pc:docMk/>
            <pc:sldMk cId="2671540591" sldId="305"/>
            <ac:spMk id="2975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7:30.908" v="5" actId="1076"/>
          <ac:spMkLst>
            <pc:docMk/>
            <pc:sldMk cId="2671540591" sldId="305"/>
            <ac:spMk id="2976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7:30.908" v="6" actId="1076"/>
          <ac:spMkLst>
            <pc:docMk/>
            <pc:sldMk cId="2671540591" sldId="305"/>
            <ac:spMk id="2977" creationId="{00000000-0000-0000-0000-000000000000}"/>
          </ac:spMkLst>
        </pc:spChg>
        <pc:grpChg chg="add mod">
          <ac:chgData name="KELLEN JESSICA ROCHA SILVA" userId="S::kellen.silva@fatec.sp.gov.br::f812a586-ba0a-45f5-bf3d-04e29feabe09" providerId="AD" clId="Web-{41BF13D4-673B-4DE0-B077-766D4F93F84A}" dt="2023-05-13T18:17:30.986" v="13" actId="1076"/>
          <ac:grpSpMkLst>
            <pc:docMk/>
            <pc:sldMk cId="2671540591" sldId="305"/>
            <ac:grpSpMk id="4" creationId="{E7ED0248-0154-AEB1-C084-018D5EF7B9DC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7:30.940" v="8" actId="1076"/>
          <ac:grpSpMkLst>
            <pc:docMk/>
            <pc:sldMk cId="2671540591" sldId="305"/>
            <ac:grpSpMk id="61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7:30.955" v="9" actId="1076"/>
          <ac:grpSpMkLst>
            <pc:docMk/>
            <pc:sldMk cId="2671540591" sldId="305"/>
            <ac:grpSpMk id="64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7:30.955" v="10" actId="1076"/>
          <ac:grpSpMkLst>
            <pc:docMk/>
            <pc:sldMk cId="2671540591" sldId="305"/>
            <ac:grpSpMk id="67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7:30.971" v="11" actId="1076"/>
          <ac:grpSpMkLst>
            <pc:docMk/>
            <pc:sldMk cId="2671540591" sldId="305"/>
            <ac:grpSpMk id="70" creationId="{00000000-0000-0000-0000-000000000000}"/>
          </ac:grpSpMkLst>
        </pc:grpChg>
      </pc:sldChg>
      <pc:sldChg chg="addSp modSp">
        <pc:chgData name="KELLEN JESSICA ROCHA SILVA" userId="S::kellen.silva@fatec.sp.gov.br::f812a586-ba0a-45f5-bf3d-04e29feabe09" providerId="AD" clId="Web-{41BF13D4-673B-4DE0-B077-766D4F93F84A}" dt="2023-05-13T18:20:09.101" v="77" actId="20577"/>
        <pc:sldMkLst>
          <pc:docMk/>
          <pc:sldMk cId="286483078" sldId="306"/>
        </pc:sldMkLst>
        <pc:spChg chg="add mod">
          <ac:chgData name="KELLEN JESSICA ROCHA SILVA" userId="S::kellen.silva@fatec.sp.gov.br::f812a586-ba0a-45f5-bf3d-04e29feabe09" providerId="AD" clId="Web-{41BF13D4-673B-4DE0-B077-766D4F93F84A}" dt="2023-05-13T18:20:09.101" v="77" actId="20577"/>
          <ac:spMkLst>
            <pc:docMk/>
            <pc:sldMk cId="286483078" sldId="306"/>
            <ac:spMk id="3" creationId="{9B25C66B-C19F-0031-57E5-726CEC28C0C4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9:38.569" v="54" actId="20577"/>
          <ac:spMkLst>
            <pc:docMk/>
            <pc:sldMk cId="286483078" sldId="306"/>
            <ac:spMk id="42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8:39.004" v="48" actId="20577"/>
          <ac:spMkLst>
            <pc:docMk/>
            <pc:sldMk cId="286483078" sldId="306"/>
            <ac:spMk id="2975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8:20.332" v="32" actId="1076"/>
          <ac:spMkLst>
            <pc:docMk/>
            <pc:sldMk cId="286483078" sldId="306"/>
            <ac:spMk id="2976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18:49.598" v="52" actId="20577"/>
          <ac:spMkLst>
            <pc:docMk/>
            <pc:sldMk cId="286483078" sldId="306"/>
            <ac:spMk id="2977" creationId="{00000000-0000-0000-0000-000000000000}"/>
          </ac:spMkLst>
        </pc:spChg>
        <pc:grpChg chg="add mod">
          <ac:chgData name="KELLEN JESSICA ROCHA SILVA" userId="S::kellen.silva@fatec.sp.gov.br::f812a586-ba0a-45f5-bf3d-04e29feabe09" providerId="AD" clId="Web-{41BF13D4-673B-4DE0-B077-766D4F93F84A}" dt="2023-05-13T18:18:20.426" v="40" actId="1076"/>
          <ac:grpSpMkLst>
            <pc:docMk/>
            <pc:sldMk cId="286483078" sldId="306"/>
            <ac:grpSpMk id="4" creationId="{AC9D39B4-8EAD-CBC9-71A8-E8228101927A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8:20.363" v="35" actId="1076"/>
          <ac:grpSpMkLst>
            <pc:docMk/>
            <pc:sldMk cId="286483078" sldId="306"/>
            <ac:grpSpMk id="20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8:20.363" v="36" actId="1076"/>
          <ac:grpSpMkLst>
            <pc:docMk/>
            <pc:sldMk cId="286483078" sldId="306"/>
            <ac:grpSpMk id="23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8:20.379" v="37" actId="1076"/>
          <ac:grpSpMkLst>
            <pc:docMk/>
            <pc:sldMk cId="286483078" sldId="306"/>
            <ac:grpSpMk id="26" creationId="{00000000-0000-0000-0000-000000000000}"/>
          </ac:grpSpMkLst>
        </pc:grpChg>
        <pc:grpChg chg="mod">
          <ac:chgData name="KELLEN JESSICA ROCHA SILVA" userId="S::kellen.silva@fatec.sp.gov.br::f812a586-ba0a-45f5-bf3d-04e29feabe09" providerId="AD" clId="Web-{41BF13D4-673B-4DE0-B077-766D4F93F84A}" dt="2023-05-13T18:18:20.394" v="38" actId="1076"/>
          <ac:grpSpMkLst>
            <pc:docMk/>
            <pc:sldMk cId="286483078" sldId="306"/>
            <ac:grpSpMk id="29" creationId="{00000000-0000-0000-0000-000000000000}"/>
          </ac:grpSpMkLst>
        </pc:grpChg>
      </pc:sldChg>
      <pc:sldChg chg="modSp">
        <pc:chgData name="KELLEN JESSICA ROCHA SILVA" userId="S::kellen.silva@fatec.sp.gov.br::f812a586-ba0a-45f5-bf3d-04e29feabe09" providerId="AD" clId="Web-{41BF13D4-673B-4DE0-B077-766D4F93F84A}" dt="2023-05-13T18:26:29.933" v="83" actId="20577"/>
        <pc:sldMkLst>
          <pc:docMk/>
          <pc:sldMk cId="2741682359" sldId="312"/>
        </pc:sldMkLst>
        <pc:spChg chg="mod">
          <ac:chgData name="KELLEN JESSICA ROCHA SILVA" userId="S::kellen.silva@fatec.sp.gov.br::f812a586-ba0a-45f5-bf3d-04e29feabe09" providerId="AD" clId="Web-{41BF13D4-673B-4DE0-B077-766D4F93F84A}" dt="2023-05-13T18:26:29.933" v="83" actId="20577"/>
          <ac:spMkLst>
            <pc:docMk/>
            <pc:sldMk cId="2741682359" sldId="312"/>
            <ac:spMk id="7" creationId="{00000000-0000-0000-0000-000000000000}"/>
          </ac:spMkLst>
        </pc:spChg>
      </pc:sldChg>
      <pc:sldChg chg="modSp">
        <pc:chgData name="KELLEN JESSICA ROCHA SILVA" userId="S::kellen.silva@fatec.sp.gov.br::f812a586-ba0a-45f5-bf3d-04e29feabe09" providerId="AD" clId="Web-{41BF13D4-673B-4DE0-B077-766D4F93F84A}" dt="2023-05-13T18:21:17.838" v="81" actId="1076"/>
        <pc:sldMkLst>
          <pc:docMk/>
          <pc:sldMk cId="4003084261" sldId="314"/>
        </pc:sldMkLst>
        <pc:spChg chg="mod">
          <ac:chgData name="KELLEN JESSICA ROCHA SILVA" userId="S::kellen.silva@fatec.sp.gov.br::f812a586-ba0a-45f5-bf3d-04e29feabe09" providerId="AD" clId="Web-{41BF13D4-673B-4DE0-B077-766D4F93F84A}" dt="2023-05-13T18:21:17.838" v="81" actId="1076"/>
          <ac:spMkLst>
            <pc:docMk/>
            <pc:sldMk cId="4003084261" sldId="314"/>
            <ac:spMk id="54" creationId="{00000000-0000-0000-0000-000000000000}"/>
          </ac:spMkLst>
        </pc:spChg>
        <pc:spChg chg="mod">
          <ac:chgData name="KELLEN JESSICA ROCHA SILVA" userId="S::kellen.silva@fatec.sp.gov.br::f812a586-ba0a-45f5-bf3d-04e29feabe09" providerId="AD" clId="Web-{41BF13D4-673B-4DE0-B077-766D4F93F84A}" dt="2023-05-13T18:21:13.978" v="80" actId="20577"/>
          <ac:spMkLst>
            <pc:docMk/>
            <pc:sldMk cId="4003084261" sldId="314"/>
            <ac:spMk id="2197" creationId="{00000000-0000-0000-0000-000000000000}"/>
          </ac:spMkLst>
        </pc:spChg>
      </pc:sldChg>
    </pc:docChg>
  </pc:docChgLst>
  <pc:docChgLst>
    <pc:chgData name="KELLEN JESSICA ROCHA SILVA" userId="f812a586-ba0a-45f5-bf3d-04e29feabe09" providerId="ADAL" clId="{D8410925-1F75-4E71-B8E7-E5E1472CF9F7}"/>
    <pc:docChg chg="undo custSel addSld modSld sldOrd">
      <pc:chgData name="KELLEN JESSICA ROCHA SILVA" userId="f812a586-ba0a-45f5-bf3d-04e29feabe09" providerId="ADAL" clId="{D8410925-1F75-4E71-B8E7-E5E1472CF9F7}" dt="2023-05-16T01:14:27.501" v="716"/>
      <pc:docMkLst>
        <pc:docMk/>
      </pc:docMkLst>
      <pc:sldChg chg="modSp mod">
        <pc:chgData name="KELLEN JESSICA ROCHA SILVA" userId="f812a586-ba0a-45f5-bf3d-04e29feabe09" providerId="ADAL" clId="{D8410925-1F75-4E71-B8E7-E5E1472CF9F7}" dt="2023-05-10T22:43:43.569" v="587" actId="1076"/>
        <pc:sldMkLst>
          <pc:docMk/>
          <pc:sldMk cId="0" sldId="258"/>
        </pc:sldMkLst>
        <pc:spChg chg="mod">
          <ac:chgData name="KELLEN JESSICA ROCHA SILVA" userId="f812a586-ba0a-45f5-bf3d-04e29feabe09" providerId="ADAL" clId="{D8410925-1F75-4E71-B8E7-E5E1472CF9F7}" dt="2023-05-10T22:43:43.569" v="587" actId="1076"/>
          <ac:spMkLst>
            <pc:docMk/>
            <pc:sldMk cId="0" sldId="258"/>
            <ac:spMk id="2138" creationId="{00000000-0000-0000-0000-000000000000}"/>
          </ac:spMkLst>
        </pc:spChg>
      </pc:sldChg>
      <pc:sldChg chg="modSp mod">
        <pc:chgData name="KELLEN JESSICA ROCHA SILVA" userId="f812a586-ba0a-45f5-bf3d-04e29feabe09" providerId="ADAL" clId="{D8410925-1F75-4E71-B8E7-E5E1472CF9F7}" dt="2023-05-10T22:45:04.490" v="589" actId="20577"/>
        <pc:sldMkLst>
          <pc:docMk/>
          <pc:sldMk cId="0" sldId="261"/>
        </pc:sldMkLst>
        <pc:spChg chg="mod">
          <ac:chgData name="KELLEN JESSICA ROCHA SILVA" userId="f812a586-ba0a-45f5-bf3d-04e29feabe09" providerId="ADAL" clId="{D8410925-1F75-4E71-B8E7-E5E1472CF9F7}" dt="2023-05-10T22:45:04.490" v="589" actId="20577"/>
          <ac:spMkLst>
            <pc:docMk/>
            <pc:sldMk cId="0" sldId="261"/>
            <ac:spMk id="2197" creationId="{00000000-0000-0000-0000-000000000000}"/>
          </ac:spMkLst>
        </pc:spChg>
      </pc:sldChg>
      <pc:sldChg chg="modSp mod">
        <pc:chgData name="KELLEN JESSICA ROCHA SILVA" userId="f812a586-ba0a-45f5-bf3d-04e29feabe09" providerId="ADAL" clId="{D8410925-1F75-4E71-B8E7-E5E1472CF9F7}" dt="2023-05-10T22:28:32.345" v="348" actId="14100"/>
        <pc:sldMkLst>
          <pc:docMk/>
          <pc:sldMk cId="2741682359" sldId="312"/>
        </pc:sldMkLst>
        <pc:spChg chg="mod">
          <ac:chgData name="KELLEN JESSICA ROCHA SILVA" userId="f812a586-ba0a-45f5-bf3d-04e29feabe09" providerId="ADAL" clId="{D8410925-1F75-4E71-B8E7-E5E1472CF9F7}" dt="2023-05-10T22:28:26.775" v="347" actId="20577"/>
          <ac:spMkLst>
            <pc:docMk/>
            <pc:sldMk cId="2741682359" sldId="312"/>
            <ac:spMk id="7" creationId="{00000000-0000-0000-0000-000000000000}"/>
          </ac:spMkLst>
        </pc:spChg>
        <pc:spChg chg="mod">
          <ac:chgData name="KELLEN JESSICA ROCHA SILVA" userId="f812a586-ba0a-45f5-bf3d-04e29feabe09" providerId="ADAL" clId="{D8410925-1F75-4E71-B8E7-E5E1472CF9F7}" dt="2023-05-10T22:28:32.345" v="348" actId="14100"/>
          <ac:spMkLst>
            <pc:docMk/>
            <pc:sldMk cId="2741682359" sldId="312"/>
            <ac:spMk id="3009" creationId="{00000000-0000-0000-0000-000000000000}"/>
          </ac:spMkLst>
        </pc:spChg>
      </pc:sldChg>
      <pc:sldChg chg="modSp mod ord">
        <pc:chgData name="KELLEN JESSICA ROCHA SILVA" userId="f812a586-ba0a-45f5-bf3d-04e29feabe09" providerId="ADAL" clId="{D8410925-1F75-4E71-B8E7-E5E1472CF9F7}" dt="2023-05-10T22:37:18.490" v="572"/>
        <pc:sldMkLst>
          <pc:docMk/>
          <pc:sldMk cId="4003084261" sldId="314"/>
        </pc:sldMkLst>
        <pc:spChg chg="mod">
          <ac:chgData name="KELLEN JESSICA ROCHA SILVA" userId="f812a586-ba0a-45f5-bf3d-04e29feabe09" providerId="ADAL" clId="{D8410925-1F75-4E71-B8E7-E5E1472CF9F7}" dt="2023-05-10T22:34:26.925" v="551" actId="1076"/>
          <ac:spMkLst>
            <pc:docMk/>
            <pc:sldMk cId="4003084261" sldId="314"/>
            <ac:spMk id="55" creationId="{00000000-0000-0000-0000-000000000000}"/>
          </ac:spMkLst>
        </pc:spChg>
        <pc:spChg chg="mod">
          <ac:chgData name="KELLEN JESSICA ROCHA SILVA" userId="f812a586-ba0a-45f5-bf3d-04e29feabe09" providerId="ADAL" clId="{D8410925-1F75-4E71-B8E7-E5E1472CF9F7}" dt="2023-05-10T22:34:39.065" v="552"/>
          <ac:spMkLst>
            <pc:docMk/>
            <pc:sldMk cId="4003084261" sldId="314"/>
            <ac:spMk id="2195" creationId="{00000000-0000-0000-0000-000000000000}"/>
          </ac:spMkLst>
        </pc:spChg>
        <pc:spChg chg="mod">
          <ac:chgData name="KELLEN JESSICA ROCHA SILVA" userId="f812a586-ba0a-45f5-bf3d-04e29feabe09" providerId="ADAL" clId="{D8410925-1F75-4E71-B8E7-E5E1472CF9F7}" dt="2023-05-10T22:34:16.535" v="550" actId="20577"/>
          <ac:spMkLst>
            <pc:docMk/>
            <pc:sldMk cId="4003084261" sldId="314"/>
            <ac:spMk id="2197" creationId="{00000000-0000-0000-0000-000000000000}"/>
          </ac:spMkLst>
        </pc:spChg>
      </pc:sldChg>
      <pc:sldChg chg="modSp mod">
        <pc:chgData name="KELLEN JESSICA ROCHA SILVA" userId="f812a586-ba0a-45f5-bf3d-04e29feabe09" providerId="ADAL" clId="{D8410925-1F75-4E71-B8E7-E5E1472CF9F7}" dt="2023-05-10T22:35:01.149" v="570" actId="1076"/>
        <pc:sldMkLst>
          <pc:docMk/>
          <pc:sldMk cId="3088801757" sldId="315"/>
        </pc:sldMkLst>
        <pc:spChg chg="mod">
          <ac:chgData name="KELLEN JESSICA ROCHA SILVA" userId="f812a586-ba0a-45f5-bf3d-04e29feabe09" providerId="ADAL" clId="{D8410925-1F75-4E71-B8E7-E5E1472CF9F7}" dt="2023-05-10T22:29:17.842" v="367" actId="1076"/>
          <ac:spMkLst>
            <pc:docMk/>
            <pc:sldMk cId="3088801757" sldId="315"/>
            <ac:spMk id="7" creationId="{00000000-0000-0000-0000-000000000000}"/>
          </ac:spMkLst>
        </pc:spChg>
        <pc:spChg chg="mod">
          <ac:chgData name="KELLEN JESSICA ROCHA SILVA" userId="f812a586-ba0a-45f5-bf3d-04e29feabe09" providerId="ADAL" clId="{D8410925-1F75-4E71-B8E7-E5E1472CF9F7}" dt="2023-05-10T22:35:01.149" v="570" actId="1076"/>
          <ac:spMkLst>
            <pc:docMk/>
            <pc:sldMk cId="3088801757" sldId="315"/>
            <ac:spMk id="3012" creationId="{00000000-0000-0000-0000-000000000000}"/>
          </ac:spMkLst>
        </pc:spChg>
      </pc:sldChg>
      <pc:sldChg chg="ord">
        <pc:chgData name="KELLEN JESSICA ROCHA SILVA" userId="f812a586-ba0a-45f5-bf3d-04e29feabe09" providerId="ADAL" clId="{D8410925-1F75-4E71-B8E7-E5E1472CF9F7}" dt="2023-05-10T22:37:50.700" v="574"/>
        <pc:sldMkLst>
          <pc:docMk/>
          <pc:sldMk cId="3323849021" sldId="319"/>
        </pc:sldMkLst>
      </pc:sldChg>
      <pc:sldChg chg="addSp delSp modSp mod ord">
        <pc:chgData name="KELLEN JESSICA ROCHA SILVA" userId="f812a586-ba0a-45f5-bf3d-04e29feabe09" providerId="ADAL" clId="{D8410925-1F75-4E71-B8E7-E5E1472CF9F7}" dt="2023-05-16T01:14:27.501" v="716"/>
        <pc:sldMkLst>
          <pc:docMk/>
          <pc:sldMk cId="1409030137" sldId="320"/>
        </pc:sldMkLst>
        <pc:spChg chg="add mod">
          <ac:chgData name="KELLEN JESSICA ROCHA SILVA" userId="f812a586-ba0a-45f5-bf3d-04e29feabe09" providerId="ADAL" clId="{D8410925-1F75-4E71-B8E7-E5E1472CF9F7}" dt="2023-05-16T01:13:26.527" v="712" actId="1076"/>
          <ac:spMkLst>
            <pc:docMk/>
            <pc:sldMk cId="1409030137" sldId="320"/>
            <ac:spMk id="3" creationId="{32A906C4-6890-9EB5-2049-414A62ABA8DC}"/>
          </ac:spMkLst>
        </pc:spChg>
        <pc:spChg chg="add mod">
          <ac:chgData name="KELLEN JESSICA ROCHA SILVA" userId="f812a586-ba0a-45f5-bf3d-04e29feabe09" providerId="ADAL" clId="{D8410925-1F75-4E71-B8E7-E5E1472CF9F7}" dt="2023-05-16T01:13:26.527" v="712" actId="1076"/>
          <ac:spMkLst>
            <pc:docMk/>
            <pc:sldMk cId="1409030137" sldId="320"/>
            <ac:spMk id="6" creationId="{D9A840BB-5AD0-BF26-5870-CB88087373E4}"/>
          </ac:spMkLst>
        </pc:spChg>
        <pc:spChg chg="mod">
          <ac:chgData name="KELLEN JESSICA ROCHA SILVA" userId="f812a586-ba0a-45f5-bf3d-04e29feabe09" providerId="ADAL" clId="{D8410925-1F75-4E71-B8E7-E5E1472CF9F7}" dt="2023-05-16T01:13:34.543" v="714" actId="12788"/>
          <ac:spMkLst>
            <pc:docMk/>
            <pc:sldMk cId="1409030137" sldId="320"/>
            <ac:spMk id="3012" creationId="{00000000-0000-0000-0000-000000000000}"/>
          </ac:spMkLst>
        </pc:spChg>
        <pc:graphicFrameChg chg="del modGraphic">
          <ac:chgData name="KELLEN JESSICA ROCHA SILVA" userId="f812a586-ba0a-45f5-bf3d-04e29feabe09" providerId="ADAL" clId="{D8410925-1F75-4E71-B8E7-E5E1472CF9F7}" dt="2023-05-15T22:12:21.272" v="592" actId="478"/>
          <ac:graphicFrameMkLst>
            <pc:docMk/>
            <pc:sldMk cId="1409030137" sldId="320"/>
            <ac:graphicFrameMk id="4" creationId="{00000000-0000-0000-0000-000000000000}"/>
          </ac:graphicFrameMkLst>
        </pc:graphicFrameChg>
      </pc:sldChg>
      <pc:sldChg chg="ord">
        <pc:chgData name="KELLEN JESSICA ROCHA SILVA" userId="f812a586-ba0a-45f5-bf3d-04e29feabe09" providerId="ADAL" clId="{D8410925-1F75-4E71-B8E7-E5E1472CF9F7}" dt="2023-05-10T22:37:50.700" v="574"/>
        <pc:sldMkLst>
          <pc:docMk/>
          <pc:sldMk cId="1960470619" sldId="331"/>
        </pc:sldMkLst>
      </pc:sldChg>
      <pc:sldChg chg="add">
        <pc:chgData name="KELLEN JESSICA ROCHA SILVA" userId="f812a586-ba0a-45f5-bf3d-04e29feabe09" providerId="ADAL" clId="{D8410925-1F75-4E71-B8E7-E5E1472CF9F7}" dt="2023-05-15T22:12:14.762" v="590"/>
        <pc:sldMkLst>
          <pc:docMk/>
          <pc:sldMk cId="3796463436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941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5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8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58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78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5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17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12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8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6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80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8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47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89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89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89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89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8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9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291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420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662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5133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080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00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6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5" r:id="rId8"/>
    <p:sldLayoutId id="2147483667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27448" y="2002536"/>
            <a:ext cx="3685508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5000"/>
              <a:t>Declaração de Escopo</a:t>
            </a:r>
            <a:endParaRPr lang="pt-BR"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945868" y="3721608"/>
            <a:ext cx="3567088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/>
              <a:t>DSM 1º SEMESTRE/2023</a:t>
            </a:r>
            <a:br>
              <a:rPr lang="pt-BR" sz="2300"/>
            </a:br>
            <a:r>
              <a:rPr lang="pt-BR" sz="2300"/>
              <a:t>ENGENHARIA DE SOFTWARE I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grpSp>
        <p:nvGrpSpPr>
          <p:cNvPr id="198" name="Google Shape;4241;p64"/>
          <p:cNvGrpSpPr/>
          <p:nvPr/>
        </p:nvGrpSpPr>
        <p:grpSpPr>
          <a:xfrm>
            <a:off x="799897" y="1553726"/>
            <a:ext cx="3500338" cy="3195696"/>
            <a:chOff x="1338075" y="463925"/>
            <a:chExt cx="5022575" cy="4585450"/>
          </a:xfrm>
        </p:grpSpPr>
        <p:sp>
          <p:nvSpPr>
            <p:cNvPr id="199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820540" y="1984176"/>
            <a:ext cx="2081284" cy="14651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57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Produto do Projeto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2067772" y="1976227"/>
            <a:ext cx="1586819" cy="1670981"/>
          </a:xfrm>
        </p:spPr>
        <p:txBody>
          <a:bodyPr/>
          <a:lstStyle/>
          <a:p>
            <a:pPr algn="ctr"/>
            <a:r>
              <a:rPr lang="pt-BR">
                <a:solidFill>
                  <a:schemeClr val="bg2"/>
                </a:solidFill>
              </a:rPr>
              <a:t>Plataforma que ofereça serviços rápidos do nicho de saúde e bem-estar: </a:t>
            </a:r>
            <a:r>
              <a:rPr lang="pt-BR" b="1">
                <a:solidFill>
                  <a:schemeClr val="accent5"/>
                </a:solidFill>
              </a:rPr>
              <a:t>I</a:t>
            </a:r>
            <a:r>
              <a:rPr lang="en-US" b="1">
                <a:solidFill>
                  <a:schemeClr val="accent5"/>
                </a:solidFill>
              </a:rPr>
              <a:t>well</a:t>
            </a:r>
            <a:r>
              <a:rPr lang="en-US"/>
              <a:t>.</a:t>
            </a:r>
            <a:endParaRPr lang="pt-BR"/>
          </a:p>
        </p:txBody>
      </p:sp>
      <p:grpSp>
        <p:nvGrpSpPr>
          <p:cNvPr id="5" name="Google Shape;4506;p64"/>
          <p:cNvGrpSpPr/>
          <p:nvPr/>
        </p:nvGrpSpPr>
        <p:grpSpPr>
          <a:xfrm>
            <a:off x="4708478" y="1638952"/>
            <a:ext cx="2954948" cy="2393961"/>
            <a:chOff x="556125" y="238075"/>
            <a:chExt cx="6466175" cy="5235125"/>
          </a:xfrm>
        </p:grpSpPr>
        <p:sp>
          <p:nvSpPr>
            <p:cNvPr id="6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32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2006221"/>
            <a:ext cx="6916421" cy="15149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57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Expectativa do Cliente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1382" y="2202035"/>
            <a:ext cx="6500703" cy="610800"/>
          </a:xfrm>
        </p:spPr>
        <p:txBody>
          <a:bodyPr/>
          <a:lstStyle/>
          <a:p>
            <a:pPr algn="just"/>
            <a:r>
              <a:rPr lang="pt-BR"/>
              <a:t>O aplicativo deve subir em produção funcionando corretamente. Ainda, que o aplicativo ofereça uma plataforma fácil de usar e que permita o acesso rápido a serviços de saúde e bem-estar, confiável, seguro e com preços competitivos atendendo as suas necessidades de forma rápida e eficiente. </a:t>
            </a:r>
          </a:p>
        </p:txBody>
      </p:sp>
    </p:spTree>
    <p:extLst>
      <p:ext uri="{BB962C8B-B14F-4D97-AF65-F5344CB8AC3E}">
        <p14:creationId xmlns:p14="http://schemas.microsoft.com/office/powerpoint/2010/main" val="18421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2006222"/>
            <a:ext cx="6916421" cy="23071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57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Fatores de Sucesso do Projeto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1382" y="2202035"/>
            <a:ext cx="6500703" cy="610800"/>
          </a:xfrm>
        </p:spPr>
        <p:txBody>
          <a:bodyPr/>
          <a:lstStyle/>
          <a:p>
            <a:pPr algn="just"/>
            <a:r>
              <a:rPr lang="pt-BR"/>
              <a:t>Integrantes do time possuem experiência com essa metodologia de prestação de serviços;</a:t>
            </a:r>
          </a:p>
          <a:p>
            <a:pPr algn="just"/>
            <a:endParaRPr lang="pt-BR"/>
          </a:p>
          <a:p>
            <a:pPr algn="just"/>
            <a:r>
              <a:rPr lang="pt-BR"/>
              <a:t>Existe a necessidade no mercado para prestação de serviços rápidos e de última hora;</a:t>
            </a:r>
          </a:p>
          <a:p>
            <a:pPr algn="just"/>
            <a:endParaRPr lang="pt-BR"/>
          </a:p>
          <a:p>
            <a:pPr algn="just"/>
            <a:r>
              <a:rPr lang="pt-BR"/>
              <a:t>Demanda cada vez maior por serviços de saúde e estética;</a:t>
            </a:r>
          </a:p>
        </p:txBody>
      </p:sp>
    </p:spTree>
    <p:extLst>
      <p:ext uri="{BB962C8B-B14F-4D97-AF65-F5344CB8AC3E}">
        <p14:creationId xmlns:p14="http://schemas.microsoft.com/office/powerpoint/2010/main" val="274168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/>
              <a:t>Premissas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559951" y="1374069"/>
            <a:ext cx="6444461" cy="2269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dirty="0">
                <a:solidFill>
                  <a:schemeClr val="bg2"/>
                </a:solidFill>
              </a:rPr>
              <a:t>Disponibilidade de prestadores qualificados nas regiões mapeadas pelo aplicativo; </a:t>
            </a:r>
          </a:p>
          <a:p>
            <a:pPr lvl="0" algn="l"/>
            <a:endParaRPr lang="pt-BR" dirty="0">
              <a:solidFill>
                <a:schemeClr val="bg2"/>
              </a:solidFill>
            </a:endParaRPr>
          </a:p>
          <a:p>
            <a:pPr lvl="0" algn="l"/>
            <a:r>
              <a:rPr lang="pt-BR" dirty="0">
                <a:solidFill>
                  <a:schemeClr val="bg2"/>
                </a:solidFill>
              </a:rPr>
              <a:t>Desenvolvimento de um aplicativo fácil de usar e intuitivo para clientes e prestadores de serviço. </a:t>
            </a:r>
          </a:p>
          <a:p>
            <a:pPr lvl="0" algn="l"/>
            <a:endParaRPr lang="pt-BR" dirty="0">
              <a:solidFill>
                <a:schemeClr val="bg2"/>
              </a:solidFill>
            </a:endParaRPr>
          </a:p>
          <a:p>
            <a:pPr lvl="0" algn="l"/>
            <a:r>
              <a:rPr lang="pt-BR" dirty="0">
                <a:solidFill>
                  <a:schemeClr val="bg2"/>
                </a:solidFill>
              </a:rPr>
              <a:t>Implementação de um sistema de avaliação e feedback dos clientes para garantir a qualidade dos serviços prestados pelos prestadores.</a:t>
            </a:r>
            <a:endParaRPr lang="pt-BR" dirty="0"/>
          </a:p>
          <a:p>
            <a:pPr algn="l"/>
            <a:endParaRPr lang="pt-BR" dirty="0"/>
          </a:p>
          <a:p>
            <a:pPr lvl="0" algn="l"/>
            <a:endParaRPr lang="pt-BR" dirty="0"/>
          </a:p>
          <a:p>
            <a:pPr algn="l"/>
            <a:endParaRPr lang="pt-BR" dirty="0"/>
          </a:p>
          <a:p>
            <a:pPr lvl="0" algn="l"/>
            <a:endParaRPr dirty="0"/>
          </a:p>
        </p:txBody>
      </p:sp>
      <p:sp>
        <p:nvSpPr>
          <p:cNvPr id="53" name="Google Shape;5210;p69"/>
          <p:cNvSpPr/>
          <p:nvPr/>
        </p:nvSpPr>
        <p:spPr>
          <a:xfrm>
            <a:off x="1400054" y="1557544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210;p69"/>
          <p:cNvSpPr/>
          <p:nvPr/>
        </p:nvSpPr>
        <p:spPr>
          <a:xfrm>
            <a:off x="1406098" y="2361323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210;p69"/>
          <p:cNvSpPr/>
          <p:nvPr/>
        </p:nvSpPr>
        <p:spPr>
          <a:xfrm>
            <a:off x="1400054" y="3188587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02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3532742" y="3207918"/>
            <a:ext cx="2092760" cy="68709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841655" y="347564"/>
            <a:ext cx="357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RESTRIÇÕES</a:t>
            </a:r>
            <a:br>
              <a:rPr lang="pt-BR"/>
            </a:b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3907843" y="3294316"/>
            <a:ext cx="1442246" cy="514336"/>
          </a:xfrm>
        </p:spPr>
        <p:txBody>
          <a:bodyPr/>
          <a:lstStyle/>
          <a:p>
            <a:pPr algn="just"/>
            <a:r>
              <a:rPr lang="pt-BR"/>
              <a:t>Prazo: 6 meses</a:t>
            </a:r>
          </a:p>
        </p:txBody>
      </p:sp>
      <p:sp>
        <p:nvSpPr>
          <p:cNvPr id="2" name="Hexágono 1"/>
          <p:cNvSpPr/>
          <p:nvPr/>
        </p:nvSpPr>
        <p:spPr>
          <a:xfrm>
            <a:off x="3869784" y="1755220"/>
            <a:ext cx="1396033" cy="1209240"/>
          </a:xfrm>
          <a:prstGeom prst="hexagon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4306;p78"/>
          <p:cNvGrpSpPr/>
          <p:nvPr/>
        </p:nvGrpSpPr>
        <p:grpSpPr>
          <a:xfrm>
            <a:off x="4202870" y="1998678"/>
            <a:ext cx="729860" cy="727857"/>
            <a:chOff x="-30805300" y="1938725"/>
            <a:chExt cx="291450" cy="290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Google Shape;14307;p78"/>
            <p:cNvSpPr/>
            <p:nvPr/>
          </p:nvSpPr>
          <p:spPr>
            <a:xfrm>
              <a:off x="-30805300" y="1938725"/>
              <a:ext cx="291450" cy="290650"/>
            </a:xfrm>
            <a:custGeom>
              <a:avLst/>
              <a:gdLst/>
              <a:ahLst/>
              <a:cxnLst/>
              <a:rect l="l" t="t" r="r" b="b"/>
              <a:pathLst>
                <a:path w="11658" h="11626" extrusionOk="0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08;p78"/>
            <p:cNvSpPr/>
            <p:nvPr/>
          </p:nvSpPr>
          <p:spPr>
            <a:xfrm>
              <a:off x="-30670625" y="2042700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88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/>
              <a:t>Limites do Projeto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559951" y="1374069"/>
            <a:ext cx="6444461" cy="2269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>
                <a:solidFill>
                  <a:schemeClr val="bg2"/>
                </a:solidFill>
              </a:rPr>
              <a:t>Não ocorrerá a função de pagamentos feitos por fora do aplicativo; </a:t>
            </a:r>
            <a:endParaRPr lang="en-US">
              <a:solidFill>
                <a:schemeClr val="bg2"/>
              </a:solidFill>
            </a:endParaRPr>
          </a:p>
          <a:p>
            <a:pPr lvl="0" algn="l"/>
            <a:endParaRPr lang="pt-BR">
              <a:solidFill>
                <a:schemeClr val="bg2"/>
              </a:solidFill>
            </a:endParaRPr>
          </a:p>
          <a:p>
            <a:pPr lvl="0" algn="l"/>
            <a:r>
              <a:rPr lang="pt-BR">
                <a:solidFill>
                  <a:schemeClr val="bg2"/>
                </a:solidFill>
              </a:rPr>
              <a:t>Os serviços ofertados na plataforma estão restritos a: nutrição, exercícios físicos e estética;</a:t>
            </a:r>
          </a:p>
          <a:p>
            <a:pPr lvl="0" algn="l"/>
            <a:endParaRPr lang="pt-BR">
              <a:solidFill>
                <a:schemeClr val="bg2"/>
              </a:solidFill>
            </a:endParaRPr>
          </a:p>
          <a:p>
            <a:pPr algn="l"/>
            <a:r>
              <a:rPr lang="pt-BR">
                <a:solidFill>
                  <a:schemeClr val="bg2"/>
                </a:solidFill>
              </a:rPr>
              <a:t>Não será possível negociar na plataforma o valor da oferta;</a:t>
            </a:r>
          </a:p>
          <a:p>
            <a:pPr lvl="0" algn="l"/>
            <a:endParaRPr lang="pt-BR"/>
          </a:p>
          <a:p>
            <a:pPr lvl="0" algn="l"/>
            <a:endParaRPr lang="pt-BR"/>
          </a:p>
          <a:p>
            <a:pPr algn="l"/>
            <a:endParaRPr lang="pt-BR"/>
          </a:p>
          <a:p>
            <a:pPr lvl="0" algn="l"/>
            <a:endParaRPr/>
          </a:p>
        </p:txBody>
      </p:sp>
      <p:sp>
        <p:nvSpPr>
          <p:cNvPr id="53" name="Google Shape;5210;p69"/>
          <p:cNvSpPr/>
          <p:nvPr/>
        </p:nvSpPr>
        <p:spPr>
          <a:xfrm>
            <a:off x="1400054" y="1557544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210;p69"/>
          <p:cNvSpPr/>
          <p:nvPr/>
        </p:nvSpPr>
        <p:spPr>
          <a:xfrm>
            <a:off x="1397439" y="2066914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210;p69"/>
          <p:cNvSpPr/>
          <p:nvPr/>
        </p:nvSpPr>
        <p:spPr>
          <a:xfrm>
            <a:off x="1400053" y="2920889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8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90348" y="1446664"/>
            <a:ext cx="6916421" cy="81204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8206" y="1519647"/>
            <a:ext cx="6500703" cy="610800"/>
          </a:xfrm>
        </p:spPr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Serão aceitos apenas profissionais certificados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Serão aceitos apenas atendimentos domiciliares </a:t>
            </a:r>
          </a:p>
        </p:txBody>
      </p:sp>
      <p:sp>
        <p:nvSpPr>
          <p:cNvPr id="5" name="Google Shape;3009;p53"/>
          <p:cNvSpPr/>
          <p:nvPr/>
        </p:nvSpPr>
        <p:spPr>
          <a:xfrm>
            <a:off x="1190348" y="2520288"/>
            <a:ext cx="6916421" cy="20653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ubtítulo 6"/>
          <p:cNvSpPr>
            <a:spLocks noGrp="1"/>
          </p:cNvSpPr>
          <p:nvPr>
            <p:ph type="subTitle" idx="2"/>
          </p:nvPr>
        </p:nvSpPr>
        <p:spPr>
          <a:xfrm>
            <a:off x="1398206" y="2593271"/>
            <a:ext cx="6500703" cy="1664830"/>
          </a:xfrm>
        </p:spPr>
        <p:txBody>
          <a:bodyPr/>
          <a:lstStyle/>
          <a:p>
            <a:pPr algn="just"/>
            <a:r>
              <a:rPr lang="pt-BR" b="1" dirty="0">
                <a:solidFill>
                  <a:schemeClr val="accent5"/>
                </a:solidFill>
              </a:rPr>
              <a:t>Política de cancelamento</a:t>
            </a:r>
            <a:r>
              <a:rPr lang="pt-BR" dirty="0"/>
              <a:t>: 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Pode ser realizado tanto pelo cliente quanto pelo prestador de serviços, o valor da taxa cobrado deverá ser de 3 reais.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A taxa cobrada do prestador de serviços referente ao uso da plataforma será de 2% em cima do valor total </a:t>
            </a:r>
          </a:p>
        </p:txBody>
      </p:sp>
    </p:spTree>
    <p:extLst>
      <p:ext uri="{BB962C8B-B14F-4D97-AF65-F5344CB8AC3E}">
        <p14:creationId xmlns:p14="http://schemas.microsoft.com/office/powerpoint/2010/main" val="67341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5" name="Google Shape;3009;p53"/>
          <p:cNvSpPr/>
          <p:nvPr/>
        </p:nvSpPr>
        <p:spPr>
          <a:xfrm>
            <a:off x="1190348" y="1653654"/>
            <a:ext cx="6916421" cy="25566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ubtítulo 6"/>
          <p:cNvSpPr>
            <a:spLocks noGrp="1"/>
          </p:cNvSpPr>
          <p:nvPr>
            <p:ph type="subTitle" idx="2"/>
          </p:nvPr>
        </p:nvSpPr>
        <p:spPr>
          <a:xfrm>
            <a:off x="1398206" y="1726638"/>
            <a:ext cx="6500703" cy="1664830"/>
          </a:xfrm>
        </p:spPr>
        <p:txBody>
          <a:bodyPr/>
          <a:lstStyle/>
          <a:p>
            <a:pPr algn="just"/>
            <a:r>
              <a:rPr lang="pt-BR" b="1">
                <a:solidFill>
                  <a:schemeClr val="accent5"/>
                </a:solidFill>
              </a:rPr>
              <a:t>Repasse de Pagamento</a:t>
            </a:r>
            <a:r>
              <a:rPr lang="pt-BR"/>
              <a:t>: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Repasse será realizado no período semanal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Repasse antecipado: será retido o valor de R$ 2,50 pela cobrança da taxa de transação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Repasse instantâneo: será retido o valor de R$ 4,50 pela cobrança da taxa de transação </a:t>
            </a:r>
          </a:p>
        </p:txBody>
      </p:sp>
    </p:spTree>
    <p:extLst>
      <p:ext uri="{BB962C8B-B14F-4D97-AF65-F5344CB8AC3E}">
        <p14:creationId xmlns:p14="http://schemas.microsoft.com/office/powerpoint/2010/main" val="17846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5" name="Google Shape;3009;p53"/>
          <p:cNvSpPr/>
          <p:nvPr/>
        </p:nvSpPr>
        <p:spPr>
          <a:xfrm>
            <a:off x="1190348" y="1653654"/>
            <a:ext cx="6916421" cy="25566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ubtítulo 6"/>
          <p:cNvSpPr>
            <a:spLocks noGrp="1"/>
          </p:cNvSpPr>
          <p:nvPr>
            <p:ph type="subTitle" idx="2"/>
          </p:nvPr>
        </p:nvSpPr>
        <p:spPr>
          <a:xfrm>
            <a:off x="1398206" y="1726638"/>
            <a:ext cx="6500703" cy="1664830"/>
          </a:xfrm>
        </p:spPr>
        <p:txBody>
          <a:bodyPr/>
          <a:lstStyle/>
          <a:p>
            <a:pPr algn="just"/>
            <a:r>
              <a:rPr lang="pt-BR" b="1">
                <a:solidFill>
                  <a:schemeClr val="accent5"/>
                </a:solidFill>
              </a:rPr>
              <a:t>Métodos de pagamento aceitos durante a prestação de serviços</a:t>
            </a:r>
            <a:r>
              <a:rPr lang="pt-BR"/>
              <a:t>: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Cartão de crédito parcelado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Cartão de crédito a vista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/>
              <a:t>Débito (Bradesco, Santander, Itaú, Banco do Brasil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err="1"/>
              <a:t>Pix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50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672095" y="338327"/>
            <a:ext cx="3799810" cy="1010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A906C4-6890-9EB5-2049-414A62ABA8DC}"/>
              </a:ext>
            </a:extLst>
          </p:cNvPr>
          <p:cNvSpPr txBox="1"/>
          <p:nvPr/>
        </p:nvSpPr>
        <p:spPr>
          <a:xfrm>
            <a:off x="1361410" y="1839408"/>
            <a:ext cx="310803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Barlow Semi Condensed" panose="020B0604020202020204" charset="0"/>
              </a:rPr>
              <a:t>[RF01] Criação de Tabelas – Banco de Dados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[RF02] Criação da Tela Inicial (Primeiro contato com a plataforma)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[RF15] Cancelar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[RF16] Finalizar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[RF36] Calcular média de avaliações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[RF42] Contatar o suporte da plataforma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[RF53] Validar cartão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[RF53] Cobrança cartão</a:t>
            </a:r>
          </a:p>
          <a:p>
            <a:pPr fontAlgn="base"/>
            <a:endParaRPr lang="pt-BR" b="1" dirty="0">
              <a:latin typeface="Barlow Semi Condensed" panose="020B0604020202020204" charset="0"/>
            </a:endParaRPr>
          </a:p>
          <a:p>
            <a:pPr fontAlgn="base"/>
            <a:endParaRPr lang="pt-BR" dirty="0">
              <a:latin typeface="Barlow Semi Condensed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A840BB-5AD0-BF26-5870-CB88087373E4}"/>
              </a:ext>
            </a:extLst>
          </p:cNvPr>
          <p:cNvSpPr txBox="1"/>
          <p:nvPr/>
        </p:nvSpPr>
        <p:spPr>
          <a:xfrm>
            <a:off x="4903555" y="1839408"/>
            <a:ext cx="31080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Barlow Semi Condensed" panose="020B0604020202020204" charset="0"/>
              </a:rPr>
              <a:t>[RF43] Informar sobre Segurança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[RF44] Informar O Que Oferecemos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[RF45] Informar Quem Somos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[RF46] Informar Como Funciona a </a:t>
            </a:r>
            <a:r>
              <a:rPr lang="pt-BR" b="1" dirty="0" err="1">
                <a:latin typeface="Barlow Semi Condensed" panose="020B0604020202020204" charset="0"/>
              </a:rPr>
              <a:t>Iwel</a:t>
            </a:r>
            <a:endParaRPr lang="pt-BR" b="1" dirty="0">
              <a:latin typeface="Barlow Semi Condensed" panose="020B0604020202020204" charset="0"/>
            </a:endParaRP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[RF47] Informar endereço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[RF48] Informar redes sociais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[RF52] Pesquisar prestadores de serviços (tela inicial)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[RF53] Repasse de pagamento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[RF53] Cobrança PIX</a:t>
            </a:r>
          </a:p>
          <a:p>
            <a:pPr fontAlgn="base"/>
            <a:endParaRPr lang="pt-BR" b="1" dirty="0">
              <a:latin typeface="Barlow Semi Condensed" panose="020B0604020202020204" charset="0"/>
            </a:endParaRPr>
          </a:p>
          <a:p>
            <a:pPr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174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6195200" y="3102185"/>
            <a:ext cx="2854886" cy="2001720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64299" y="551471"/>
            <a:ext cx="369004" cy="426838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183444" y="689524"/>
            <a:ext cx="2521503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do Escopo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79897" y="559280"/>
            <a:ext cx="1443929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Patrocinador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635724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01</a:t>
            </a:r>
            <a:endParaRPr sz="1000"/>
          </a:p>
        </p:txBody>
      </p:sp>
      <p:sp>
        <p:nvSpPr>
          <p:cNvPr id="27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28040" y="1045272"/>
            <a:ext cx="1336317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Gerente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79897" y="1543021"/>
            <a:ext cx="1207931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79897" y="2076421"/>
            <a:ext cx="1683720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Comitê Executivo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79897" y="2570398"/>
            <a:ext cx="1429023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Descrição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87832" y="3064714"/>
            <a:ext cx="980848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93750" y="3600018"/>
            <a:ext cx="1338095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Justificativa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3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17116" y="4109220"/>
            <a:ext cx="1780669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Produto do Projeto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28984" y="567392"/>
            <a:ext cx="2029999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Expectativa do Cliente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44646" y="1104422"/>
            <a:ext cx="2650554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Fatores de Sucesso do Projeto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60480" y="1629945"/>
            <a:ext cx="1461972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Premissas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72998" y="2117956"/>
            <a:ext cx="1215221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Restrições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8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91379" y="2643480"/>
            <a:ext cx="1767393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Limites do Projeto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98306" y="3154895"/>
            <a:ext cx="2443910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Requisitos Não Funcionais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09" name="Google Shape;2106;p37"/>
          <p:cNvGrpSpPr/>
          <p:nvPr/>
        </p:nvGrpSpPr>
        <p:grpSpPr>
          <a:xfrm>
            <a:off x="664299" y="1057162"/>
            <a:ext cx="369004" cy="426838"/>
            <a:chOff x="731647" y="573573"/>
            <a:chExt cx="635100" cy="734640"/>
          </a:xfrm>
        </p:grpSpPr>
        <p:grpSp>
          <p:nvGrpSpPr>
            <p:cNvPr id="410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15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12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13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14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1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1141415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02</a:t>
            </a:r>
            <a:endParaRPr sz="1000"/>
          </a:p>
        </p:txBody>
      </p:sp>
      <p:grpSp>
        <p:nvGrpSpPr>
          <p:cNvPr id="418" name="Google Shape;2106;p37"/>
          <p:cNvGrpSpPr/>
          <p:nvPr/>
        </p:nvGrpSpPr>
        <p:grpSpPr>
          <a:xfrm>
            <a:off x="664299" y="1562853"/>
            <a:ext cx="369004" cy="426838"/>
            <a:chOff x="731647" y="573573"/>
            <a:chExt cx="635100" cy="734640"/>
          </a:xfrm>
        </p:grpSpPr>
        <p:grpSp>
          <p:nvGrpSpPr>
            <p:cNvPr id="419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24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2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2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2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26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1647106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03</a:t>
            </a:r>
            <a:endParaRPr sz="1000"/>
          </a:p>
        </p:txBody>
      </p:sp>
      <p:grpSp>
        <p:nvGrpSpPr>
          <p:cNvPr id="427" name="Google Shape;2106;p37"/>
          <p:cNvGrpSpPr/>
          <p:nvPr/>
        </p:nvGrpSpPr>
        <p:grpSpPr>
          <a:xfrm>
            <a:off x="664299" y="2096253"/>
            <a:ext cx="369004" cy="426838"/>
            <a:chOff x="731647" y="573573"/>
            <a:chExt cx="635100" cy="734640"/>
          </a:xfrm>
        </p:grpSpPr>
        <p:grpSp>
          <p:nvGrpSpPr>
            <p:cNvPr id="42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3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3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3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3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35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2180506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04</a:t>
            </a:r>
            <a:endParaRPr sz="1000"/>
          </a:p>
        </p:txBody>
      </p:sp>
      <p:grpSp>
        <p:nvGrpSpPr>
          <p:cNvPr id="436" name="Google Shape;2106;p37"/>
          <p:cNvGrpSpPr/>
          <p:nvPr/>
        </p:nvGrpSpPr>
        <p:grpSpPr>
          <a:xfrm>
            <a:off x="664299" y="2601944"/>
            <a:ext cx="369004" cy="426838"/>
            <a:chOff x="731647" y="573573"/>
            <a:chExt cx="635100" cy="734640"/>
          </a:xfrm>
        </p:grpSpPr>
        <p:grpSp>
          <p:nvGrpSpPr>
            <p:cNvPr id="43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42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39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0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1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44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2686197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05</a:t>
            </a:r>
            <a:endParaRPr sz="1000"/>
          </a:p>
        </p:txBody>
      </p:sp>
      <p:grpSp>
        <p:nvGrpSpPr>
          <p:cNvPr id="445" name="Google Shape;2106;p37"/>
          <p:cNvGrpSpPr/>
          <p:nvPr/>
        </p:nvGrpSpPr>
        <p:grpSpPr>
          <a:xfrm>
            <a:off x="664299" y="3107635"/>
            <a:ext cx="369004" cy="426838"/>
            <a:chOff x="731647" y="573573"/>
            <a:chExt cx="635100" cy="734640"/>
          </a:xfrm>
        </p:grpSpPr>
        <p:grpSp>
          <p:nvGrpSpPr>
            <p:cNvPr id="446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51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48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9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50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53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3191888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06</a:t>
            </a:r>
            <a:endParaRPr sz="1000"/>
          </a:p>
        </p:txBody>
      </p:sp>
      <p:grpSp>
        <p:nvGrpSpPr>
          <p:cNvPr id="454" name="Google Shape;2106;p37"/>
          <p:cNvGrpSpPr/>
          <p:nvPr/>
        </p:nvGrpSpPr>
        <p:grpSpPr>
          <a:xfrm>
            <a:off x="664299" y="3641035"/>
            <a:ext cx="369004" cy="426838"/>
            <a:chOff x="731647" y="573573"/>
            <a:chExt cx="635100" cy="734640"/>
          </a:xfrm>
        </p:grpSpPr>
        <p:grpSp>
          <p:nvGrpSpPr>
            <p:cNvPr id="455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60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57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58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59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62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3725288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07</a:t>
            </a:r>
            <a:endParaRPr sz="1000"/>
          </a:p>
        </p:txBody>
      </p:sp>
      <p:grpSp>
        <p:nvGrpSpPr>
          <p:cNvPr id="463" name="Google Shape;2106;p37"/>
          <p:cNvGrpSpPr/>
          <p:nvPr/>
        </p:nvGrpSpPr>
        <p:grpSpPr>
          <a:xfrm>
            <a:off x="664299" y="4146726"/>
            <a:ext cx="369004" cy="426838"/>
            <a:chOff x="731647" y="573573"/>
            <a:chExt cx="635100" cy="734640"/>
          </a:xfrm>
        </p:grpSpPr>
        <p:grpSp>
          <p:nvGrpSpPr>
            <p:cNvPr id="464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69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67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68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71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92318" y="4230979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08</a:t>
            </a:r>
            <a:endParaRPr sz="1000"/>
          </a:p>
        </p:txBody>
      </p:sp>
      <p:grpSp>
        <p:nvGrpSpPr>
          <p:cNvPr id="472" name="Google Shape;2106;p37"/>
          <p:cNvGrpSpPr/>
          <p:nvPr/>
        </p:nvGrpSpPr>
        <p:grpSpPr>
          <a:xfrm>
            <a:off x="3090235" y="592478"/>
            <a:ext cx="369004" cy="426838"/>
            <a:chOff x="731647" y="573573"/>
            <a:chExt cx="635100" cy="734640"/>
          </a:xfrm>
        </p:grpSpPr>
        <p:grpSp>
          <p:nvGrpSpPr>
            <p:cNvPr id="473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7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75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76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77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80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18254" y="676731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09</a:t>
            </a:r>
            <a:endParaRPr sz="1000"/>
          </a:p>
        </p:txBody>
      </p:sp>
      <p:grpSp>
        <p:nvGrpSpPr>
          <p:cNvPr id="492" name="Google Shape;2106;p37"/>
          <p:cNvGrpSpPr/>
          <p:nvPr/>
        </p:nvGrpSpPr>
        <p:grpSpPr>
          <a:xfrm>
            <a:off x="3092608" y="1124254"/>
            <a:ext cx="369004" cy="426838"/>
            <a:chOff x="731647" y="573573"/>
            <a:chExt cx="635100" cy="734640"/>
          </a:xfrm>
        </p:grpSpPr>
        <p:grpSp>
          <p:nvGrpSpPr>
            <p:cNvPr id="493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9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95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6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7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00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1208507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</a:t>
            </a:r>
            <a:endParaRPr sz="1000"/>
          </a:p>
        </p:txBody>
      </p:sp>
      <p:grpSp>
        <p:nvGrpSpPr>
          <p:cNvPr id="501" name="Google Shape;2106;p37"/>
          <p:cNvGrpSpPr/>
          <p:nvPr/>
        </p:nvGrpSpPr>
        <p:grpSpPr>
          <a:xfrm>
            <a:off x="3092608" y="1629945"/>
            <a:ext cx="369004" cy="426838"/>
            <a:chOff x="731647" y="573573"/>
            <a:chExt cx="635100" cy="734640"/>
          </a:xfrm>
        </p:grpSpPr>
        <p:grpSp>
          <p:nvGrpSpPr>
            <p:cNvPr id="502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07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04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05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06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09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1714198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11</a:t>
            </a:r>
            <a:endParaRPr sz="1000"/>
          </a:p>
        </p:txBody>
      </p:sp>
      <p:grpSp>
        <p:nvGrpSpPr>
          <p:cNvPr id="510" name="Google Shape;2106;p37"/>
          <p:cNvGrpSpPr/>
          <p:nvPr/>
        </p:nvGrpSpPr>
        <p:grpSpPr>
          <a:xfrm>
            <a:off x="3092608" y="2135636"/>
            <a:ext cx="369004" cy="426838"/>
            <a:chOff x="731647" y="573573"/>
            <a:chExt cx="635100" cy="734640"/>
          </a:xfrm>
        </p:grpSpPr>
        <p:grpSp>
          <p:nvGrpSpPr>
            <p:cNvPr id="511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16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13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14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15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18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2219889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12</a:t>
            </a:r>
            <a:endParaRPr sz="1000"/>
          </a:p>
        </p:txBody>
      </p:sp>
      <p:grpSp>
        <p:nvGrpSpPr>
          <p:cNvPr id="519" name="Google Shape;2106;p37"/>
          <p:cNvGrpSpPr/>
          <p:nvPr/>
        </p:nvGrpSpPr>
        <p:grpSpPr>
          <a:xfrm>
            <a:off x="3092608" y="2669036"/>
            <a:ext cx="369004" cy="426838"/>
            <a:chOff x="731647" y="573573"/>
            <a:chExt cx="635100" cy="734640"/>
          </a:xfrm>
        </p:grpSpPr>
        <p:grpSp>
          <p:nvGrpSpPr>
            <p:cNvPr id="520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25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22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23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24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2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2753289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13</a:t>
            </a:r>
            <a:endParaRPr sz="1000"/>
          </a:p>
        </p:txBody>
      </p:sp>
      <p:grpSp>
        <p:nvGrpSpPr>
          <p:cNvPr id="528" name="Google Shape;2106;p37"/>
          <p:cNvGrpSpPr/>
          <p:nvPr/>
        </p:nvGrpSpPr>
        <p:grpSpPr>
          <a:xfrm>
            <a:off x="3092608" y="3174727"/>
            <a:ext cx="369004" cy="426838"/>
            <a:chOff x="731647" y="573573"/>
            <a:chExt cx="635100" cy="734640"/>
          </a:xfrm>
        </p:grpSpPr>
        <p:grpSp>
          <p:nvGrpSpPr>
            <p:cNvPr id="529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34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3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3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3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36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3258980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</a:t>
            </a:r>
            <a:endParaRPr sz="1000"/>
          </a:p>
        </p:txBody>
      </p:sp>
      <p:grpSp>
        <p:nvGrpSpPr>
          <p:cNvPr id="537" name="Google Shape;2106;p37"/>
          <p:cNvGrpSpPr/>
          <p:nvPr/>
        </p:nvGrpSpPr>
        <p:grpSpPr>
          <a:xfrm>
            <a:off x="3092608" y="3680418"/>
            <a:ext cx="369004" cy="426838"/>
            <a:chOff x="731647" y="573573"/>
            <a:chExt cx="635100" cy="734640"/>
          </a:xfrm>
        </p:grpSpPr>
        <p:grpSp>
          <p:nvGrpSpPr>
            <p:cNvPr id="53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4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4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4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4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45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120627" y="3764671"/>
            <a:ext cx="312967" cy="210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</a:t>
            </a:r>
            <a:endParaRPr sz="1000"/>
          </a:p>
        </p:txBody>
      </p:sp>
      <p:sp>
        <p:nvSpPr>
          <p:cNvPr id="573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3592333" y="3660586"/>
            <a:ext cx="2443910" cy="31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Requisitos Funcionais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672095" y="338327"/>
            <a:ext cx="3799810" cy="1010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Prestador de Serviços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A906C4-6890-9EB5-2049-414A62ABA8DC}"/>
              </a:ext>
            </a:extLst>
          </p:cNvPr>
          <p:cNvSpPr txBox="1"/>
          <p:nvPr/>
        </p:nvSpPr>
        <p:spPr>
          <a:xfrm>
            <a:off x="1586204" y="1725671"/>
            <a:ext cx="288324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[RF04] Cadastrar Prestadores de Serviços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[RF07] Acessar conta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[RF08] Recuperar senha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[RF09] Criação área </a:t>
            </a:r>
            <a:r>
              <a:rPr lang="pt-BR" sz="1200" b="1" dirty="0" err="1">
                <a:latin typeface="Barlow Semi Condensed" panose="020B0604020202020204" charset="0"/>
              </a:rPr>
              <a:t>logada</a:t>
            </a:r>
            <a:r>
              <a:rPr lang="pt-BR" sz="1200" b="1" dirty="0">
                <a:latin typeface="Barlow Semi Condensed" panose="020B0604020202020204" charset="0"/>
              </a:rPr>
              <a:t>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[RF10] Procurar Serviço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[RF11] Seleção de serviço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[RF12] Ofertar serviço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[RF13] Retorno de aceite pelo cliente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[RF14] Visualizar serviço em andamento (prestador de serviços)</a:t>
            </a:r>
          </a:p>
          <a:p>
            <a:pPr fontAlgn="base"/>
            <a:endParaRPr lang="pt-BR" dirty="0">
              <a:latin typeface="Barlow Semi Condensed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A840BB-5AD0-BF26-5870-CB88087373E4}"/>
              </a:ext>
            </a:extLst>
          </p:cNvPr>
          <p:cNvSpPr txBox="1"/>
          <p:nvPr/>
        </p:nvSpPr>
        <p:spPr>
          <a:xfrm>
            <a:off x="4903554" y="1725671"/>
            <a:ext cx="310803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[RF17] Calcular ganho diário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[RF18] Visualizar informações sobre a conta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[RF19] Acessar Configurações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[RF20] Desativar cadastro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[RF21] Remover cadastro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[RF22] Encerrar sessão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[RF26] Retorno de recusa pelo cliente (prestador de serviços)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[RF32] Contatar cliente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[RF35] Avaliar cliente</a:t>
            </a:r>
          </a:p>
          <a:p>
            <a:pPr fontAlgn="base"/>
            <a:r>
              <a:rPr lang="pt-BR" sz="1200" b="1" dirty="0">
                <a:latin typeface="Barlow Semi Condensed" panose="020B0604020202020204" charset="0"/>
              </a:rPr>
              <a:t>[RF38] Denunciar cliente</a:t>
            </a:r>
          </a:p>
          <a:p>
            <a:pPr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174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672095" y="338327"/>
            <a:ext cx="3799810" cy="1010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Cliente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A906C4-6890-9EB5-2049-414A62ABA8DC}"/>
              </a:ext>
            </a:extLst>
          </p:cNvPr>
          <p:cNvSpPr txBox="1"/>
          <p:nvPr/>
        </p:nvSpPr>
        <p:spPr>
          <a:xfrm>
            <a:off x="1361410" y="1839408"/>
            <a:ext cx="3108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Barlow Semi Condensed" panose="020B0604020202020204" charset="0"/>
              </a:rPr>
              <a:t>[RF03] Cadastrar cliente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[RF05] Acessar conta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[RF06] Recuperar senha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[RF23] Criação área </a:t>
            </a:r>
            <a:r>
              <a:rPr lang="pt-BR" b="1" dirty="0" err="1">
                <a:latin typeface="Barlow Semi Condensed" panose="020B0604020202020204" charset="0"/>
              </a:rPr>
              <a:t>logada</a:t>
            </a:r>
            <a:r>
              <a:rPr lang="pt-BR" b="1" dirty="0">
                <a:latin typeface="Barlow Semi Condensed" panose="020B0604020202020204" charset="0"/>
              </a:rPr>
              <a:t>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[RF24] Solicitar novo serviço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[RF25] Aguardar novo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[RF27] Visualizar ofertas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[RF28] Encerrar solicitação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[RF29] Aceitar oferta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[RF30] Visualizar serviço em andamento (cliente)</a:t>
            </a:r>
          </a:p>
          <a:p>
            <a:pPr fontAlgn="base"/>
            <a:endParaRPr lang="pt-BR" dirty="0">
              <a:latin typeface="Barlow Semi Condensed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A840BB-5AD0-BF26-5870-CB88087373E4}"/>
              </a:ext>
            </a:extLst>
          </p:cNvPr>
          <p:cNvSpPr txBox="1"/>
          <p:nvPr/>
        </p:nvSpPr>
        <p:spPr>
          <a:xfrm>
            <a:off x="4903555" y="1839408"/>
            <a:ext cx="31080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Barlow Semi Condensed" panose="020B0604020202020204" charset="0"/>
              </a:rPr>
              <a:t>[RF31] Contatar prestador de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[RF33] Cancelar novo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[RF34] Avaliar prestador de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[RF37] Denunciar prestador de serviço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[RF39] Visualizar informações sobre a conta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[RF40] Acessar Configurações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[RF41] Encerrar sessão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[RF49] Recusar oferta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[RF50] Desativar cadastro (cliente)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[RF51] Remover cadastro (cliente)</a:t>
            </a:r>
          </a:p>
          <a:p>
            <a:pPr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903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847459" y="1978688"/>
            <a:ext cx="6167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Barlow Semi Condensed" panose="020B0604020202020204" charset="0"/>
              </a:rPr>
              <a:t>[RF01] Criação de Tabelas – Banco de Dados</a:t>
            </a:r>
          </a:p>
          <a:p>
            <a:pPr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Cliente, Usuário Administrador.</a:t>
            </a:r>
          </a:p>
          <a:p>
            <a:pPr fontAlgn="base"/>
            <a:r>
              <a:rPr lang="pt-BR" dirty="0">
                <a:latin typeface="Barlow Semi Condensed" panose="020B0604020202020204" charset="0"/>
              </a:rPr>
              <a:t>Este requisito funcional começa quando o Usuário Ator inserir as informações no banco de dados da plataforma. Para viabilizar essa inserção, as tabelas abaixo devem ser criadas no banco de dados.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954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74367"/>
              </p:ext>
            </p:extLst>
          </p:nvPr>
        </p:nvGraphicFramePr>
        <p:xfrm>
          <a:off x="4254758" y="567036"/>
          <a:ext cx="2678780" cy="4358261"/>
        </p:xfrm>
        <a:graphic>
          <a:graphicData uri="http://schemas.openxmlformats.org/drawingml/2006/table">
            <a:tbl>
              <a:tblPr firstRow="1" firstCol="1" bandRow="1"/>
              <a:tblGrid>
                <a:gridCol w="83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5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Prestador de Serviços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6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Imagem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CPF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Nascimento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Celular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E-mail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5456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CEP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Logradouro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Cidade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Estado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País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Complemento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545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Bancários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do Banco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da agencia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9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da conta com o dígito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conta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5456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Certificações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Curso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Instituição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do certificado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da emissão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Possui data de validade?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Validade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certificação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Adicionar Certificação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Função para adicionar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85456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Formação Acadêmica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Curso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Instituição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formação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Início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Conclusão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09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prevista para conclusão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Adicionar Formação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8545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Experiência profissional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Empresa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Cargo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709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das atividades realizadas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É seu emprego atual?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entrada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85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saída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8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Serviço ofertado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8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[RF36]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56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Identificação do usuário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usuário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Geração de código único no sistema para prestador de serviços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47" marR="143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253832" y="56703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9236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54904"/>
              </p:ext>
            </p:extLst>
          </p:nvPr>
        </p:nvGraphicFramePr>
        <p:xfrm>
          <a:off x="3702466" y="939315"/>
          <a:ext cx="3959754" cy="3394075"/>
        </p:xfrm>
        <a:graphic>
          <a:graphicData uri="http://schemas.openxmlformats.org/drawingml/2006/table">
            <a:tbl>
              <a:tblPr firstRow="1" firstCol="1" bandRow="1"/>
              <a:tblGrid>
                <a:gridCol w="123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Cliente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3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Imagem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CPF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Nascimento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Celular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E-mail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763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CEP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Logradouro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Cidade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Estado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País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Complemento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76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do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Titular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validade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de segurança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[RF36]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Identificação do usuário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usuário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Geração de código único no sistema para cliente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48369" y="598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2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6047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48369" y="598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3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78510"/>
              </p:ext>
            </p:extLst>
          </p:nvPr>
        </p:nvGraphicFramePr>
        <p:xfrm>
          <a:off x="2357404" y="1142220"/>
          <a:ext cx="4279900" cy="1194247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de avaliações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Usuário(Prestador e Cliente)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248369" y="27848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4</a:t>
            </a:r>
            <a:endParaRPr lang="pt-BR" sz="1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71472"/>
              </p:ext>
            </p:extLst>
          </p:nvPr>
        </p:nvGraphicFramePr>
        <p:xfrm>
          <a:off x="2385396" y="3332460"/>
          <a:ext cx="4279900" cy="983935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Tabela de Serviços Geral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 Ofertado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Prestador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Geolocalização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6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48369" y="598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5</a:t>
            </a:r>
            <a:endParaRPr lang="pt-BR" sz="16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022"/>
              </p:ext>
            </p:extLst>
          </p:nvPr>
        </p:nvGraphicFramePr>
        <p:xfrm>
          <a:off x="2506694" y="1102371"/>
          <a:ext cx="4279900" cy="3148592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Prestador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Prestador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 Ofertado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Taxa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total a receber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Fim Atendimento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Ganho diário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7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48369" y="598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6</a:t>
            </a:r>
            <a:endParaRPr lang="pt-BR" sz="1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95402"/>
              </p:ext>
            </p:extLst>
          </p:nvPr>
        </p:nvGraphicFramePr>
        <p:xfrm>
          <a:off x="2553348" y="1229061"/>
          <a:ext cx="4279900" cy="2768543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 Ofertado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Prestador de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Fim Atendimento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9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48369" y="598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7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30343"/>
              </p:ext>
            </p:extLst>
          </p:nvPr>
        </p:nvGraphicFramePr>
        <p:xfrm>
          <a:off x="2590670" y="1130246"/>
          <a:ext cx="4279900" cy="1309943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Denúncias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Usuário (Prestador e Cliente)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248369" y="275687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Tabela 8</a:t>
            </a:r>
            <a:endParaRPr lang="pt-BR" sz="16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63116"/>
              </p:ext>
            </p:extLst>
          </p:nvPr>
        </p:nvGraphicFramePr>
        <p:xfrm>
          <a:off x="2609332" y="3095429"/>
          <a:ext cx="4279900" cy="1587821"/>
        </p:xfrm>
        <a:graphic>
          <a:graphicData uri="http://schemas.openxmlformats.org/drawingml/2006/table">
            <a:tbl>
              <a:tblPr firstRow="1" fir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de Atendimento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Usuário (Prestador e Cliente)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Titulo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Solução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String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gerado pelo sistema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45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858416" y="1558811"/>
            <a:ext cx="2957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[RF02] Criação da Tela Inicial (Primeiro contato com a plataforma)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Usuário Ator deseja acessar a tela inicial de nossa plataforma. Para realizar esse acesso, a página deve ser criada com as seguintes informações: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36173"/>
              </p:ext>
            </p:extLst>
          </p:nvPr>
        </p:nvGraphicFramePr>
        <p:xfrm>
          <a:off x="5408786" y="1349437"/>
          <a:ext cx="2447589" cy="3567795"/>
        </p:xfrm>
        <a:graphic>
          <a:graphicData uri="http://schemas.openxmlformats.org/drawingml/2006/table">
            <a:tbl>
              <a:tblPr firstRow="1" firstCol="1" bandRow="1"/>
              <a:tblGrid>
                <a:gridCol w="36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1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Tela Inicial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Item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Requisito funcional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Cabeçalho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Menu de Navegação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lista suspensa com os links (Quem Somos, O que oferecemos, Como a Iwel funciona)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[RF44] /[RF45] / [RF46]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Segurança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informações sobre a segurança da plataforma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[RF43]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Ajuda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orientações de contato para solicitação de ajuda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[RF42] 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Produtos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lista suspensa com os links (Página inicial, Solicitar Serviço, Ofertar Serviço)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[RF02] / [RF05] / [RF07] 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8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Fazer Login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onde o prestador de serviço ou usuário irá realizar o login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[RF05] / [RF07]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Cadastrar-se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onde o prestador de serviço ou usuário irá realizar seu cadastro na plataforma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[RF03] / [RF04] 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42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Conteúdo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Título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Serviços rápidos de forma segura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6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Parágrafo 1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Oferecemos serviços rápidos de saúde e bem estar. Todos os nossos profissionais são certificados, pois a qualidade é o pilar do nossa missão enquanto empresa.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33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Formulário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Procure a especialidade ofertada mais perto de você 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que o usuário possa pesquisar por especialidade (lista de opções cravada, retornando pesquisa no banco de dados com as informações de especialidade, profissional, distância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[RF52]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42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Rodapé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Primeiro bloco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Contendo o nosso endereço a direita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[RF47] 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8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Segundo bloco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Mesmas opções do cabeçalho, porém com listas ordenadas sem os ícones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4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Terceiro bloco</a:t>
                      </a:r>
                      <a:endParaRPr lang="pt-BR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Ícones com nossas redes sociais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[RF48]</a:t>
                      </a:r>
                      <a:endParaRPr lang="pt-BR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810" marR="12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6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3591431" y="2497905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Kéllen Jéssica Rocha Silva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7933" y="2497905"/>
            <a:ext cx="161656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Fernanda Vieira de Oliveira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1895156" y="2497905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Josiane </a:t>
            </a:r>
            <a:r>
              <a:rPr lang="pt-BR" err="1">
                <a:solidFill>
                  <a:schemeClr val="tx1"/>
                </a:solidFill>
              </a:rPr>
              <a:t>Caroliny</a:t>
            </a:r>
            <a:r>
              <a:rPr lang="pt-BR">
                <a:solidFill>
                  <a:schemeClr val="tx1"/>
                </a:solidFill>
              </a:rPr>
              <a:t> da Silva Nascimento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Patrocinador</a:t>
            </a:r>
            <a:br>
              <a:rPr lang="en"/>
            </a:br>
            <a:endParaRPr/>
          </a:p>
        </p:txBody>
      </p:sp>
      <p:sp>
        <p:nvSpPr>
          <p:cNvPr id="42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408368" y="2497905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Lara </a:t>
            </a:r>
            <a:r>
              <a:rPr lang="pt-BR" err="1">
                <a:solidFill>
                  <a:schemeClr val="tx1"/>
                </a:solidFill>
              </a:rPr>
              <a:t>Yumi</a:t>
            </a:r>
            <a:r>
              <a:rPr lang="pt-BR">
                <a:solidFill>
                  <a:schemeClr val="tx1"/>
                </a:solidFill>
              </a:rPr>
              <a:t> Carvalho </a:t>
            </a:r>
            <a:r>
              <a:rPr lang="pt-BR" err="1">
                <a:solidFill>
                  <a:schemeClr val="tx1"/>
                </a:solidFill>
              </a:rPr>
              <a:t>Misugui</a:t>
            </a:r>
            <a:r>
              <a:rPr lang="pt-BR"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61" name="Google Shape;13870;p77"/>
          <p:cNvGrpSpPr/>
          <p:nvPr/>
        </p:nvGrpSpPr>
        <p:grpSpPr>
          <a:xfrm>
            <a:off x="4252711" y="1997450"/>
            <a:ext cx="435455" cy="500455"/>
            <a:chOff x="-62496925" y="1931475"/>
            <a:chExt cx="275675" cy="316825"/>
          </a:xfrm>
          <a:solidFill>
            <a:schemeClr val="accent5"/>
          </a:solidFill>
        </p:grpSpPr>
        <p:sp>
          <p:nvSpPr>
            <p:cNvPr id="62" name="Google Shape;13871;p77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72;p77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3870;p77"/>
          <p:cNvGrpSpPr/>
          <p:nvPr/>
        </p:nvGrpSpPr>
        <p:grpSpPr>
          <a:xfrm>
            <a:off x="742940" y="1997450"/>
            <a:ext cx="435455" cy="500455"/>
            <a:chOff x="-62496925" y="1931475"/>
            <a:chExt cx="275675" cy="316825"/>
          </a:xfrm>
          <a:solidFill>
            <a:schemeClr val="accent5"/>
          </a:solidFill>
        </p:grpSpPr>
        <p:sp>
          <p:nvSpPr>
            <p:cNvPr id="65" name="Google Shape;13871;p77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872;p77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3870;p77"/>
          <p:cNvGrpSpPr/>
          <p:nvPr/>
        </p:nvGrpSpPr>
        <p:grpSpPr>
          <a:xfrm>
            <a:off x="2559878" y="1997450"/>
            <a:ext cx="435455" cy="500455"/>
            <a:chOff x="-62496925" y="1931475"/>
            <a:chExt cx="275675" cy="316825"/>
          </a:xfrm>
          <a:solidFill>
            <a:schemeClr val="accent5"/>
          </a:solidFill>
        </p:grpSpPr>
        <p:sp>
          <p:nvSpPr>
            <p:cNvPr id="68" name="Google Shape;13871;p77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872;p77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3870;p77"/>
          <p:cNvGrpSpPr/>
          <p:nvPr/>
        </p:nvGrpSpPr>
        <p:grpSpPr>
          <a:xfrm>
            <a:off x="6073090" y="1997450"/>
            <a:ext cx="435455" cy="500455"/>
            <a:chOff x="-62496925" y="1931475"/>
            <a:chExt cx="275675" cy="316825"/>
          </a:xfrm>
          <a:solidFill>
            <a:schemeClr val="accent5"/>
          </a:solidFill>
        </p:grpSpPr>
        <p:sp>
          <p:nvSpPr>
            <p:cNvPr id="71" name="Google Shape;13871;p77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872;p77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75;p52">
            <a:extLst>
              <a:ext uri="{FF2B5EF4-FFF2-40B4-BE49-F238E27FC236}">
                <a16:creationId xmlns:a16="http://schemas.microsoft.com/office/drawing/2014/main" id="{C6ACA46B-8BB1-C8DD-A97A-86524496342D}"/>
              </a:ext>
            </a:extLst>
          </p:cNvPr>
          <p:cNvSpPr txBox="1">
            <a:spLocks/>
          </p:cNvSpPr>
          <p:nvPr/>
        </p:nvSpPr>
        <p:spPr>
          <a:xfrm>
            <a:off x="7303843" y="2507430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BR">
                <a:solidFill>
                  <a:schemeClr val="tx1"/>
                </a:solidFill>
              </a:rPr>
              <a:t>Laura Desterro Franco</a:t>
            </a:r>
          </a:p>
        </p:txBody>
      </p:sp>
      <p:grpSp>
        <p:nvGrpSpPr>
          <p:cNvPr id="4" name="Google Shape;13870;p77">
            <a:extLst>
              <a:ext uri="{FF2B5EF4-FFF2-40B4-BE49-F238E27FC236}">
                <a16:creationId xmlns:a16="http://schemas.microsoft.com/office/drawing/2014/main" id="{E7ED0248-0154-AEB1-C084-018D5EF7B9DC}"/>
              </a:ext>
            </a:extLst>
          </p:cNvPr>
          <p:cNvGrpSpPr/>
          <p:nvPr/>
        </p:nvGrpSpPr>
        <p:grpSpPr>
          <a:xfrm>
            <a:off x="7959039" y="1997450"/>
            <a:ext cx="435455" cy="500455"/>
            <a:chOff x="-62496925" y="1931475"/>
            <a:chExt cx="275675" cy="316825"/>
          </a:xfrm>
          <a:solidFill>
            <a:schemeClr val="accent5"/>
          </a:solidFill>
        </p:grpSpPr>
        <p:sp>
          <p:nvSpPr>
            <p:cNvPr id="5" name="Google Shape;13871;p77">
              <a:extLst>
                <a:ext uri="{FF2B5EF4-FFF2-40B4-BE49-F238E27FC236}">
                  <a16:creationId xmlns:a16="http://schemas.microsoft.com/office/drawing/2014/main" id="{FA7037AA-C33E-06F4-05E6-714FCBDBD569}"/>
                </a:ext>
              </a:extLst>
            </p:cNvPr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72;p77">
              <a:extLst>
                <a:ext uri="{FF2B5EF4-FFF2-40B4-BE49-F238E27FC236}">
                  <a16:creationId xmlns:a16="http://schemas.microsoft.com/office/drawing/2014/main" id="{9B2C15BF-74F9-CD83-9988-BB49568CA844}"/>
                </a:ext>
              </a:extLst>
            </p:cNvPr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154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[RF15] Cancelar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Administrador, Usuário cliente.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cancelar o serviço durante seu andamento. O ator deve clicar em “Cancelar serviço”. Assim, para receber novas ofertas o ator deverá solicitar um novo serviço.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“Status do serviço”, tabelas 5 e 6, deve ser atualizado para “Serviço cancelado”.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“Fim Atendimento”, tabelas 5 e 6, deve ser atualizado com o dia, data e hora atual, seguindo o fuso horário padrão para cada região.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47768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[RF16] Finalizar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Administrador, Usuário cliente.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finalizar o serviço e liberar o valor para o prestador de serviço. O ator deve clicar em “Finalizar serviço”.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“Status do serviço”, tabelas 5 e 6, deve ser atualizado para “Serviço finalizar”.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“Fim Atendimento”, tabelas 5 e 6, deve ser atualizado com o dia, data e hora atual, seguindo o fuso horário padrão para cada região.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8682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[RF36] Calcular média de avaliações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a média de avaliações recebidas.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Calculo base: nota recebida / quantidade de notas recebidas.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933058" y="2718916"/>
            <a:ext cx="7324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[RF43] Informar sobre Segurança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a politica de segurança da nossa plataforma.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5067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[RF42] Contatar o suporte da plataforma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entrar em contato com o suporte da plataforma. Para isso, a partir da tela principal, o ator deve preencher o formulário abaixo. Informações devem alimentar a tabela 8.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45880"/>
              </p:ext>
            </p:extLst>
          </p:nvPr>
        </p:nvGraphicFramePr>
        <p:xfrm>
          <a:off x="2169624" y="2817962"/>
          <a:ext cx="4851400" cy="1769304"/>
        </p:xfrm>
        <a:graphic>
          <a:graphicData uri="http://schemas.openxmlformats.org/drawingml/2006/table">
            <a:tbl>
              <a:tblPr firstRow="1" firstCol="1" bandRow="1"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 Titulo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 do contato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 Descrição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 que será enviada para o suporte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Dúvidas sobre a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Problema com a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Outros motivos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36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[RF44] Informar O Que Oferecemos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o que </a:t>
            </a:r>
            <a:r>
              <a:rPr lang="pt-BR" dirty="0" err="1">
                <a:latin typeface="Barlow Semi Condensed" panose="020B0604020202020204" charset="0"/>
              </a:rPr>
              <a:t>oeferecemos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endParaRPr lang="pt-BR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[RF45] Informar Quem Somos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quem somos nós enquanto empresa.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328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[RF46] Informar Como Funciona a </a:t>
            </a:r>
            <a:r>
              <a:rPr lang="pt-BR" b="1" dirty="0" err="1">
                <a:latin typeface="Barlow Semi Condensed" panose="020B0604020202020204" charset="0"/>
              </a:rPr>
              <a:t>Iwel</a:t>
            </a:r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a politica de segurança da nossa plataforma.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b="1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[RF47] Informar endereço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a politica de segurança da nossa plataforma.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5021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[RF48] Informar redes sociais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obter informações sobre nossas redes sociais.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Texto exemplo </a:t>
            </a:r>
            <a:r>
              <a:rPr lang="pt-BR" dirty="0" err="1">
                <a:latin typeface="Barlow Semi Condensed" panose="020B0604020202020204" charset="0"/>
              </a:rPr>
              <a:t>xxx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[RF52] Pesquisar prestadores de serviços (tela inicial)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pesquisar por profissionais próximos ao seu endereço. Não é preciso estar </a:t>
            </a:r>
            <a:r>
              <a:rPr lang="pt-BR" dirty="0" err="1">
                <a:latin typeface="Barlow Semi Condensed" panose="020B0604020202020204" charset="0"/>
              </a:rPr>
              <a:t>logado</a:t>
            </a:r>
            <a:r>
              <a:rPr lang="pt-BR" dirty="0">
                <a:latin typeface="Barlow Semi Condensed" panose="020B0604020202020204" charset="0"/>
              </a:rPr>
              <a:t> para realizar essa pesquisa. Funcionalidade deve estar disponível na página inicial.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Pesquisa deve retornar valores da tabela 4.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465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[RF53] Validar cartão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inserir um cartão na plataforma, deve ser criado um fluxo de cobrança, onde o sistema irá efetuar uma chamada na operadora do cartão ou no banco para realizar a cobrança de validação.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Os dados cadastrados devem alimentar a tabela 9. As informações de código de segurança, e número do cartão, não devem ser armazenados, apenas a informação de </a:t>
            </a:r>
            <a:r>
              <a:rPr lang="pt-BR" dirty="0" err="1">
                <a:latin typeface="Barlow Semi Condensed" panose="020B0604020202020204" charset="0"/>
              </a:rPr>
              <a:t>token</a:t>
            </a:r>
            <a:r>
              <a:rPr lang="pt-BR" dirty="0">
                <a:latin typeface="Barlow Semi Condensed" panose="020B0604020202020204" charset="0"/>
              </a:rPr>
              <a:t> para realizar cobranças futuras</a:t>
            </a:r>
            <a:r>
              <a:rPr lang="pt-BR" b="1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[RF53] Cobrança cartão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realizar o pagamento do serviço via cartão (débito ou crédito). O fluxo de cobrança deve seguir os parâmetros de cada parceiro.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44743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 Gerais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245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[RF53] Repasse de pagamento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resgatar o valor de serviços prestados.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Deve ser gerado um arquivo de no modelo CNAB de cada parceiro, para que as transações sejam realizadas via FTP.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[RF53] Cobrança PIX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realizar o pagamento do serviço via PIX. O fluxo de cobrança deve seguir os parâmetros de cada parceiro.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579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31164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[RF04] Cadastrar Prestadores de Serviços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Usuário Ator deseja cadastrar os seus dados para se tornar um prestador de serviços em nossa plataforma. Para realizar esse cadastro o usuário deverá inserir as informações presentes na Tabela 1.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8839"/>
              </p:ext>
            </p:extLst>
          </p:nvPr>
        </p:nvGraphicFramePr>
        <p:xfrm>
          <a:off x="5728997" y="1339267"/>
          <a:ext cx="1665610" cy="3427688"/>
        </p:xfrm>
        <a:graphic>
          <a:graphicData uri="http://schemas.openxmlformats.org/drawingml/2006/table">
            <a:tbl>
              <a:tblPr firstRow="1" firstCol="1" bandRow="1"/>
              <a:tblGrid>
                <a:gridCol w="36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Campo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9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*Foto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de perfil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*CPF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do CPF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Nascimento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nascimento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 para contato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*Celular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Celular para contato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*E-mail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E-mail para cadastro/acesso a plataforma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*Senha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 de acesso a plataforma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79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*CEP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CEP do endereço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#Logradouro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rua/avenida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9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#Cidade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cidade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#Estado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estado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#País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país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*Número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da residência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Complemento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Informação adicional sobre o endereço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379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Bancários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*Código do Banco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do banco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*Número da agencia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da agência, para transações, com o dígito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*Número da conta com o dígito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Nùmero da conta, para transações, com o dígito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*Tipo de conta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conta (Corrente ou Poupança)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0379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Certificações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*Instituição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instituição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*Código do certificado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de verificação do certificado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da emissão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emissão do certificado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*Possui data de validade?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informar se o certificado tem data de validade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**Data de Validade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validade do certificado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*Tipo de certificação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certificação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68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$ Adicionar Certificação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Botão deve habilitar novos campos da aba de certificações para que o prestador de serviços possa adicionar quantas certificações forem necessárias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50379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Formação Acadêmica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09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*Instituição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instituição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*Tipo de formação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formação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Início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início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09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*Status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de andamento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493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Conclusão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conclusão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87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prevista para conclusão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previsão para conclusão do curso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961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$ Adicionar Formação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Botão deve habilitar novos campos da aba de Formação Acadêmica para que o prestador de serviços possa adicionar quantas formações forem necessárias</a:t>
                      </a:r>
                      <a:endParaRPr lang="pt-BR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5037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Experiência profissional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 da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09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*Cargo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Cargo exercido na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512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*Descrição das atividades realizadas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das atividades realizadas na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80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*É seu emprego atual?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informar se ainda está trabalhando na empresa informada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entrada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entrada na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503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**Data de saída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saída da empresa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50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Serviço ofertado</a:t>
                      </a:r>
                      <a:endParaRPr lang="pt-BR" sz="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Booleano</a:t>
                      </a:r>
                      <a:endParaRPr lang="pt-BR" sz="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33" marR="10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9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364" y="554687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1093965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Gerente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b="1">
                <a:solidFill>
                  <a:schemeClr val="accent5"/>
                </a:solidFill>
              </a:rPr>
              <a:t>Fernanda Vieira de Oliveira </a:t>
            </a:r>
          </a:p>
          <a:p>
            <a:pPr lvl="0"/>
            <a:r>
              <a:rPr lang="pt-BR" sz="1600"/>
              <a:t>Responsável pelo gerenciamento do projeto, organização das etapas de desenvolvimento e acompanhamento do andamento do projeto.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311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Regras gerais tabela 1:</a:t>
            </a:r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41873"/>
              </p:ext>
            </p:extLst>
          </p:nvPr>
        </p:nvGraphicFramePr>
        <p:xfrm>
          <a:off x="3816221" y="1401641"/>
          <a:ext cx="4077476" cy="3595603"/>
        </p:xfrm>
        <a:graphic>
          <a:graphicData uri="http://schemas.openxmlformats.org/drawingml/2006/table">
            <a:tbl>
              <a:tblPr firstRow="1" firstCol="1" bandRow="1"/>
              <a:tblGrid>
                <a:gridCol w="203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2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Regras Gerais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Caractere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2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obrigatório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ficar vermelho caso não seja preenchido no momento da validação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Ao enviar as informações via formulário, esse campo deve estar interligado com o campo correspondente no banco de dados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6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preenchido de forma automática de acordo com a busca pelo CEP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aparecer apenas para visualização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não deve ser habilitado para preenchimento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52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inclusão de informações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Devem seguir as mesmas regras parametrizadas nos respectivos campos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4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**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deverá ser habilitado se a condição da análise for verdadeira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obrigatório, apenas se for liberado pela validação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23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ficar vermelho caso não seja preenchido no momento da validação, apenas se for liberado pela validação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05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33059" y="1540749"/>
            <a:ext cx="311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Regras específicas tabela 1:</a:t>
            </a:r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60703"/>
              </p:ext>
            </p:extLst>
          </p:nvPr>
        </p:nvGraphicFramePr>
        <p:xfrm>
          <a:off x="4253401" y="391885"/>
          <a:ext cx="3808248" cy="3732245"/>
        </p:xfrm>
        <a:graphic>
          <a:graphicData uri="http://schemas.openxmlformats.org/drawingml/2006/table">
            <a:tbl>
              <a:tblPr firstRow="1" firstCol="1" bandRow="1"/>
              <a:tblGrid>
                <a:gridCol w="126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72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Regras especificas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28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mensagem de orientação (placeholder) "Digite seu nome completo"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mensagem de orientação abaixo do campo "Não insira abreviações"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Formatos de imagem aceitos: PNG e JPEG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Tamanho de imagem máximo: 300 MB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CPF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o formato de CPF para restringir o número de caracteres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mensagem de orientação (placeholder) "___.___.___- __"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7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 validador de CPF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8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CEP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o formato de CEP para restringir o número de caracteres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9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conter uma mensagem de orientação (placeholder) "_____- ___"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55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buscar a informação referente ao nome da rua/avenida, cidade, estado, país para preenchimento automático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58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33059" y="1540749"/>
            <a:ext cx="311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Regras específicas tabela 1:</a:t>
            </a:r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92"/>
              </p:ext>
            </p:extLst>
          </p:nvPr>
        </p:nvGraphicFramePr>
        <p:xfrm>
          <a:off x="4253401" y="270589"/>
          <a:ext cx="3864231" cy="4441371"/>
        </p:xfrm>
        <a:graphic>
          <a:graphicData uri="http://schemas.openxmlformats.org/drawingml/2006/table">
            <a:tbl>
              <a:tblPr firstRow="1" firstCol="1" bandRow="1"/>
              <a:tblGrid>
                <a:gridCol w="128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1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Regras especificas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8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Bancários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Conta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tipo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com as opções "CORRENTE" e "POUPANCA"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aparecer uma mensagem informativa abaixo das opções com o texto "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Depositos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são realizados apenas em contas CORRENTE ou POUPANÇA"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13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Certificações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da emissão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Possui data de validade?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flag com as opções "SIM"  e "NÃO"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Caso seja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flegada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a opção "SIM", deve ser habilitado o campo "Data de Validade". Caso "NÃO" nada acontece.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Validade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 ocorrer uma validação referente a data, caso seja informada uma data anterior a data atual do preenchimento, então deve ser exibido um pop-up de que o certificado está fora do prazo de validade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8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será utilizado na análise de validade de certificados, quando um certificado estiver perto do vencimento (30 dias de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antecedencia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), deve ser enviado um comunicado no e-mail do prestador de serviços, informando sobre a validade do certificado, se dentro desse prazo não ocorrer a atualização de informações o certificado será removido do cadastro do fornecedor. Se o fornecedor possuir apenas uma certificação e ela estiver fora do prazo, é feito o bloqueio na plataforma até que a situação seja regularizada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9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será utilizado na análise também, apenas os cadastros que possuírem certificação de curso profissionalizante e não possuir formação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academica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ensino superior no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minimo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em andamento que entra na regra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1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6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certificação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</a:t>
                      </a:r>
                      <a:r>
                        <a:rPr lang="pt-BR" sz="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deve aparecer as informações "Curso Profissionalizante", "Graduação", "Pós-Graduação", "Tecnólogo", "Mestrado", "Doutorado"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47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Adicionar Certificação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Caso seja clicado, deve habilitar novos campos da aba de certificações "Nome do curso, Instituição, Código do Certificado, Data da emissão, Possui data de validade, Data de Validade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69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33059" y="1540749"/>
            <a:ext cx="311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Regras específicas tabela 1:</a:t>
            </a:r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43406"/>
              </p:ext>
            </p:extLst>
          </p:nvPr>
        </p:nvGraphicFramePr>
        <p:xfrm>
          <a:off x="4253401" y="363901"/>
          <a:ext cx="3957537" cy="4310740"/>
        </p:xfrm>
        <a:graphic>
          <a:graphicData uri="http://schemas.openxmlformats.org/drawingml/2006/table">
            <a:tbl>
              <a:tblPr firstRow="1" firstCol="1" bandRow="1"/>
              <a:tblGrid>
                <a:gridCol w="13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9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Regras especificas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614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Formação Acadêmica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formação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</a:t>
                      </a:r>
                      <a:r>
                        <a:rPr lang="pt-BR" sz="5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devem aparecer as opções: " Ensino Fundamental", "Ensino médio", "Bacharelado", "Tecnólogo", "Pós-Graduação", "Mestrado", "Doutorado" 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Início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</a:t>
                      </a:r>
                      <a:r>
                        <a:rPr lang="pt-BR" sz="5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devem aparecer as opções: "Cursando", "Concluído"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Conclusão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habilitado apenas se o prestador de serviços informar a opção "Concluído" na validação acima (Status).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prevista para conclusão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habilitado apenas se o usuário informar a opção "Cursando" na validação acima (Status).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4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Adicionar Formação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Caso seja clicado, deve habilitar novos campos da aba de Formação Acadêmica "Nome do curso, Instituição, Tipo de Formação, Data de Início, Status, Data de Conclusão, Data prevista para conclusão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46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Experiência Profissional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É seu emprego atual?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tipo </a:t>
                      </a:r>
                      <a:r>
                        <a:rPr lang="pt-BR" sz="5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deve aparecer as opções "SIM" e "NÃO"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entrada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saída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do tipo data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96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habilitado apenas se o prestador de serviços clicar na opção "NÃO" na validação anterior (É seu emprego atual?).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Serviço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Tipo de Serviço ofertado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tipo </a:t>
                      </a:r>
                      <a:r>
                        <a:rPr lang="pt-BR" sz="5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flag</a:t>
                      </a:r>
                      <a:r>
                        <a:rPr lang="pt-BR" sz="5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deve aparecer as opções "NUTRIÇÃO, EDUCAÇÃO FÍSICA, ESTÉTICA)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1" marR="475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69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898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[RF07] Acessar conta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acessar conta. O ator deverá selecionar “Sou prestador de serviços” e inserir as informações de </a:t>
            </a:r>
            <a:r>
              <a:rPr lang="pt-BR" dirty="0" err="1">
                <a:latin typeface="Barlow Semi Condensed" panose="020B0604020202020204" charset="0"/>
              </a:rPr>
              <a:t>login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2901"/>
              </p:ext>
            </p:extLst>
          </p:nvPr>
        </p:nvGraphicFramePr>
        <p:xfrm>
          <a:off x="1667294" y="2710300"/>
          <a:ext cx="5921375" cy="821881"/>
        </p:xfrm>
        <a:graphic>
          <a:graphicData uri="http://schemas.openxmlformats.org/drawingml/2006/table">
            <a:tbl>
              <a:tblPr firstRow="1" firstCol="1" bandRow="1"/>
              <a:tblGrid>
                <a:gridCol w="107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"Sou prestador de serviços "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*Login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E-mail de acesso à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*Senha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 de acesso à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Esqueci minha senha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[RF07]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43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73898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[RF08] Recuperar senha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recuperar sua senha de acesso à plataforma ([RF07] Acessar conta (prestador de serviços)). O ator deverá clicar em “esqueci minha senha”, em seguida inserir seu CPF e submeter o formulário. Um e-mail (e-mail cadastrado na tabela 1) será enviado para o ator para a criação de uma nova senha.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5347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40749"/>
            <a:ext cx="2789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[RF09] Criação área </a:t>
            </a:r>
            <a:r>
              <a:rPr lang="pt-BR" b="1" dirty="0" err="1">
                <a:latin typeface="Barlow Semi Condensed" panose="020B0604020202020204" charset="0"/>
              </a:rPr>
              <a:t>logada</a:t>
            </a:r>
            <a:r>
              <a:rPr lang="pt-BR" b="1" dirty="0">
                <a:latin typeface="Barlow Semi Condensed" panose="020B0604020202020204" charset="0"/>
              </a:rPr>
              <a:t>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</a:t>
            </a:r>
            <a:r>
              <a:rPr lang="pt-BR" dirty="0">
                <a:latin typeface="Barlow Semi Condensed" panose="020B0604020202020204" charset="0"/>
              </a:rPr>
              <a:t>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[RF07] Acessar conta (prestador de serviços), quando o ator deseja acessar a área </a:t>
            </a:r>
            <a:r>
              <a:rPr lang="pt-BR" dirty="0" err="1">
                <a:latin typeface="Barlow Semi Condensed" panose="020B0604020202020204" charset="0"/>
              </a:rPr>
              <a:t>logada</a:t>
            </a:r>
            <a:r>
              <a:rPr lang="pt-BR" dirty="0">
                <a:latin typeface="Barlow Semi Condensed" panose="020B0604020202020204" charset="0"/>
              </a:rPr>
              <a:t>. Para realizar esse acesso, a página deve ser criada com as seguintes informações: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65158"/>
              </p:ext>
            </p:extLst>
          </p:nvPr>
        </p:nvGraphicFramePr>
        <p:xfrm>
          <a:off x="4914598" y="1410239"/>
          <a:ext cx="2991064" cy="3532365"/>
        </p:xfrm>
        <a:graphic>
          <a:graphicData uri="http://schemas.openxmlformats.org/drawingml/2006/table">
            <a:tbl>
              <a:tblPr firstRow="1" firstCol="1" bandRow="1"/>
              <a:tblGrid>
                <a:gridCol w="42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568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Área Logada Prestador de Serviços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Item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Requisito funcional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1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Cabeçalho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Menu de Navegação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Segurança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informações sobre a segurança da plataforma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[RF43] 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Ajuda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orientações de contato para solicitação de ajuda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[RF42]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Área que deverá conter as informações básicas dos usuários e o link para acesso as configurações da conta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[RF18]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4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Conteúdo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Procurar Serviço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Iniciar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que o usuário possa pesquisar por clientes que estão à procura dos seus serviços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[RF10]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Ganho diário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que o usuário possa visualizar a informação referente a valores de ganho no dia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[RF17] 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65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Rodapé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Primeiro bloco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Contendo o nosso endereço a direita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[RF47]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3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Segundo bloco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Mesmas opções do cabeçalho, porém com listas ordenadas sem os ícones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 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6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Terceiro bloco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Ícones com nossas redes sociais</a:t>
                      </a:r>
                      <a:endParaRPr lang="pt-BR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[RF48] </a:t>
                      </a:r>
                      <a:endParaRPr lang="pt-BR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627" marR="21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873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40749"/>
            <a:ext cx="73805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[RF10] Procurar Serviço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[RF09] Criação área </a:t>
            </a:r>
            <a:r>
              <a:rPr lang="pt-BR" dirty="0" err="1">
                <a:latin typeface="Barlow Semi Condensed" panose="020B0604020202020204" charset="0"/>
              </a:rPr>
              <a:t>logada</a:t>
            </a:r>
            <a:r>
              <a:rPr lang="pt-BR" dirty="0">
                <a:latin typeface="Barlow Semi Condensed" panose="020B0604020202020204" charset="0"/>
              </a:rPr>
              <a:t> (prestador de serviços), quando o ator deseja iniciar a procura por solicitações de serviços, por parte dos clientes e clica no botão “Iniciar”. Após essa ação, devem ser habilitados os campos abaixo para seleção do prestador de serviços: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933058" y="4053675"/>
            <a:ext cx="7380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Barlow Semi Condensed" panose="020B0604020202020204" charset="0"/>
              </a:rPr>
              <a:t>Após a seleção deve-se iniciar a busca por clientes que estejam à procura de serviços ofertados na categoria do prestador de serviços e estejam próximos à sua localização. 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4225"/>
              </p:ext>
            </p:extLst>
          </p:nvPr>
        </p:nvGraphicFramePr>
        <p:xfrm>
          <a:off x="1505466" y="2918140"/>
          <a:ext cx="6235700" cy="1010985"/>
        </p:xfrm>
        <a:graphic>
          <a:graphicData uri="http://schemas.openxmlformats.org/drawingml/2006/table">
            <a:tbl>
              <a:tblPr firstRow="1" firstCol="1" bandRow="1"/>
              <a:tblGrid>
                <a:gridCol w="112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Cadastrado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da localização cadastrada na tabela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Geolocalização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Informação baseada na localização atual do prestador de serviços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70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372798"/>
            <a:ext cx="7380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[RF11] Seleção de serviço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[RF10] Procurar Serviço (prestador de serviços), quando o ator deseja selecionar qual cliente irá atender. Abaixo tabela com as informações que devem aparecer na tela do prestador de serviços ao surgir uma solicitação de cliente: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 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11599"/>
              </p:ext>
            </p:extLst>
          </p:nvPr>
        </p:nvGraphicFramePr>
        <p:xfrm>
          <a:off x="1514009" y="2781069"/>
          <a:ext cx="6218614" cy="2036573"/>
        </p:xfrm>
        <a:graphic>
          <a:graphicData uri="http://schemas.openxmlformats.org/drawingml/2006/table">
            <a:tbl>
              <a:tblPr firstRow="1" firstCol="1" bandRow="1"/>
              <a:tblGrid>
                <a:gridCol w="102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00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cliente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cliente cadastrada na tabela 2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cliente cadastrada na tabela 2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59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do cliente (no momento da solicitação)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entre endereço do prestador de serviços e do cliente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 de deslocamento até o endereço de atendimento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 que cliente deseja uma análise de oferta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47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380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[RF12] Ofertar serviço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[RF11] Seleção de serviço (prestador de serviços), quando o ator deseja enviar a oferta, informando o valor a ser cobrado pelo serviço solicitado. Abaixo tabela com as informações que devem aparecer na tela do prestador de serviços ao clicar em uma solicitação de cliente:</a:t>
            </a:r>
          </a:p>
        </p:txBody>
      </p:sp>
    </p:spTree>
    <p:extLst>
      <p:ext uri="{BB962C8B-B14F-4D97-AF65-F5344CB8AC3E}">
        <p14:creationId xmlns:p14="http://schemas.microsoft.com/office/powerpoint/2010/main" val="8768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3734306" y="276986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Kéllen Jéssica Rocha Silva</a:t>
            </a:r>
          </a:p>
          <a:p>
            <a:r>
              <a:rPr lang="pt-BR" sz="1200" err="1">
                <a:solidFill>
                  <a:schemeClr val="tx1">
                    <a:lumMod val="40000"/>
                    <a:lumOff val="60000"/>
                  </a:schemeClr>
                </a:solidFill>
              </a:rPr>
              <a:t>Dev</a:t>
            </a:r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 Front-</a:t>
            </a:r>
            <a:r>
              <a:rPr lang="pt-BR" sz="1200" err="1">
                <a:solidFill>
                  <a:schemeClr val="tx1">
                    <a:lumMod val="40000"/>
                    <a:lumOff val="60000"/>
                  </a:schemeClr>
                </a:solidFill>
              </a:rPr>
              <a:t>end</a:t>
            </a:r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300808" y="2769866"/>
            <a:ext cx="161656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Fernanda Vieira de Oliveira</a:t>
            </a:r>
          </a:p>
          <a:p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Gerente de Projeto </a:t>
            </a:r>
            <a:endParaRPr sz="12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2038031" y="276986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Josiane </a:t>
            </a:r>
            <a:r>
              <a:rPr lang="pt-BR" err="1">
                <a:solidFill>
                  <a:schemeClr val="tx1"/>
                </a:solidFill>
              </a:rPr>
              <a:t>Caroliny</a:t>
            </a:r>
            <a:r>
              <a:rPr lang="pt-BR">
                <a:solidFill>
                  <a:schemeClr val="tx1"/>
                </a:solidFill>
              </a:rPr>
              <a:t> da Silva Nascimento</a:t>
            </a:r>
          </a:p>
          <a:p>
            <a:r>
              <a:rPr lang="pt-BR" sz="1200" err="1">
                <a:solidFill>
                  <a:schemeClr val="tx1">
                    <a:lumMod val="40000"/>
                    <a:lumOff val="60000"/>
                  </a:schemeClr>
                </a:solidFill>
              </a:rPr>
              <a:t>Dev</a:t>
            </a:r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 Back-</a:t>
            </a:r>
            <a:r>
              <a:rPr lang="pt-BR" sz="1200" err="1">
                <a:solidFill>
                  <a:schemeClr val="tx1">
                    <a:lumMod val="40000"/>
                    <a:lumOff val="60000"/>
                  </a:schemeClr>
                </a:solidFill>
              </a:rPr>
              <a:t>end</a:t>
            </a:r>
          </a:p>
          <a:p>
            <a:pPr lvl="0"/>
            <a:endParaRPr/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br>
              <a:rPr lang="en"/>
            </a:br>
            <a:endParaRPr/>
          </a:p>
        </p:txBody>
      </p:sp>
      <p:sp>
        <p:nvSpPr>
          <p:cNvPr id="42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455993" y="276986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>
                <a:solidFill>
                  <a:schemeClr val="tx1"/>
                </a:solidFill>
              </a:rPr>
              <a:t>Lara </a:t>
            </a:r>
            <a:r>
              <a:rPr lang="pt-BR" err="1">
                <a:solidFill>
                  <a:schemeClr val="tx1"/>
                </a:solidFill>
              </a:rPr>
              <a:t>Yumi</a:t>
            </a:r>
            <a:r>
              <a:rPr lang="pt-BR">
                <a:solidFill>
                  <a:schemeClr val="tx1"/>
                </a:solidFill>
              </a:rPr>
              <a:t> Carvalho </a:t>
            </a:r>
            <a:r>
              <a:rPr lang="pt-BR" err="1">
                <a:solidFill>
                  <a:schemeClr val="tx1"/>
                </a:solidFill>
              </a:rPr>
              <a:t>Misugui</a:t>
            </a:r>
            <a:endParaRPr lang="pt-BR">
              <a:solidFill>
                <a:schemeClr val="tx1"/>
              </a:solidFill>
            </a:endParaRPr>
          </a:p>
          <a:p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QA</a:t>
            </a:r>
          </a:p>
          <a:p>
            <a:pPr lvl="0"/>
            <a:r>
              <a:rPr lang="pt-BR"/>
              <a:t> </a:t>
            </a:r>
            <a:endParaRPr/>
          </a:p>
        </p:txBody>
      </p:sp>
      <p:grpSp>
        <p:nvGrpSpPr>
          <p:cNvPr id="20" name="Google Shape;13990;p77"/>
          <p:cNvGrpSpPr/>
          <p:nvPr/>
        </p:nvGrpSpPr>
        <p:grpSpPr>
          <a:xfrm>
            <a:off x="838323" y="2048638"/>
            <a:ext cx="539959" cy="607217"/>
            <a:chOff x="2523000" y="1954875"/>
            <a:chExt cx="262325" cy="295000"/>
          </a:xfrm>
          <a:solidFill>
            <a:schemeClr val="accent5"/>
          </a:solidFill>
        </p:grpSpPr>
        <p:sp>
          <p:nvSpPr>
            <p:cNvPr id="21" name="Google Shape;13991;p7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2;p7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3990;p77"/>
          <p:cNvGrpSpPr/>
          <p:nvPr/>
        </p:nvGrpSpPr>
        <p:grpSpPr>
          <a:xfrm>
            <a:off x="2655260" y="2048638"/>
            <a:ext cx="539959" cy="607217"/>
            <a:chOff x="2523000" y="1954875"/>
            <a:chExt cx="262325" cy="295000"/>
          </a:xfrm>
          <a:solidFill>
            <a:schemeClr val="accent5"/>
          </a:solidFill>
        </p:grpSpPr>
        <p:sp>
          <p:nvSpPr>
            <p:cNvPr id="24" name="Google Shape;13991;p7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92;p7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3990;p77"/>
          <p:cNvGrpSpPr/>
          <p:nvPr/>
        </p:nvGrpSpPr>
        <p:grpSpPr>
          <a:xfrm>
            <a:off x="4346776" y="2048638"/>
            <a:ext cx="539959" cy="607217"/>
            <a:chOff x="2523000" y="1954875"/>
            <a:chExt cx="262325" cy="295000"/>
          </a:xfrm>
          <a:solidFill>
            <a:schemeClr val="accent5"/>
          </a:solidFill>
        </p:grpSpPr>
        <p:sp>
          <p:nvSpPr>
            <p:cNvPr id="27" name="Google Shape;13991;p7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92;p7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3990;p77"/>
          <p:cNvGrpSpPr/>
          <p:nvPr/>
        </p:nvGrpSpPr>
        <p:grpSpPr>
          <a:xfrm>
            <a:off x="6068463" y="2048638"/>
            <a:ext cx="539959" cy="607217"/>
            <a:chOff x="2523000" y="1954875"/>
            <a:chExt cx="262325" cy="295000"/>
          </a:xfrm>
          <a:solidFill>
            <a:schemeClr val="accent5"/>
          </a:solidFill>
        </p:grpSpPr>
        <p:sp>
          <p:nvSpPr>
            <p:cNvPr id="30" name="Google Shape;13991;p7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92;p7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75;p52">
            <a:extLst>
              <a:ext uri="{FF2B5EF4-FFF2-40B4-BE49-F238E27FC236}">
                <a16:creationId xmlns:a16="http://schemas.microsoft.com/office/drawing/2014/main" id="{9B25C66B-C19F-0031-57E5-726CEC28C0C4}"/>
              </a:ext>
            </a:extLst>
          </p:cNvPr>
          <p:cNvSpPr txBox="1">
            <a:spLocks/>
          </p:cNvSpPr>
          <p:nvPr/>
        </p:nvSpPr>
        <p:spPr>
          <a:xfrm>
            <a:off x="7174823" y="2741291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BR">
                <a:solidFill>
                  <a:schemeClr val="tx1"/>
                </a:solidFill>
              </a:rPr>
              <a:t>Laura Desterro Franco</a:t>
            </a:r>
          </a:p>
          <a:p>
            <a:r>
              <a:rPr lang="pt-BR" sz="1200">
                <a:solidFill>
                  <a:schemeClr val="tx1">
                    <a:lumMod val="40000"/>
                    <a:lumOff val="60000"/>
                  </a:schemeClr>
                </a:solidFill>
              </a:rPr>
              <a:t>Especialista de Negócios</a:t>
            </a:r>
            <a:endParaRPr lang="pt-BR"/>
          </a:p>
          <a:p>
            <a:r>
              <a:rPr lang="pt-BR"/>
              <a:t> </a:t>
            </a:r>
          </a:p>
        </p:txBody>
      </p:sp>
      <p:grpSp>
        <p:nvGrpSpPr>
          <p:cNvPr id="4" name="Google Shape;13990;p77">
            <a:extLst>
              <a:ext uri="{FF2B5EF4-FFF2-40B4-BE49-F238E27FC236}">
                <a16:creationId xmlns:a16="http://schemas.microsoft.com/office/drawing/2014/main" id="{AC9D39B4-8EAD-CBC9-71A8-E8228101927A}"/>
              </a:ext>
            </a:extLst>
          </p:cNvPr>
          <p:cNvGrpSpPr/>
          <p:nvPr/>
        </p:nvGrpSpPr>
        <p:grpSpPr>
          <a:xfrm>
            <a:off x="7777768" y="2010537"/>
            <a:ext cx="539959" cy="607217"/>
            <a:chOff x="2523000" y="1954875"/>
            <a:chExt cx="262325" cy="295000"/>
          </a:xfrm>
          <a:solidFill>
            <a:schemeClr val="accent5"/>
          </a:solidFill>
        </p:grpSpPr>
        <p:sp>
          <p:nvSpPr>
            <p:cNvPr id="5" name="Google Shape;13991;p77">
              <a:extLst>
                <a:ext uri="{FF2B5EF4-FFF2-40B4-BE49-F238E27FC236}">
                  <a16:creationId xmlns:a16="http://schemas.microsoft.com/office/drawing/2014/main" id="{7200BF2E-2828-93D7-5ABD-BE4C12C163C2}"/>
                </a:ext>
              </a:extLst>
            </p:cNvPr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92;p77">
              <a:extLst>
                <a:ext uri="{FF2B5EF4-FFF2-40B4-BE49-F238E27FC236}">
                  <a16:creationId xmlns:a16="http://schemas.microsoft.com/office/drawing/2014/main" id="{0DD644A1-A0EE-1A67-5B21-4B41B00E3A58}"/>
                </a:ext>
              </a:extLst>
            </p:cNvPr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483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3275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* Apenas estes campos devem estar habilitados para preenchimento e é obrigatório. Informações sobre valores devem ser adicionados nos campos respectivos das tabelas 5 e 6.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#Calculo: (Valor Serviço * 2%). Esse campo deve aparecer apenas para o prestador de serviços, não deve ser enviada ao cliente e nem sequer estar habilitado para preenchimento. Informação deve ser adicionada no campo respectivo da tabela 5.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$Calculo: (Valor Serviço – Valor taxa). Esse campo deve aparecer apenas para o prestador de serviços, não deve ser enviada ao cliente e nem sequer estar habilitado para preenchimento. Informação deve ser adicionada no campo respectivo da tabela 5.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09305"/>
              </p:ext>
            </p:extLst>
          </p:nvPr>
        </p:nvGraphicFramePr>
        <p:xfrm>
          <a:off x="4739950" y="1386762"/>
          <a:ext cx="3774465" cy="3510544"/>
        </p:xfrm>
        <a:graphic>
          <a:graphicData uri="http://schemas.openxmlformats.org/drawingml/2006/table">
            <a:tbl>
              <a:tblPr firstRow="1" firstCol="1" bandRow="1"/>
              <a:tblGrid>
                <a:gridCol w="5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56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prestador de serviços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prestador cadastrado na tabela 1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prestador cadastrada na tabela 1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3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do prestador (no momento da solicitação)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1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entre endereço do prestador de serviços e do cliente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1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 de deslocamento até o endereço de atendimento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 que cliente deseja uma análise de oferta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*Valor Serviço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cobrado pelo prestador de serviço para a demanda solicitada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Taxa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#Valor Taxa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cobrado de taxa pela uso da plataforma 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total a receber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$Valor total a receber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total que o prestador de serviços irá receber, após o desconto da taxa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*Mensagem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que o prestador de serviços possa enviar mensagem para o cliente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89" marR="3118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3805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[RF13] Retorno de aceite pelo cliente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[RF29] Aceitar oferta, quando o ator obtém um retorno positivo, onde o cliente aceitou sua oferta e inicia o atendimento.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Atendimento deve ficar pendente, aguardando uma ação de encerramento ou cancelamento, originados tanto pelo prestador de serviços, quanto do cliente.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“Status do serviço”, tabelas 5 e 6, deve ser atualizado para “Serviço em execução”.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“Início Atendimento”, tabelas 5 e 6, deve ser atualizado com o dia, data e hora atual, seguindo o fuso horário padrão para cada região.</a:t>
            </a:r>
          </a:p>
        </p:txBody>
      </p:sp>
    </p:spTree>
    <p:extLst>
      <p:ext uri="{BB962C8B-B14F-4D97-AF65-F5344CB8AC3E}">
        <p14:creationId xmlns:p14="http://schemas.microsoft.com/office/powerpoint/2010/main" val="4125663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29671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[RF14] Visualizar serviço em andamento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[RF13] Retorno de aceite pelo cliente (prestador de serviços). Na tela será exibida a mensagem “Serviço em execução”, e o ator poderá visualizar as seguintes informações. 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6440"/>
              </p:ext>
            </p:extLst>
          </p:nvPr>
        </p:nvGraphicFramePr>
        <p:xfrm>
          <a:off x="4929042" y="1358770"/>
          <a:ext cx="3036822" cy="3394078"/>
        </p:xfrm>
        <a:graphic>
          <a:graphicData uri="http://schemas.openxmlformats.org/drawingml/2006/table">
            <a:tbl>
              <a:tblPr firstRow="1" firstCol="1" bandRow="1"/>
              <a:tblGrid>
                <a:gridCol w="49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11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cliente cadastrada na tabela 2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cliente cadastrada na tabela 2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3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do cliente (no momento da solicitação)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2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entre endereço do prestador de serviços e do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2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 de deslocamento até o endereço de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 que cliente deseja uma análise de oferta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cobrado pelo prestador de serviço para a demanda solicitada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Taxa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Taxa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2% de desconto em cima do Valor Geral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do serviço, retornar o valor da tabela 5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 efetuado pelo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 início prestação de serviço, retornar valor da tabela 5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do cliente, retornar valor da tabela 2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 ofertado, retornar valor da tabela 4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Cancelar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Cancelar execução do serviço solicitado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[RF15]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Finalizar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Finalizar serviço solicitado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[RF16]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429" marR="224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13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7371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[RF17] Calcular ganho diário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</a:t>
            </a:r>
            <a:r>
              <a:rPr lang="pt-BR" dirty="0">
                <a:latin typeface="Barlow Semi Condensed" panose="020B0604020202020204" charset="0"/>
              </a:rPr>
              <a:t> 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[RF16] Finalizar serviço, quando o ator deseja visualizar o total de ganhos que obteve no dia. A atualização deve campo deve ocorrer a cada finalização de atendimento.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O campo “Ganho diário”, tabela 5, deve ter o valor somado com o “Valor total a receber”, tabela 5.</a:t>
            </a:r>
          </a:p>
        </p:txBody>
      </p:sp>
    </p:spTree>
    <p:extLst>
      <p:ext uri="{BB962C8B-B14F-4D97-AF65-F5344CB8AC3E}">
        <p14:creationId xmlns:p14="http://schemas.microsoft.com/office/powerpoint/2010/main" val="1378051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30044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[RF18] Visualizar informações sobre a conta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[RF07] Acessar conta (prestador de serviços), quando o ator deseja visualizar as informações sobre sua conta.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80933"/>
              </p:ext>
            </p:extLst>
          </p:nvPr>
        </p:nvGraphicFramePr>
        <p:xfrm>
          <a:off x="4273420" y="1512760"/>
          <a:ext cx="4208107" cy="3348488"/>
        </p:xfrm>
        <a:graphic>
          <a:graphicData uri="http://schemas.openxmlformats.org/drawingml/2006/table">
            <a:tbl>
              <a:tblPr firstRow="1" firstCol="1" bandRow="1"/>
              <a:tblGrid>
                <a:gridCol w="81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3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prestador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cliente cadastrada na tabela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cliente cadastrada na tabela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do cliente, retornar valor da tabela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da tabela 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Encerrar sessão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Encerrar sessão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[RF22]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Configurações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Configurações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[RF19]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24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4458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[RF19] Acessar Configurações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[RF18] Visualizar informações sobre a conta (prestador de serviços), quando o ator deseja acessar e realizar alterações através das configurações.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Ao acessar as configurações, devem aparecer todas as informações sobre os dados cadastrais do prestador de serviços, tabela 1, separadas por blocos e cada bloco deve conter a opção para habilitar o campo para edição, caso o prestador de serviços necessite realizar alterações.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[RF20] Desativar cadastro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desativar seu cadastro na plataforma. Para desativar sua conta o ator deverá acessar a aba de configurações [RF19] Acessar Configurações (prestador de serviços) e então desativar cadastro. A conta ficara inativa, mas os dados de usuário continuaram armazenados.</a:t>
            </a:r>
          </a:p>
        </p:txBody>
      </p:sp>
    </p:spTree>
    <p:extLst>
      <p:ext uri="{BB962C8B-B14F-4D97-AF65-F5344CB8AC3E}">
        <p14:creationId xmlns:p14="http://schemas.microsoft.com/office/powerpoint/2010/main" val="1442513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4458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[RF21] Remover cadastro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desativar seu cadastro na plataforma. Para remover sua conta o ator deverá acessar a aba de configurações [RF19] Acessar Configurações (prestador de serviços) e então remover cadastro. A conta será removida e os dados apagados.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[RF22] Encerrar sessão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[RF18] Visualizar informações sobre a conta (prestador de serviços), quando o ator deseja encerrar a sessão da plataforma. Ao selecionar essa opção, o acesso a plataforma deverá ser descontinuado e o usuário ator deverá ser direcionado a página inicial.</a:t>
            </a:r>
          </a:p>
        </p:txBody>
      </p:sp>
    </p:spTree>
    <p:extLst>
      <p:ext uri="{BB962C8B-B14F-4D97-AF65-F5344CB8AC3E}">
        <p14:creationId xmlns:p14="http://schemas.microsoft.com/office/powerpoint/2010/main" val="763366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445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[RF26] Retorno de recusa pelo cliente (prestador de serviços)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[RF29] Recusar oferta, quando o ator obtém um retorno negativo, onde o cliente recusou sua oferta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Nesse cenário, deve-se iniciar novamente a busca por clientes próximos do requisito [RF11] Seleção de serviço (prestador de serviços).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[RF32] Contatar cliente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entrar em contato com o cliente após aceitar uma oferta. Um ícone para o chat será exibido onde o ator poderá enviar mensagens, áudios e fotos para o cliente. </a:t>
            </a:r>
          </a:p>
        </p:txBody>
      </p:sp>
    </p:spTree>
    <p:extLst>
      <p:ext uri="{BB962C8B-B14F-4D97-AF65-F5344CB8AC3E}">
        <p14:creationId xmlns:p14="http://schemas.microsoft.com/office/powerpoint/2010/main" val="1635805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44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[RF35] Avaliar cliente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ator finalizar um serviço, [RF16] Finalizar serviço. Será exibida uma janela com as seguintes informações para avaliação.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33057" y="4157624"/>
            <a:ext cx="74458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Barlow Semi Condensed" panose="020B0604020202020204" charset="0"/>
              </a:rPr>
              <a:t>Deve aparecer uma escala de 1 – 5 para o prestador de serviços selecionar e um campo para adicionar comentário. Informações devem alimentar a tabela 6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8603"/>
              </p:ext>
            </p:extLst>
          </p:nvPr>
        </p:nvGraphicFramePr>
        <p:xfrm>
          <a:off x="2108978" y="2590303"/>
          <a:ext cx="4851400" cy="1391034"/>
        </p:xfrm>
        <a:graphic>
          <a:graphicData uri="http://schemas.openxmlformats.org/drawingml/2006/table">
            <a:tbl>
              <a:tblPr firstRow="1" firstCol="1" bandRow="1"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 do Prestador de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de perfil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em km do prestador de serviço em relação ao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do serviço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4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Prestador de Serviços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8" y="1512758"/>
            <a:ext cx="74458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[RF38] Denunciar cliente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Prestador de Serviços,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denunciar um cliente por meio do serviço executado. O ator deverá acessar o histórico de serviços realizados [RF18] Visualizar informações sobre a conta (prestador de serviços), selecionar o serviço e clicar em “Denunciar”, em seguida o ator deve preencher as informações abaixo. Informações devem alimentar a tabela 7.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5397"/>
              </p:ext>
            </p:extLst>
          </p:nvPr>
        </p:nvGraphicFramePr>
        <p:xfrm>
          <a:off x="2146300" y="2967252"/>
          <a:ext cx="4851400" cy="1769304"/>
        </p:xfrm>
        <a:graphic>
          <a:graphicData uri="http://schemas.openxmlformats.org/drawingml/2006/table">
            <a:tbl>
              <a:tblPr firstRow="1" firstCol="1" bandRow="1"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*Motivo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 do contato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*Mensagem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 que será enviada para o suporte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Comportamento inadequado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Atrasos ou descumprimento de prazo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/>
              <a:t>Comitê Executivo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559951" y="1374069"/>
            <a:ext cx="3469247" cy="2269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</a:pPr>
            <a:endParaRPr lang="pt-BR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pt-BR">
                <a:solidFill>
                  <a:schemeClr val="bg2"/>
                </a:solidFill>
              </a:rPr>
              <a:t>Gerente do Projeto</a:t>
            </a:r>
          </a:p>
          <a:p>
            <a:pPr lvl="0" algn="l">
              <a:lnSpc>
                <a:spcPct val="150000"/>
              </a:lnSpc>
            </a:pPr>
            <a:r>
              <a:rPr lang="pt-BR">
                <a:solidFill>
                  <a:schemeClr val="bg2"/>
                </a:solidFill>
              </a:rPr>
              <a:t>Analista de Negócios</a:t>
            </a:r>
          </a:p>
          <a:p>
            <a:pPr algn="l">
              <a:lnSpc>
                <a:spcPct val="150000"/>
              </a:lnSpc>
            </a:pPr>
            <a:r>
              <a:rPr lang="pt-BR">
                <a:solidFill>
                  <a:schemeClr val="bg2"/>
                </a:solidFill>
              </a:rPr>
              <a:t>Especialistas Técnicos</a:t>
            </a:r>
          </a:p>
          <a:p>
            <a:pPr lvl="0" algn="l">
              <a:lnSpc>
                <a:spcPct val="150000"/>
              </a:lnSpc>
            </a:pPr>
            <a:r>
              <a:rPr lang="pt-BR">
                <a:solidFill>
                  <a:schemeClr val="bg2"/>
                </a:solidFill>
              </a:rPr>
              <a:t>Representantes de Clientes</a:t>
            </a:r>
          </a:p>
          <a:p>
            <a:pPr lvl="0" algn="l"/>
            <a:endParaRPr lang="pt-BR"/>
          </a:p>
          <a:p>
            <a:pPr algn="l"/>
            <a:endParaRPr lang="pt-BR"/>
          </a:p>
          <a:p>
            <a:pPr lvl="0" algn="l"/>
            <a:endParaRPr lang="pt-BR"/>
          </a:p>
          <a:p>
            <a:pPr algn="l"/>
            <a:endParaRPr lang="pt-BR"/>
          </a:p>
          <a:p>
            <a:pPr lvl="0" algn="l"/>
            <a:endParaRPr/>
          </a:p>
        </p:txBody>
      </p:sp>
      <p:sp>
        <p:nvSpPr>
          <p:cNvPr id="54" name="Google Shape;5210;p69"/>
          <p:cNvSpPr/>
          <p:nvPr/>
        </p:nvSpPr>
        <p:spPr>
          <a:xfrm>
            <a:off x="1406098" y="2025198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210;p69"/>
          <p:cNvSpPr/>
          <p:nvPr/>
        </p:nvSpPr>
        <p:spPr>
          <a:xfrm>
            <a:off x="1400054" y="2437960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210;p69"/>
          <p:cNvSpPr/>
          <p:nvPr/>
        </p:nvSpPr>
        <p:spPr>
          <a:xfrm>
            <a:off x="1400054" y="2850722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10;p69"/>
          <p:cNvSpPr/>
          <p:nvPr/>
        </p:nvSpPr>
        <p:spPr>
          <a:xfrm>
            <a:off x="1400053" y="3263484"/>
            <a:ext cx="159897" cy="13266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4241;p64"/>
          <p:cNvGrpSpPr/>
          <p:nvPr/>
        </p:nvGrpSpPr>
        <p:grpSpPr>
          <a:xfrm>
            <a:off x="5264938" y="1571153"/>
            <a:ext cx="2577844" cy="2353489"/>
            <a:chOff x="1338075" y="463925"/>
            <a:chExt cx="5022575" cy="4585450"/>
          </a:xfrm>
        </p:grpSpPr>
        <p:sp>
          <p:nvSpPr>
            <p:cNvPr id="61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25565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[RF03] Cadastrar cliente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</a:t>
            </a:r>
            <a:r>
              <a:rPr lang="pt-BR" dirty="0">
                <a:latin typeface="Barlow Semi Condensed" panose="020B0604020202020204" charset="0"/>
              </a:rPr>
              <a:t> 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se cadastrar na plataforma. Para realizar esse cadastro o usuário deverá inserir as informações presentes na Tabela 2.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4863"/>
              </p:ext>
            </p:extLst>
          </p:nvPr>
        </p:nvGraphicFramePr>
        <p:xfrm>
          <a:off x="4346278" y="1424506"/>
          <a:ext cx="3959754" cy="3394075"/>
        </p:xfrm>
        <a:graphic>
          <a:graphicData uri="http://schemas.openxmlformats.org/drawingml/2006/table">
            <a:tbl>
              <a:tblPr firstRow="1" firstCol="1" bandRow="1"/>
              <a:tblGrid>
                <a:gridCol w="123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3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*Foto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de perfil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*CPF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do CPF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Nascimento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nascimento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Telefone para contato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*Celular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Celular para contato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5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*E-mail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E-mail para cadastro/acesso a plataforma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5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*Senha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 de acesso a plataforma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763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*CEP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CEP do endereço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#Logradouro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rua/avenida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#Cidade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da cidade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#Estado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estado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#País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país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*Número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da residência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5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Complemento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Informação adicional sobre o endereço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76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Cartão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*Número do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Número do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5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*Nome Titular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titular como consta no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*Data de validade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de validade do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*Código de segurança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Código de segurança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7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*Tipo de cartão</a:t>
                      </a:r>
                      <a:endParaRPr lang="pt-BR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Crédito ou débito</a:t>
                      </a:r>
                      <a:endParaRPr lang="pt-BR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694" marR="286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30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512758"/>
            <a:ext cx="2556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Regras Gerais Tabela 2: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0586"/>
              </p:ext>
            </p:extLst>
          </p:nvPr>
        </p:nvGraphicFramePr>
        <p:xfrm>
          <a:off x="3349385" y="1358057"/>
          <a:ext cx="4964496" cy="3394668"/>
        </p:xfrm>
        <a:graphic>
          <a:graphicData uri="http://schemas.openxmlformats.org/drawingml/2006/table">
            <a:tbl>
              <a:tblPr firstRow="1" firstCol="1" bandRow="1"/>
              <a:tblGrid>
                <a:gridCol w="24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Regras Gerais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Caractere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Regra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6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obrigatório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6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ficar vermelho caso não seja preenchido no momento da validação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67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#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preenchido de forma automática de acordo com a busca pelo CEP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aparecer apenas para visualização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não deve ser habilitado para preenchimento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1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**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deverá ser habilitado se a condição da análise for verdadeira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 ser obrigatório, apenas se for liberado pela validação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"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deverá ser apenas visualizado</a:t>
                      </a: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853" marR="3985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79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59" y="1288823"/>
            <a:ext cx="73991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[RF05] Acessar conta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acessar conta. O ator deverá selecionar “Sou cliente” e inserir as informações de </a:t>
            </a:r>
            <a:r>
              <a:rPr lang="pt-BR" dirty="0" err="1">
                <a:latin typeface="Barlow Semi Condensed" panose="020B0604020202020204" charset="0"/>
              </a:rPr>
              <a:t>login</a:t>
            </a:r>
            <a:r>
              <a:rPr lang="pt-BR" dirty="0">
                <a:latin typeface="Barlow Semi Condensed" panose="020B0604020202020204" charset="0"/>
              </a:rPr>
              <a:t>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70515"/>
              </p:ext>
            </p:extLst>
          </p:nvPr>
        </p:nvGraphicFramePr>
        <p:xfrm>
          <a:off x="1568645" y="2355738"/>
          <a:ext cx="5988049" cy="835660"/>
        </p:xfrm>
        <a:graphic>
          <a:graphicData uri="http://schemas.openxmlformats.org/drawingml/2006/table">
            <a:tbl>
              <a:tblPr firstRow="1" firstCol="1" bandRow="1"/>
              <a:tblGrid>
                <a:gridCol w="108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"Sou cliente"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*Login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Email de acesso a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*Senha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Senha de acesso a plataforma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Esqueci minha senha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[RF03]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33059" y="3363329"/>
            <a:ext cx="73991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[RF06] Recuperar senha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recuperar sua senha de acesso à plataforma ([RF05] Acessar conta (cliente)). O ator deverá clicar em “esqueci minha senha”, em seguida inserir seu CPF e submeter o formulário. Um e-mail (e-mail cadastrado na tabela 2) será enviado para o ator para a criação de uma nova senha.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8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0" y="1447444"/>
            <a:ext cx="2929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[RF23] Criação área </a:t>
            </a:r>
            <a:r>
              <a:rPr lang="pt-BR" b="1" dirty="0" err="1">
                <a:latin typeface="Barlow Semi Condensed" panose="020B0604020202020204" charset="0"/>
              </a:rPr>
              <a:t>logada</a:t>
            </a:r>
            <a:r>
              <a:rPr lang="pt-BR" b="1" dirty="0">
                <a:latin typeface="Barlow Semi Condensed" panose="020B0604020202020204" charset="0"/>
              </a:rPr>
              <a:t>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[RF05] Acessar conta (cliente), quando o ator deseja acessar a área </a:t>
            </a:r>
            <a:r>
              <a:rPr lang="pt-BR" dirty="0" err="1">
                <a:latin typeface="Barlow Semi Condensed" panose="020B0604020202020204" charset="0"/>
              </a:rPr>
              <a:t>logada</a:t>
            </a:r>
            <a:r>
              <a:rPr lang="pt-BR" dirty="0">
                <a:latin typeface="Barlow Semi Condensed" panose="020B0604020202020204" charset="0"/>
              </a:rPr>
              <a:t>. Para realizar esse acesso, a página deve ser criada com as seguintes informações: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96109"/>
              </p:ext>
            </p:extLst>
          </p:nvPr>
        </p:nvGraphicFramePr>
        <p:xfrm>
          <a:off x="4582403" y="1447444"/>
          <a:ext cx="3767424" cy="3395597"/>
        </p:xfrm>
        <a:graphic>
          <a:graphicData uri="http://schemas.openxmlformats.org/drawingml/2006/table">
            <a:tbl>
              <a:tblPr firstRow="1" firstCol="1" bandRow="1"/>
              <a:tblGrid>
                <a:gridCol w="55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402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Área Logada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Item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Requisito funcional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1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Cabeçalho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Menu de Navegação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Segurança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informações sobre a segurança da plataforma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[RF43]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Ajuda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Link para outra página contendo orientações de contato para solicitação de ajuda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[RF42]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Área que deverá conter as informações básicas dos usuários e o link para acesso as configurações da conta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[RF39]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Conteúdo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Procurar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Solicitar novo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Campo para que o usuário possa pesquisar por prestadores de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[RF23] 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0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Rodapé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Primeiro 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Contendo o nosso endereço a direita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[RF47]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Segundo 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Mesmas opções do cabeçalho, porém com listas ordenadas sem os ícones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-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Terceiro 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Ícones com nossas redes sociais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[RF48] 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532" marR="255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75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447444"/>
            <a:ext cx="26872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[RF24] Solicitar novo serviço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solicitar um novo serviço. Primeiramente o ator deve acessar a tela principal e clicar em “solicitar novo serviço”, em seguida selecionar a categoria do serviço e, por conseguinte preencher as informações requeridas.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07286"/>
              </p:ext>
            </p:extLst>
          </p:nvPr>
        </p:nvGraphicFramePr>
        <p:xfrm>
          <a:off x="4014133" y="1447444"/>
          <a:ext cx="4392748" cy="2870081"/>
        </p:xfrm>
        <a:graphic>
          <a:graphicData uri="http://schemas.openxmlformats.org/drawingml/2006/table">
            <a:tbl>
              <a:tblPr firstRow="1" firstCol="1" bandRow="1"/>
              <a:tblGrid>
                <a:gridCol w="183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*Categoria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Nutrição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Atividade Física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Estética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9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37921" marR="37921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9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37921" marR="37921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 que deseja solicitar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Cadastrado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da localização cadastrada na tabela 2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Geolocalização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Informação baseada na localização atual do cliente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Enviar cobrança para o cartão cadastrado na tabela 2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Outras formas de Pagamento</a:t>
                      </a:r>
                      <a:endParaRPr lang="pt-B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Opção de realizar o pagamento em outro cartão (liberar os mesmos campos da tabela 2, bloco cartão, para preenchimento) ou através de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pix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(geração do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QRCode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pt-B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921" marR="379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076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0" y="1447444"/>
            <a:ext cx="74178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[RF25] Aguardar novo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aguarda pela busca de ofertas para o novo serviço. Será exibida uma tela com a mensagem “Buscando ofertas”. 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Requisitos para pesquisa: prestadores de serviço, da categoria específica, que estejam disponíveis no momento e próximos ao endereço do cliente.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[RF28] Encerrar solicitação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encerrar a nova solicitação após receber ofertas dos prestadores de serviços. Para isso, o ator deverá clicar em “Encerrar solicitação”. 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[RF29] Aceitar oferta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aceitar uma oferta recebida, [RF12] Ofertar serviço (prestador de serviços). Para isso, o ator deve clicar “Aceitar oferta”.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89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447444"/>
            <a:ext cx="29111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[RF27] Visualizar ofertas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solicita um novo serviço e recebe as ofertas dos prestadores de serviço, [RF12] Ofertar serviço (prestador de serviços). O ator poderá visualizar as seguintes informações em cada oferta.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6315"/>
              </p:ext>
            </p:extLst>
          </p:nvPr>
        </p:nvGraphicFramePr>
        <p:xfrm>
          <a:off x="4348066" y="1447444"/>
          <a:ext cx="4077218" cy="2809118"/>
        </p:xfrm>
        <a:graphic>
          <a:graphicData uri="http://schemas.openxmlformats.org/drawingml/2006/table">
            <a:tbl>
              <a:tblPr firstRow="1" firstCol="1" bandRow="1"/>
              <a:tblGrid>
                <a:gridCol w="157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Prestador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 do Prestador de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na plataforma - de 0 a 5 estrelas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de perfil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onde será executado 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e Horário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e Horário da solicitação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em km do prestador de serviço em relação ao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 do prestador de serviço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372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447444"/>
            <a:ext cx="29111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[RF30] Visualizar serviço em andamento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[RF13] Retorno de aceite pelo cliente (prestador de serviços). Na tela será exibida a mensagem “Serviço em execução”, e o ator poderá visualizar as seguintes informações.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42692"/>
              </p:ext>
            </p:extLst>
          </p:nvPr>
        </p:nvGraphicFramePr>
        <p:xfrm>
          <a:off x="4865082" y="1377430"/>
          <a:ext cx="3239387" cy="3394078"/>
        </p:xfrm>
        <a:graphic>
          <a:graphicData uri="http://schemas.openxmlformats.org/drawingml/2006/table">
            <a:tbl>
              <a:tblPr firstRow="1" firstCol="1" bandRow="1"/>
              <a:tblGrid>
                <a:gridCol w="52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1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prestador de serviços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prestador de serviços cadastrado na tabela 1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prestador de serviços cadastrada na tabela 1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9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Endereço do prestador de serviços (no momento da solicitação)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entre endereço do prestador de serviços e do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Tempo de deslocamento até o endereço de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 do serviço que cliente deseja uma análise de oferta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cobrado pelo prestador de serviço para a demanda solicitada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Status do serviço, retornar o valor da tabela 6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Método de pagamento efetuado pelo cliente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 Atendimento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Data/hora início prestação de serviço, retornar valor da tabela 6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do prestador de serviços, retornar valor da tabela 1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 ofertado, retornar valor da tabela 4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Cancelar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Cancelar execução do serviço solicitado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[RF15]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Finalizar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Finalizar serviço solicitado</a:t>
                      </a:r>
                      <a:endParaRPr lang="pt-BR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[RF16]</a:t>
                      </a:r>
                      <a:endParaRPr lang="pt-BR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925" marR="239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90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447444"/>
            <a:ext cx="7315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[RF31] Contatar prestador de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entrar em contato com o prestador de serviços após aceitar uma oferta. Um ícone para o chat será exibido onde o ator poderá enviar mensagens, áudios e fotos para o prestador de serviço.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[RF33] Cancelar novo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cancelar a solicitação para novo serviço. Para isso, na janela de aguardo [RF25] Aguardar novo serviço o ator deve clicar em “cancelar solicitação”.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23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354138"/>
            <a:ext cx="731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[RF34] Avaliar prestador de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ator finalizar um serviço, [RF16] Finalizar serviço. Será exibida uma janela com as seguintes informações para avaliação. 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5312"/>
              </p:ext>
            </p:extLst>
          </p:nvPr>
        </p:nvGraphicFramePr>
        <p:xfrm>
          <a:off x="2164961" y="2394361"/>
          <a:ext cx="4851400" cy="1391034"/>
        </p:xfrm>
        <a:graphic>
          <a:graphicData uri="http://schemas.openxmlformats.org/drawingml/2006/table">
            <a:tbl>
              <a:tblPr firstRow="1" firstCol="1" bandRow="1"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Prestador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completo do Prestador de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de perfil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Categoria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Distância em km do prestador de serviço em relação ao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Valor do serviço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33061" y="3973949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Barlow Semi Condensed" panose="020B0604020202020204" charset="0"/>
              </a:rPr>
              <a:t>Deve aparecer uma escala de 1 – 5 para o prestador de serviços selecionar e um campo para adicionar comentário. Informações devem alimentar a tabela 5.</a:t>
            </a:r>
          </a:p>
        </p:txBody>
      </p:sp>
    </p:spTree>
    <p:extLst>
      <p:ext uri="{BB962C8B-B14F-4D97-AF65-F5344CB8AC3E}">
        <p14:creationId xmlns:p14="http://schemas.microsoft.com/office/powerpoint/2010/main" val="230415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2006221"/>
            <a:ext cx="6916421" cy="227917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Descrição do Projeto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1382" y="2202035"/>
            <a:ext cx="6500703" cy="610800"/>
          </a:xfrm>
        </p:spPr>
        <p:txBody>
          <a:bodyPr/>
          <a:lstStyle/>
          <a:p>
            <a:pPr algn="just"/>
            <a:r>
              <a:rPr lang="pt-BR"/>
              <a:t>O projeto consiste em desenvolver uma </a:t>
            </a:r>
            <a:r>
              <a:rPr lang="pt-BR">
                <a:solidFill>
                  <a:schemeClr val="accent5"/>
                </a:solidFill>
              </a:rPr>
              <a:t>plataforma que ofereça serviços rápidos do nicho de saúde e bem-estar</a:t>
            </a:r>
            <a:r>
              <a:rPr lang="pt-BR"/>
              <a:t>, semelhante à </a:t>
            </a:r>
            <a:r>
              <a:rPr lang="pt-BR" err="1"/>
              <a:t>Uber</a:t>
            </a:r>
            <a:r>
              <a:rPr lang="pt-BR"/>
              <a:t> e </a:t>
            </a:r>
            <a:r>
              <a:rPr lang="pt-BR" err="1"/>
              <a:t>Indrive</a:t>
            </a:r>
            <a:r>
              <a:rPr lang="pt-BR"/>
              <a:t>, onde o cliente pode solicitar um serviço e os prestadores de serviço mais próximos oferecerão seus valores para atender o chamado na hora. </a:t>
            </a:r>
          </a:p>
          <a:p>
            <a:endParaRPr lang="pt-BR"/>
          </a:p>
          <a:p>
            <a:r>
              <a:rPr lang="pt-BR"/>
              <a:t>Serão disponibilizadas duas plataformas, uma para cadastro do cliente e outra para cadastro do prestador de serviço. </a:t>
            </a:r>
          </a:p>
        </p:txBody>
      </p:sp>
    </p:spTree>
    <p:extLst>
      <p:ext uri="{BB962C8B-B14F-4D97-AF65-F5344CB8AC3E}">
        <p14:creationId xmlns:p14="http://schemas.microsoft.com/office/powerpoint/2010/main" val="3651942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251501"/>
            <a:ext cx="7315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[RF37] Denunciar prestador de serviço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quando o ator deseja denunciar um prestador de serviço por meio do serviço executado. O ator deverá acessar o histórico de serviços realizados [RF39] Visualizar informações sobre a conta (cliente), selecionar o serviço e clicar em “Denunciar”, em seguida o ator deve preencher as informações abaixo. Informações devem alimentar a tabela 7.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34097"/>
              </p:ext>
            </p:extLst>
          </p:nvPr>
        </p:nvGraphicFramePr>
        <p:xfrm>
          <a:off x="2099647" y="2719618"/>
          <a:ext cx="4851400" cy="2162878"/>
        </p:xfrm>
        <a:graphic>
          <a:graphicData uri="http://schemas.openxmlformats.org/drawingml/2006/table">
            <a:tbl>
              <a:tblPr firstRow="1" firstCol="1" bandRow="1"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*Motivo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 do contato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*Mensagem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Mensagem que será enviada para o suporte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Má qualidade do serviço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Comportamento inadequado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Cobranças avulsas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Atrasos ou descumprimento de prazo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32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251501"/>
            <a:ext cx="731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[RF39] Visualizar informações sobre a conta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[RF05] Acessar conta (cliente), quando o ator deseja visualizar as informações sobre sua conta.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4212"/>
              </p:ext>
            </p:extLst>
          </p:nvPr>
        </p:nvGraphicFramePr>
        <p:xfrm>
          <a:off x="1524246" y="2421052"/>
          <a:ext cx="6132830" cy="1878394"/>
        </p:xfrm>
        <a:graphic>
          <a:graphicData uri="http://schemas.openxmlformats.org/drawingml/2006/table">
            <a:tbl>
              <a:tblPr firstRow="1" firstCol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básicas do prestador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Bloco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Campo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Dados Pessoais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Nome do cliente cadastrada na tabela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Avaliação do cliente cadastrada na tabela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Foto do cliente, retornar valor da tabela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Histórico de serviços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Informações da tabela 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Encerrar sessão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Encerrar sessão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[RF22]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Configurações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Configurações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[RF40]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48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372799"/>
            <a:ext cx="7315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[RF40] Acessar Configurações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[RF39] Visualizar informações sobre a conta (cliente), quando o ator deseja acessar e realizar alterações através das configurações.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Ao acessar as configurações, devem aparecer todas as informações sobre os dados cadastrais do prestador de serviços, tabela 2, separadas por blocos e cada bloco deve conter a opção para habilitar o campo para edição, caso o prestador de serviços necessite realizar alterações.</a:t>
            </a:r>
          </a:p>
          <a:p>
            <a:pPr algn="just" fontAlgn="base"/>
            <a:endParaRPr lang="pt-BR" dirty="0">
              <a:latin typeface="Barlow Semi Condensed" panose="020B0604020202020204" charset="0"/>
            </a:endParaRP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[RF41] Encerrar sessão (cliente)</a:t>
            </a:r>
          </a:p>
          <a:p>
            <a:pPr algn="just" fontAlgn="base"/>
            <a:r>
              <a:rPr lang="pt-BR" b="1" dirty="0">
                <a:latin typeface="Barlow Semi Condensed" panose="020B0604020202020204" charset="0"/>
              </a:rPr>
              <a:t>Ator: </a:t>
            </a:r>
            <a:r>
              <a:rPr lang="pt-BR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dirty="0">
                <a:latin typeface="Barlow Semi Condensed" panose="020B0604020202020204" charset="0"/>
              </a:rPr>
              <a:t>Este requisito funcional começa após o requisito [RF39] Visualizar informações sobre a conta (cliente), quando o ator deseja encerrar a sessão da plataforma. Ao selecionar essa opção, o acesso a plataforma deverá ser descontinuado e o usuário ator deverá ser direcionado a página inicial.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4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794705" y="338328"/>
            <a:ext cx="3799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Requisitos Funcionais </a:t>
            </a:r>
            <a:br>
              <a:rPr lang="pt-BR" dirty="0"/>
            </a:br>
            <a:r>
              <a:rPr lang="pt-BR" dirty="0"/>
              <a:t>Cliente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33061" y="1279493"/>
            <a:ext cx="7315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[RF49] Recusar oferta</a:t>
            </a:r>
          </a:p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Ator: </a:t>
            </a:r>
            <a:r>
              <a:rPr lang="pt-BR" sz="1200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Este requisito funcional começa quando o ator deseja recusar uma oferta recebida, [RF12] Ofertar serviço (prestador de serviços). Para isso, o ator deve clicar “Recusar oferta”. 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Após a recusa, cliente deve ser direcionado novamente para a tela de ofertas [RF27] Visualizar ofertas (cliente).</a:t>
            </a:r>
          </a:p>
          <a:p>
            <a:pPr algn="just" fontAlgn="base"/>
            <a:endParaRPr lang="pt-BR" sz="1200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[RF50] Desativar cadastro (cliente)</a:t>
            </a:r>
          </a:p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Ator: </a:t>
            </a:r>
            <a:r>
              <a:rPr lang="pt-BR" sz="1200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Este requisito funcional começa quando o ator deseja desativar seu cadastro na plataforma. Para desativar sua conta o ator deverá acessar a aba de configurações [RF40] Acessar Configurações (cliente) e então desativar cadastro. A conta ficara inativa, mas os dados de usuário continuaram armazenados.</a:t>
            </a:r>
          </a:p>
          <a:p>
            <a:pPr algn="just" fontAlgn="base"/>
            <a:endParaRPr lang="pt-BR" sz="1200" b="1" dirty="0">
              <a:latin typeface="Barlow Semi Condensed" panose="020B0604020202020204" charset="0"/>
            </a:endParaRPr>
          </a:p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[RF51] Remover cadastro (cliente)</a:t>
            </a:r>
          </a:p>
          <a:p>
            <a:pPr algn="just" fontAlgn="base"/>
            <a:r>
              <a:rPr lang="pt-BR" sz="1200" b="1" dirty="0">
                <a:latin typeface="Barlow Semi Condensed" panose="020B0604020202020204" charset="0"/>
              </a:rPr>
              <a:t>Ator: </a:t>
            </a:r>
            <a:r>
              <a:rPr lang="pt-BR" sz="1200" dirty="0">
                <a:latin typeface="Barlow Semi Condensed" panose="020B0604020202020204" charset="0"/>
              </a:rPr>
              <a:t>Usuário cliente, Usuário Administrador.</a:t>
            </a:r>
          </a:p>
          <a:p>
            <a:pPr algn="just" fontAlgn="base"/>
            <a:r>
              <a:rPr lang="pt-BR" sz="1200" dirty="0">
                <a:latin typeface="Barlow Semi Condensed" panose="020B0604020202020204" charset="0"/>
              </a:rPr>
              <a:t>Este requisito funcional começa quando o ator deseja desativar seu cadastro na plataforma. Para remover sua conta o ator deverá acessar a aba de configurações [RF40] Acessar Configurações (cliente) e então remover cadastro. A conta será removida e os dados apagados.</a:t>
            </a:r>
          </a:p>
          <a:p>
            <a:pPr algn="just" fontAlgn="base"/>
            <a:endParaRPr lang="pt-BR" b="1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86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err="1"/>
              <a:t>Obrigada</a:t>
            </a:r>
            <a:r>
              <a:rPr lang="en" sz="7200"/>
              <a:t>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19" y="1820193"/>
            <a:ext cx="3239979" cy="1359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>
                <a:solidFill>
                  <a:schemeClr val="dk2"/>
                </a:solidFill>
              </a:rPr>
              <a:t>Fernanda Vieira de Oliveira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>
                <a:solidFill>
                  <a:schemeClr val="dk2"/>
                </a:solidFill>
              </a:rPr>
              <a:t>Josiane </a:t>
            </a:r>
            <a:r>
              <a:rPr lang="pt-BR" err="1">
                <a:solidFill>
                  <a:schemeClr val="dk2"/>
                </a:solidFill>
              </a:rPr>
              <a:t>Caroliny</a:t>
            </a:r>
            <a:r>
              <a:rPr lang="pt-BR">
                <a:solidFill>
                  <a:schemeClr val="dk2"/>
                </a:solidFill>
              </a:rPr>
              <a:t> da Silva Nascimento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err="1">
                <a:solidFill>
                  <a:schemeClr val="dk2"/>
                </a:solidFill>
              </a:rPr>
              <a:t>Kéllen</a:t>
            </a:r>
            <a:r>
              <a:rPr lang="pt-BR">
                <a:solidFill>
                  <a:schemeClr val="dk2"/>
                </a:solidFill>
              </a:rPr>
              <a:t> Jéssica Rocha Silva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>
                <a:solidFill>
                  <a:schemeClr val="dk2"/>
                </a:solidFill>
              </a:rPr>
              <a:t>Lara </a:t>
            </a:r>
            <a:r>
              <a:rPr lang="pt-BR" err="1">
                <a:solidFill>
                  <a:schemeClr val="dk2"/>
                </a:solidFill>
              </a:rPr>
              <a:t>Yumi</a:t>
            </a:r>
            <a:r>
              <a:rPr lang="pt-BR">
                <a:solidFill>
                  <a:schemeClr val="dk2"/>
                </a:solidFill>
              </a:rPr>
              <a:t> Carvalho </a:t>
            </a:r>
            <a:r>
              <a:rPr lang="pt-BR" err="1">
                <a:solidFill>
                  <a:schemeClr val="dk2"/>
                </a:solidFill>
              </a:rPr>
              <a:t>Misugui</a:t>
            </a:r>
            <a:endParaRPr lang="pt-BR">
              <a:solidFill>
                <a:schemeClr val="dk2"/>
              </a:solidFill>
            </a:endParaRPr>
          </a:p>
          <a:p>
            <a:pPr>
              <a:buSzPts val="1100"/>
            </a:pPr>
            <a:r>
              <a:rPr lang="pt-BR">
                <a:solidFill>
                  <a:schemeClr val="dk2"/>
                </a:solidFill>
              </a:rPr>
              <a:t>Laura Desterro Franco</a:t>
            </a:r>
          </a:p>
          <a:p>
            <a:pPr>
              <a:buClr>
                <a:schemeClr val="dk1"/>
              </a:buClr>
              <a:buSzPts val="1100"/>
            </a:pPr>
            <a:endParaRPr lang="pt-BR">
              <a:solidFill>
                <a:schemeClr val="dk2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b="1">
                <a:solidFill>
                  <a:schemeClr val="dk2"/>
                </a:solidFill>
              </a:rPr>
              <a:t>DSM – 1ºSEM/2023 </a:t>
            </a:r>
            <a:endParaRPr b="1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22478" y="3736268"/>
            <a:ext cx="4620647" cy="794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2006221"/>
            <a:ext cx="6916421" cy="14466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Objetivo do Projeto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1382" y="2202035"/>
            <a:ext cx="6500703" cy="610800"/>
          </a:xfrm>
        </p:spPr>
        <p:txBody>
          <a:bodyPr/>
          <a:lstStyle/>
          <a:p>
            <a:pPr algn="just"/>
            <a:r>
              <a:rPr lang="pt-BR">
                <a:solidFill>
                  <a:schemeClr val="accent5"/>
                </a:solidFill>
              </a:rPr>
              <a:t>Oferecer serviços rápidos do nicho de “saúde e bem-estar”</a:t>
            </a:r>
            <a:r>
              <a:rPr lang="pt-BR"/>
              <a:t> por meio de plataforma semelhante à </a:t>
            </a:r>
            <a:r>
              <a:rPr lang="pt-BR" err="1"/>
              <a:t>Uber</a:t>
            </a:r>
            <a:r>
              <a:rPr lang="pt-BR"/>
              <a:t> e </a:t>
            </a:r>
            <a:r>
              <a:rPr lang="pt-BR" err="1"/>
              <a:t>Indrive</a:t>
            </a:r>
            <a:r>
              <a:rPr lang="pt-BR"/>
              <a:t>, onde o cliente irá solicitar um serviço e os prestadores de serviço mais próximos do mesmo irão oferecer seus valores para atender o chamado na hora. </a:t>
            </a:r>
          </a:p>
        </p:txBody>
      </p:sp>
    </p:spTree>
    <p:extLst>
      <p:ext uri="{BB962C8B-B14F-4D97-AF65-F5344CB8AC3E}">
        <p14:creationId xmlns:p14="http://schemas.microsoft.com/office/powerpoint/2010/main" val="328453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2006221"/>
            <a:ext cx="6916421" cy="20744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57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/>
              <a:t>Justificativa do Projeto</a:t>
            </a:r>
            <a:endParaRPr/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>
          <a:xfrm>
            <a:off x="1391382" y="2202035"/>
            <a:ext cx="6500703" cy="610800"/>
          </a:xfrm>
        </p:spPr>
        <p:txBody>
          <a:bodyPr/>
          <a:lstStyle/>
          <a:p>
            <a:pPr algn="just"/>
            <a:r>
              <a:rPr lang="pt-BR"/>
              <a:t>A proposta para uma plataforma de serviços rápidos se faz necessária a partir do momento que </a:t>
            </a:r>
            <a:r>
              <a:rPr lang="pt-BR">
                <a:solidFill>
                  <a:schemeClr val="accent5"/>
                </a:solidFill>
              </a:rPr>
              <a:t>a busca por serviços de bem-estar e saúde teve um grande aumento no período pós pandemia </a:t>
            </a:r>
            <a:r>
              <a:rPr lang="pt-BR"/>
              <a:t>e ganhado relevância na mídia e meios digitais, assim o aplicativo vem com o intuito de facilitar o intermédio entre prestador de serviços e clientes do ramo de saúde e bem-estar, garantindo segurança, qualidade, agilidade.</a:t>
            </a:r>
          </a:p>
        </p:txBody>
      </p:sp>
    </p:spTree>
    <p:extLst>
      <p:ext uri="{BB962C8B-B14F-4D97-AF65-F5344CB8AC3E}">
        <p14:creationId xmlns:p14="http://schemas.microsoft.com/office/powerpoint/2010/main" val="134378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8769</Words>
  <Application>Microsoft Office PowerPoint</Application>
  <PresentationFormat>Apresentação na tela (16:9)</PresentationFormat>
  <Paragraphs>1408</Paragraphs>
  <Slides>74</Slides>
  <Notes>74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2" baseType="lpstr">
      <vt:lpstr>Courier New</vt:lpstr>
      <vt:lpstr>Calibri</vt:lpstr>
      <vt:lpstr>Barlow Semi Condensed Medium</vt:lpstr>
      <vt:lpstr>Barlow Semi Condensed</vt:lpstr>
      <vt:lpstr>Fjalla One</vt:lpstr>
      <vt:lpstr>Barlow Semi Condensed Light</vt:lpstr>
      <vt:lpstr>Arial</vt:lpstr>
      <vt:lpstr>Technology Consulting by Slidesgo</vt:lpstr>
      <vt:lpstr>Declaração de Escopo</vt:lpstr>
      <vt:lpstr>Tópicos do Escopo</vt:lpstr>
      <vt:lpstr>Patrocinador </vt:lpstr>
      <vt:lpstr>Gerente</vt:lpstr>
      <vt:lpstr>Time </vt:lpstr>
      <vt:lpstr>Comitê Executivo</vt:lpstr>
      <vt:lpstr>Descrição do Projeto</vt:lpstr>
      <vt:lpstr>Objetivo do Projeto</vt:lpstr>
      <vt:lpstr>Justificativa do Projeto</vt:lpstr>
      <vt:lpstr>Produto do Projeto</vt:lpstr>
      <vt:lpstr>Expectativa do Cliente</vt:lpstr>
      <vt:lpstr>Fatores de Sucesso do Projeto</vt:lpstr>
      <vt:lpstr>Premissas</vt:lpstr>
      <vt:lpstr>RESTRIÇÕES </vt:lpstr>
      <vt:lpstr>Limites do Projeto</vt:lpstr>
      <vt:lpstr>Requisitos Não Funcionais</vt:lpstr>
      <vt:lpstr>Requisitos Não Funcionais</vt:lpstr>
      <vt:lpstr>Requisitos Não Funcionais</vt:lpstr>
      <vt:lpstr>Requisitos Funcionais   Gerais</vt:lpstr>
      <vt:lpstr>Requisitos Funcionais   Prestador de Serviços</vt:lpstr>
      <vt:lpstr>Requisitos Funcionais   Cliente</vt:lpstr>
      <vt:lpstr>Requisitos Funcionais   Gerais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 Gerais</vt:lpstr>
      <vt:lpstr>Requisitos Funcionais  Prestador de Serviços</vt:lpstr>
      <vt:lpstr>Requisitos Funcionais  Prestador de Serviços</vt:lpstr>
      <vt:lpstr>Apresentação do PowerPoint</vt:lpstr>
      <vt:lpstr>Apresentação do PowerPoint</vt:lpstr>
      <vt:lpstr>Apresentação do PowerPoint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Prestador de Serviços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Requisitos Funcionais  Cliente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sony</dc:creator>
  <cp:lastModifiedBy>Kellen Rocha</cp:lastModifiedBy>
  <cp:revision>42</cp:revision>
  <dcterms:modified xsi:type="dcterms:W3CDTF">2023-05-17T21:50:22Z</dcterms:modified>
</cp:coreProperties>
</file>