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Source Code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regular.fntdata"/><Relationship Id="rId25" Type="http://schemas.openxmlformats.org/officeDocument/2006/relationships/font" Target="fonts/Lato-boldItalic.fntdata"/><Relationship Id="rId27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bb30b8d71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bb30b8d71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7f6ad7e1c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7f6ad7e1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bb30b8d71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bb30b8d71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f6ad7e1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f6ad7e1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f6ad7e1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f6ad7e1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f6ad7e1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f6ad7e1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f6ad7e1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f6ad7e1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bb30b8d71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bb30b8d71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bb30b8d7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bb30b8d7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bb30b8d71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bb30b8d71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bb30b8d7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bb30b8d7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spotipy.readthedocs.io/en/latest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757575"/>
            <a:ext cx="5017500" cy="13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OpenWeatherMap and Spotify API Integration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Willson Camp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600" y="266924"/>
            <a:ext cx="1102801" cy="11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1600" y="221200"/>
            <a:ext cx="1158476" cy="1158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 txBox="1"/>
          <p:nvPr/>
        </p:nvSpPr>
        <p:spPr>
          <a:xfrm>
            <a:off x="3616050" y="3109675"/>
            <a:ext cx="48597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How does weather influence music choice?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 rotWithShape="1">
          <a:blip r:embed="rId3">
            <a:alphaModFix/>
          </a:blip>
          <a:srcRect b="0" l="0" r="0" t="18453"/>
          <a:stretch/>
        </p:blipFill>
        <p:spPr>
          <a:xfrm>
            <a:off x="1298575" y="541075"/>
            <a:ext cx="6546851" cy="419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3"/>
          <p:cNvPicPr preferRelativeResize="0"/>
          <p:nvPr/>
        </p:nvPicPr>
        <p:blipFill rotWithShape="1">
          <a:blip r:embed="rId3">
            <a:alphaModFix/>
          </a:blip>
          <a:srcRect b="0" l="0" r="0" t="17810"/>
          <a:stretch/>
        </p:blipFill>
        <p:spPr>
          <a:xfrm>
            <a:off x="1431500" y="507975"/>
            <a:ext cx="6281001" cy="42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Premise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242150" y="1307850"/>
            <a:ext cx="7038900" cy="33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Objectives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Integrate music and weather APIs to get and store daily data in a database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Tableau to create relational analytics regarding musical artists and weather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Challenges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Lots of outdated and paid-only data returns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Normalizing data in JSON format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API connections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documentation of the APIs is unclear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Keys needing to be re-generated after a week or so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Connections: OpenWeatherMap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086450"/>
            <a:ext cx="4038300" cy="26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Scope of the project was narrowed to only the month of April, 2018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with all APIs, once signing up with OpenWeather, a key is accessible from your account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Integrate your key with the base URL of the web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simple python program surrounding city request, in our case, Philadelphia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938" y="1307850"/>
            <a:ext cx="2352675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375" y="3873525"/>
            <a:ext cx="5686600" cy="11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Returns: OpenWeatherMap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2679025" y="1075375"/>
            <a:ext cx="3509400" cy="3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Lato"/>
              <a:buChar char="●"/>
            </a:pPr>
            <a:r>
              <a:rPr lang="en" sz="1000">
                <a:solidFill>
                  <a:srgbClr val="F3F3F3"/>
                </a:solidFill>
              </a:rPr>
              <a:t>coord</a:t>
            </a:r>
            <a:endParaRPr sz="1000">
              <a:solidFill>
                <a:srgbClr val="F3F3F3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Roboto"/>
              <a:buChar char="○"/>
            </a:pPr>
            <a:r>
              <a:rPr lang="en" sz="1000">
                <a:solidFill>
                  <a:srgbClr val="F3F3F3"/>
                </a:solidFill>
              </a:rPr>
              <a:t>coord.lon City geo location, longitude</a:t>
            </a:r>
            <a:endParaRPr sz="1000">
              <a:solidFill>
                <a:srgbClr val="F3F3F3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Roboto"/>
              <a:buChar char="○"/>
            </a:pPr>
            <a:r>
              <a:rPr lang="en" sz="1000">
                <a:solidFill>
                  <a:srgbClr val="F3F3F3"/>
                </a:solidFill>
              </a:rPr>
              <a:t>coord.lat City geo location, latitude</a:t>
            </a:r>
            <a:endParaRPr sz="1000">
              <a:solidFill>
                <a:srgbClr val="F3F3F3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F3F3F3"/>
                </a:solidFill>
              </a:rPr>
              <a:t>weather (more info Weather condition codes)</a:t>
            </a:r>
            <a:endParaRPr sz="1000">
              <a:solidFill>
                <a:srgbClr val="F3F3F3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Roboto"/>
              <a:buChar char="○"/>
            </a:pPr>
            <a:r>
              <a:rPr lang="en" sz="1000">
                <a:solidFill>
                  <a:srgbClr val="F3F3F3"/>
                </a:solidFill>
              </a:rPr>
              <a:t>weather.id Weather condition id</a:t>
            </a:r>
            <a:endParaRPr sz="1000">
              <a:solidFill>
                <a:srgbClr val="F3F3F3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Roboto"/>
              <a:buChar char="○"/>
            </a:pPr>
            <a:r>
              <a:rPr lang="en" sz="1000">
                <a:solidFill>
                  <a:srgbClr val="F3F3F3"/>
                </a:solidFill>
              </a:rPr>
              <a:t>weather.main Group of weather parameters (Rain, Snow, Extreme etc.)</a:t>
            </a:r>
            <a:endParaRPr sz="1000">
              <a:solidFill>
                <a:srgbClr val="F3F3F3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Roboto"/>
              <a:buChar char="○"/>
            </a:pPr>
            <a:r>
              <a:rPr lang="en" sz="1000">
                <a:solidFill>
                  <a:srgbClr val="F3F3F3"/>
                </a:solidFill>
              </a:rPr>
              <a:t>weather.description Weather condition within the group</a:t>
            </a:r>
            <a:endParaRPr sz="1000">
              <a:solidFill>
                <a:srgbClr val="F3F3F3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Roboto"/>
              <a:buChar char="○"/>
            </a:pPr>
            <a:r>
              <a:rPr lang="en" sz="1000">
                <a:solidFill>
                  <a:srgbClr val="F3F3F3"/>
                </a:solidFill>
              </a:rPr>
              <a:t>weather.icon Weather icon id</a:t>
            </a:r>
            <a:endParaRPr sz="1000">
              <a:solidFill>
                <a:srgbClr val="F3F3F3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F3F3F3"/>
                </a:solidFill>
              </a:rPr>
              <a:t>base Internal parameter</a:t>
            </a:r>
            <a:endParaRPr sz="1000">
              <a:solidFill>
                <a:srgbClr val="F3F3F3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Lato"/>
              <a:buChar char="●"/>
            </a:pPr>
            <a:r>
              <a:rPr lang="en" sz="1000">
                <a:solidFill>
                  <a:srgbClr val="F3F3F3"/>
                </a:solidFill>
              </a:rPr>
              <a:t>main</a:t>
            </a:r>
            <a:endParaRPr sz="1000">
              <a:solidFill>
                <a:srgbClr val="F3F3F3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Roboto"/>
              <a:buChar char="○"/>
            </a:pPr>
            <a:r>
              <a:rPr lang="en" sz="1000">
                <a:solidFill>
                  <a:srgbClr val="F3F3F3"/>
                </a:solidFill>
              </a:rPr>
              <a:t>main.temp Temperature. Unit Default: Kelvin, Metric: Celsius, Imperial: Fahrenheit.</a:t>
            </a:r>
            <a:endParaRPr sz="1000">
              <a:solidFill>
                <a:srgbClr val="F3F3F3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Roboto"/>
              <a:buChar char="○"/>
            </a:pPr>
            <a:r>
              <a:rPr lang="en" sz="1000">
                <a:solidFill>
                  <a:srgbClr val="F3F3F3"/>
                </a:solidFill>
              </a:rPr>
              <a:t>main.pressure Atmospheric pressure (on the sea level, if there is no sea_level or grnd_level data), hPa</a:t>
            </a:r>
            <a:endParaRPr sz="1000">
              <a:solidFill>
                <a:srgbClr val="F3F3F3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Roboto"/>
              <a:buChar char="○"/>
            </a:pPr>
            <a:r>
              <a:rPr lang="en" sz="1000">
                <a:solidFill>
                  <a:srgbClr val="F3F3F3"/>
                </a:solidFill>
              </a:rPr>
              <a:t>main.humidity Humidity, %</a:t>
            </a:r>
            <a:endParaRPr sz="1000">
              <a:solidFill>
                <a:srgbClr val="F3F3F3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F3F3F3"/>
                </a:solidFill>
              </a:rPr>
              <a:t>id City ID</a:t>
            </a:r>
            <a:endParaRPr sz="1000">
              <a:solidFill>
                <a:srgbClr val="F3F3F3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F3F3F3"/>
                </a:solidFill>
              </a:rPr>
              <a:t>name City name</a:t>
            </a:r>
            <a:endParaRPr sz="1000">
              <a:solidFill>
                <a:srgbClr val="F3F3F3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F3F3F3"/>
                </a:solidFill>
              </a:rPr>
              <a:t>cod Internal parameter</a:t>
            </a:r>
            <a:endParaRPr sz="1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525" y="257975"/>
            <a:ext cx="2286475" cy="477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425" y="1414725"/>
            <a:ext cx="2189400" cy="35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Connections: Spotify Web API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198788"/>
            <a:ext cx="6883500" cy="20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Entered client ID, client secret ID, account user ID, and the base api url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Entered a redirect uri, which is a way of authenticating my client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Redirects you to your uri you input, and the API service adds its own special ID, all of which must be pasted into the program before </a:t>
            </a:r>
            <a:r>
              <a:rPr lang="en" sz="1400"/>
              <a:t>authentication</a:t>
            </a:r>
            <a:r>
              <a:rPr lang="en" sz="1400"/>
              <a:t> (pictured on the next slide)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anyone looking to use the Spotify API in conjunction with Python, the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'Spotipy'</a:t>
            </a:r>
            <a:r>
              <a:rPr lang="en" sz="1400"/>
              <a:t> library is very helpful, and I used it a lot during this project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Spotipy can be install easily using 'pip install spotipy'</a:t>
            </a:r>
            <a:endParaRPr sz="1400"/>
          </a:p>
        </p:txBody>
      </p:sp>
      <p:pic>
        <p:nvPicPr>
          <p:cNvPr id="167" name="Google Shape;167;p17"/>
          <p:cNvPicPr preferRelativeResize="0"/>
          <p:nvPr/>
        </p:nvPicPr>
        <p:blipFill rotWithShape="1">
          <a:blip r:embed="rId4">
            <a:alphaModFix/>
          </a:blip>
          <a:srcRect b="21519" l="0" r="0" t="0"/>
          <a:stretch/>
        </p:blipFill>
        <p:spPr>
          <a:xfrm>
            <a:off x="487125" y="3448900"/>
            <a:ext cx="4754575" cy="125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6020" y="3566250"/>
            <a:ext cx="2826200" cy="11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25" y="1205876"/>
            <a:ext cx="8717099" cy="28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Returns: Spotify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297500" y="1196250"/>
            <a:ext cx="3379200" cy="3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Pictured right: and example general call of the artist "Metallica"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When using the 'artist:general' call, a few things are returned: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External urls (to Spotify website)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Followers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Genre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Href (website profile url)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Id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Images (and their links)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Name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Popularity rating (calculated monthly via a Spotify homebrew </a:t>
            </a:r>
            <a:r>
              <a:rPr lang="en" sz="900"/>
              <a:t>algorithm</a:t>
            </a:r>
            <a:r>
              <a:rPr lang="en" sz="900"/>
              <a:t>)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Type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URI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For my project, I mostly used 'playlist:' calls, invoking a playlist called 'Spotify's Global Top 50'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Along with general information, this playlist would order the hottest tracks each day that month - April of 2018</a:t>
            </a:r>
            <a:endParaRPr sz="900"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575" y="1031050"/>
            <a:ext cx="3843900" cy="386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—&gt; Excel </a:t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9463"/>
            <a:ext cx="9143998" cy="240457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/>
        </p:nvSpPr>
        <p:spPr>
          <a:xfrm>
            <a:off x="1770750" y="4058125"/>
            <a:ext cx="46428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JSON2xlsx 1.3 - python module</a:t>
            </a:r>
            <a:endParaRPr sz="165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pip install json2xlsx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1912"/>
            <a:ext cx="9144000" cy="453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