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7" r:id="rId2"/>
    <p:sldId id="304" r:id="rId3"/>
    <p:sldId id="290" r:id="rId4"/>
    <p:sldId id="294" r:id="rId5"/>
    <p:sldId id="306" r:id="rId6"/>
    <p:sldId id="307" r:id="rId7"/>
    <p:sldId id="315" r:id="rId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  <a:srgbClr val="A23030"/>
    <a:srgbClr val="8D1D20"/>
    <a:srgbClr val="4D4C4D"/>
    <a:srgbClr val="99272B"/>
    <a:srgbClr val="A7353A"/>
    <a:srgbClr val="B31F26"/>
    <a:srgbClr val="B23434"/>
    <a:srgbClr val="AF373D"/>
    <a:srgbClr val="A734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84" d="100"/>
          <a:sy n="84" d="100"/>
        </p:scale>
        <p:origin x="7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32E6DED-B8A5-4C69-B95B-BBA37631C6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948F10A-798A-433F-BC72-586FA5FC3B7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98837-1ED2-41B4-91A5-76A37A524A8B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BB1E337-556D-47BE-B221-C9D1615F09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E181836-5D05-48AB-A163-58E14F575B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E521E-F180-4A95-A4E8-2F1D87DE4150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860913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BB5E8-EB4F-4B42-8001-0E89E13CB647}" type="datetimeFigureOut">
              <a:rPr lang="es-PE" smtClean="0"/>
              <a:t>4/12/2024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6ADB56-15AF-4C9A-A372-53F290E4EBA5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63898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CEB08-35DA-A9CC-C893-81F5562D6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F60EE33E-21A2-8E1C-D3AA-E18A1037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CE160E2-9401-FCFD-B479-076AE8D32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85446F-61DD-89F1-C9A8-815010A7E1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ADB56-15AF-4C9A-A372-53F290E4EBA5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03132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ADD79-3D0C-09F1-5D2A-23AD0EA8B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EFBBA55-9EAC-D8FE-B66F-D2E8B74057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34208CE-D9A8-C308-C285-1CF2A6B763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F33D97-2063-C744-F7D2-E6692D995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ADB56-15AF-4C9A-A372-53F290E4EBA5}" type="slidenum">
              <a:rPr lang="es-PE" smtClean="0"/>
              <a:t>3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4441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62738-C3E7-3F46-33F9-0DC37A713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CB0942D-4F14-EC07-90C5-D6C6444668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71894D8-A48B-A4F3-28D3-D46C58B2F0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BE4A55-BBC3-65AE-76FB-A00D1EF0C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ADB56-15AF-4C9A-A372-53F290E4EBA5}" type="slidenum">
              <a:rPr lang="es-PE" smtClean="0"/>
              <a:t>4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797344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EBA8B-6733-85D2-7990-76E7EFAD7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4F5199E-BE64-41E8-EA05-24510AE12F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F34694D-E84E-098E-C9F5-66F7054EC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1259F25-F387-982A-877E-298F1B88C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ADB56-15AF-4C9A-A372-53F290E4EBA5}" type="slidenum">
              <a:rPr lang="es-PE" smtClean="0"/>
              <a:t>5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10226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7C687-0E4A-9961-4561-E815C091F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A1A9177-C043-40C6-E210-702CC4854E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858112B-C5A8-06BE-A460-44B0EE85A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B53895-0721-FAF3-C180-F54FF63757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ADB56-15AF-4C9A-A372-53F290E4EBA5}" type="slidenum">
              <a:rPr lang="es-PE" smtClean="0"/>
              <a:t>6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460491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5F82A-9781-CAF6-103F-E0F6DB9FA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2BE3644-F5A3-DAD6-E56C-1D843D15B6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47D0111-3251-D8FB-7B70-50793A8A3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7BED10-1B3A-5C46-5B2B-A6B436BEA6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6ADB56-15AF-4C9A-A372-53F290E4EBA5}" type="slidenum">
              <a:rPr lang="es-PE" smtClean="0"/>
              <a:t>7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24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bre: forma 15">
            <a:extLst>
              <a:ext uri="{FF2B5EF4-FFF2-40B4-BE49-F238E27FC236}">
                <a16:creationId xmlns:a16="http://schemas.microsoft.com/office/drawing/2014/main" id="{A21A79B2-9398-495F-9E11-BFE887681B30}"/>
              </a:ext>
            </a:extLst>
          </p:cNvPr>
          <p:cNvSpPr/>
          <p:nvPr/>
        </p:nvSpPr>
        <p:spPr>
          <a:xfrm>
            <a:off x="0" y="2067801"/>
            <a:ext cx="2718262" cy="2257735"/>
          </a:xfrm>
          <a:custGeom>
            <a:avLst/>
            <a:gdLst>
              <a:gd name="connsiteX0" fmla="*/ 745311 w 2037049"/>
              <a:gd name="connsiteY0" fmla="*/ 0 h 2257735"/>
              <a:gd name="connsiteX1" fmla="*/ 2037050 w 2037049"/>
              <a:gd name="connsiteY1" fmla="*/ 2257736 h 2257735"/>
              <a:gd name="connsiteX2" fmla="*/ 0 w 2037049"/>
              <a:gd name="connsiteY2" fmla="*/ 2257736 h 2257735"/>
              <a:gd name="connsiteX3" fmla="*/ 0 w 2037049"/>
              <a:gd name="connsiteY3" fmla="*/ 0 h 225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37049" h="2257735">
                <a:moveTo>
                  <a:pt x="745311" y="0"/>
                </a:moveTo>
                <a:lnTo>
                  <a:pt x="2037050" y="2257736"/>
                </a:lnTo>
                <a:lnTo>
                  <a:pt x="0" y="2257736"/>
                </a:lnTo>
                <a:lnTo>
                  <a:pt x="0" y="0"/>
                </a:lnTo>
                <a:close/>
              </a:path>
            </a:pathLst>
          </a:custGeom>
          <a:solidFill>
            <a:srgbClr val="8D1D20"/>
          </a:solidFill>
          <a:ln w="66057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EA175E-42CB-4A08-A86E-D9091B28C3B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924501" y="5752913"/>
            <a:ext cx="5644342" cy="9803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6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Autores - Fecha</a:t>
            </a:r>
            <a:endParaRPr lang="es-PE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D5332C20-C27C-4971-A6BC-9B684362830D}"/>
              </a:ext>
            </a:extLst>
          </p:cNvPr>
          <p:cNvSpPr/>
          <p:nvPr/>
        </p:nvSpPr>
        <p:spPr>
          <a:xfrm>
            <a:off x="6524109" y="2067801"/>
            <a:ext cx="5682332" cy="2257735"/>
          </a:xfrm>
          <a:custGeom>
            <a:avLst/>
            <a:gdLst>
              <a:gd name="connsiteX0" fmla="*/ 1550748 w 2836540"/>
              <a:gd name="connsiteY0" fmla="*/ 0 h 2257735"/>
              <a:gd name="connsiteX1" fmla="*/ 0 w 2836540"/>
              <a:gd name="connsiteY1" fmla="*/ 0 h 2257735"/>
              <a:gd name="connsiteX2" fmla="*/ 1285792 w 2836540"/>
              <a:gd name="connsiteY2" fmla="*/ 2257736 h 2257735"/>
              <a:gd name="connsiteX3" fmla="*/ 2836540 w 2836540"/>
              <a:gd name="connsiteY3" fmla="*/ 2257736 h 225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6540" h="2257735">
                <a:moveTo>
                  <a:pt x="1550748" y="0"/>
                </a:moveTo>
                <a:lnTo>
                  <a:pt x="0" y="0"/>
                </a:lnTo>
                <a:lnTo>
                  <a:pt x="1285792" y="2257736"/>
                </a:lnTo>
                <a:lnTo>
                  <a:pt x="2836540" y="2257736"/>
                </a:lnTo>
                <a:close/>
              </a:path>
            </a:pathLst>
          </a:custGeom>
          <a:solidFill>
            <a:srgbClr val="A71B14"/>
          </a:solidFill>
          <a:ln w="66057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13" name="Forma libre: forma 12">
            <a:extLst>
              <a:ext uri="{FF2B5EF4-FFF2-40B4-BE49-F238E27FC236}">
                <a16:creationId xmlns:a16="http://schemas.microsoft.com/office/drawing/2014/main" id="{94176DD8-7595-4C9B-B774-E172BC474322}"/>
              </a:ext>
            </a:extLst>
          </p:cNvPr>
          <p:cNvSpPr/>
          <p:nvPr/>
        </p:nvSpPr>
        <p:spPr>
          <a:xfrm>
            <a:off x="745310" y="2067801"/>
            <a:ext cx="5778799" cy="2257735"/>
          </a:xfrm>
          <a:custGeom>
            <a:avLst/>
            <a:gdLst>
              <a:gd name="connsiteX0" fmla="*/ 4487060 w 5778799"/>
              <a:gd name="connsiteY0" fmla="*/ 0 h 2257735"/>
              <a:gd name="connsiteX1" fmla="*/ 5778800 w 5778799"/>
              <a:gd name="connsiteY1" fmla="*/ 2257736 h 2257735"/>
              <a:gd name="connsiteX2" fmla="*/ 1291739 w 5778799"/>
              <a:gd name="connsiteY2" fmla="*/ 2257736 h 2257735"/>
              <a:gd name="connsiteX3" fmla="*/ 0 w 5778799"/>
              <a:gd name="connsiteY3" fmla="*/ 0 h 225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78799" h="2257735">
                <a:moveTo>
                  <a:pt x="4487060" y="0"/>
                </a:moveTo>
                <a:lnTo>
                  <a:pt x="5778800" y="2257736"/>
                </a:lnTo>
                <a:lnTo>
                  <a:pt x="1291739" y="2257736"/>
                </a:lnTo>
                <a:lnTo>
                  <a:pt x="0" y="0"/>
                </a:lnTo>
                <a:close/>
              </a:path>
            </a:pathLst>
          </a:custGeom>
          <a:solidFill>
            <a:srgbClr val="A23030"/>
          </a:solidFill>
          <a:ln w="66057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15" name="Forma libre: forma 14">
            <a:extLst>
              <a:ext uri="{FF2B5EF4-FFF2-40B4-BE49-F238E27FC236}">
                <a16:creationId xmlns:a16="http://schemas.microsoft.com/office/drawing/2014/main" id="{60444537-77F6-4CE1-93E8-632EB2A09632}"/>
              </a:ext>
            </a:extLst>
          </p:cNvPr>
          <p:cNvSpPr/>
          <p:nvPr/>
        </p:nvSpPr>
        <p:spPr>
          <a:xfrm>
            <a:off x="4200961" y="2067801"/>
            <a:ext cx="5116080" cy="2257735"/>
          </a:xfrm>
          <a:custGeom>
            <a:avLst/>
            <a:gdLst>
              <a:gd name="connsiteX0" fmla="*/ 568233 w 5116080"/>
              <a:gd name="connsiteY0" fmla="*/ 0 h 2257735"/>
              <a:gd name="connsiteX1" fmla="*/ 3830288 w 5116080"/>
              <a:gd name="connsiteY1" fmla="*/ 0 h 2257735"/>
              <a:gd name="connsiteX2" fmla="*/ 5116081 w 5116080"/>
              <a:gd name="connsiteY2" fmla="*/ 2257736 h 2257735"/>
              <a:gd name="connsiteX3" fmla="*/ 2537228 w 5116080"/>
              <a:gd name="connsiteY3" fmla="*/ 2257736 h 2257735"/>
              <a:gd name="connsiteX4" fmla="*/ 2529298 w 5116080"/>
              <a:gd name="connsiteY4" fmla="*/ 2257736 h 2257735"/>
              <a:gd name="connsiteX5" fmla="*/ 1291739 w 5116080"/>
              <a:gd name="connsiteY5" fmla="*/ 2257736 h 2257735"/>
              <a:gd name="connsiteX6" fmla="*/ 0 w 5116080"/>
              <a:gd name="connsiteY6" fmla="*/ 0 h 2257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116080" h="2257735">
                <a:moveTo>
                  <a:pt x="568233" y="0"/>
                </a:moveTo>
                <a:lnTo>
                  <a:pt x="3830288" y="0"/>
                </a:lnTo>
                <a:lnTo>
                  <a:pt x="5116081" y="2257736"/>
                </a:lnTo>
                <a:lnTo>
                  <a:pt x="2537228" y="2257736"/>
                </a:lnTo>
                <a:lnTo>
                  <a:pt x="2529298" y="2257736"/>
                </a:lnTo>
                <a:lnTo>
                  <a:pt x="1291739" y="2257736"/>
                </a:lnTo>
                <a:lnTo>
                  <a:pt x="0" y="0"/>
                </a:lnTo>
                <a:close/>
              </a:path>
            </a:pathLst>
          </a:custGeom>
          <a:solidFill>
            <a:srgbClr val="A7353A"/>
          </a:solidFill>
          <a:ln w="66057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C5F8915-8C52-466F-B173-EC4AEF9A79B3}"/>
              </a:ext>
            </a:extLst>
          </p:cNvPr>
          <p:cNvSpPr/>
          <p:nvPr userDrawn="1"/>
        </p:nvSpPr>
        <p:spPr>
          <a:xfrm>
            <a:off x="5586154" y="2067801"/>
            <a:ext cx="6620287" cy="2257735"/>
          </a:xfrm>
          <a:prstGeom prst="rect">
            <a:avLst/>
          </a:prstGeom>
          <a:solidFill>
            <a:srgbClr val="A7353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Forma libre: forma 16">
            <a:extLst>
              <a:ext uri="{FF2B5EF4-FFF2-40B4-BE49-F238E27FC236}">
                <a16:creationId xmlns:a16="http://schemas.microsoft.com/office/drawing/2014/main" id="{FBA5AF27-C16E-4412-B35B-32551ABFF9D1}"/>
              </a:ext>
            </a:extLst>
          </p:cNvPr>
          <p:cNvSpPr/>
          <p:nvPr/>
        </p:nvSpPr>
        <p:spPr>
          <a:xfrm>
            <a:off x="4876894" y="2067801"/>
            <a:ext cx="7329547" cy="2111712"/>
          </a:xfrm>
          <a:custGeom>
            <a:avLst/>
            <a:gdLst>
              <a:gd name="connsiteX0" fmla="*/ 7329548 w 7329547"/>
              <a:gd name="connsiteY0" fmla="*/ 0 h 2111712"/>
              <a:gd name="connsiteX1" fmla="*/ 7329548 w 7329547"/>
              <a:gd name="connsiteY1" fmla="*/ 2111713 h 2111712"/>
              <a:gd name="connsiteX2" fmla="*/ 1199897 w 7329547"/>
              <a:gd name="connsiteY2" fmla="*/ 2111713 h 2111712"/>
              <a:gd name="connsiteX3" fmla="*/ 0 w 7329547"/>
              <a:gd name="connsiteY3" fmla="*/ 0 h 2111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9547" h="2111712">
                <a:moveTo>
                  <a:pt x="7329548" y="0"/>
                </a:moveTo>
                <a:lnTo>
                  <a:pt x="7329548" y="2111713"/>
                </a:lnTo>
                <a:lnTo>
                  <a:pt x="1199897" y="2111713"/>
                </a:lnTo>
                <a:lnTo>
                  <a:pt x="0" y="0"/>
                </a:lnTo>
                <a:close/>
              </a:path>
            </a:pathLst>
          </a:custGeom>
          <a:solidFill>
            <a:srgbClr val="3D3D3D"/>
          </a:solidFill>
          <a:ln w="66057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14" name="Marcador de título 1">
            <a:extLst>
              <a:ext uri="{FF2B5EF4-FFF2-40B4-BE49-F238E27FC236}">
                <a16:creationId xmlns:a16="http://schemas.microsoft.com/office/drawing/2014/main" id="{70146A11-745E-4B9F-986C-971104230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59001" y="2599083"/>
            <a:ext cx="4958523" cy="1199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6000">
                <a:solidFill>
                  <a:schemeClr val="bg1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s-ES" dirty="0"/>
              <a:t>Titulo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816855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Marcador de contenido 2">
            <a:extLst>
              <a:ext uri="{FF2B5EF4-FFF2-40B4-BE49-F238E27FC236}">
                <a16:creationId xmlns:a16="http://schemas.microsoft.com/office/drawing/2014/main" id="{ACA65964-15FC-4FEC-A811-BD4C73887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9012" y="1809519"/>
            <a:ext cx="10388108" cy="40608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 sz="2800">
                <a:latin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 sz="2400">
                <a:latin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 sz="2000">
                <a:latin typeface="Segoe UI Light" panose="020B0502040204020203" pitchFamily="34" charset="0"/>
                <a:cs typeface="Segoe UI Light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24" name="Marcador de título 1">
            <a:extLst>
              <a:ext uri="{FF2B5EF4-FFF2-40B4-BE49-F238E27FC236}">
                <a16:creationId xmlns:a16="http://schemas.microsoft.com/office/drawing/2014/main" id="{1A8AF099-1F5C-4955-84A8-113B012409D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0296" y="308294"/>
            <a:ext cx="4958523" cy="11996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 sz="4400" b="1">
                <a:solidFill>
                  <a:srgbClr val="3D3D3D"/>
                </a:solidFill>
                <a:latin typeface="Gadugi" panose="020B0502040204020203" pitchFamily="34" charset="0"/>
                <a:ea typeface="Gadugi" panose="020B0502040204020203" pitchFamily="34" charset="0"/>
              </a:defRPr>
            </a:lvl1pPr>
          </a:lstStyle>
          <a:p>
            <a:r>
              <a:rPr lang="es-ES" dirty="0"/>
              <a:t>Titulo</a:t>
            </a:r>
            <a:endParaRPr lang="es-PE" dirty="0"/>
          </a:p>
        </p:txBody>
      </p: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2BEB1FDD-54CA-49F7-ABCC-7C099EC5F109}"/>
              </a:ext>
            </a:extLst>
          </p:cNvPr>
          <p:cNvSpPr/>
          <p:nvPr/>
        </p:nvSpPr>
        <p:spPr>
          <a:xfrm>
            <a:off x="9939" y="0"/>
            <a:ext cx="12182061" cy="134521"/>
          </a:xfrm>
          <a:custGeom>
            <a:avLst/>
            <a:gdLst>
              <a:gd name="connsiteX0" fmla="*/ 0 w 10188873"/>
              <a:gd name="connsiteY0" fmla="*/ 0 h 112511"/>
              <a:gd name="connsiteX1" fmla="*/ 10188874 w 10188873"/>
              <a:gd name="connsiteY1" fmla="*/ 0 h 112511"/>
              <a:gd name="connsiteX2" fmla="*/ 10188874 w 10188873"/>
              <a:gd name="connsiteY2" fmla="*/ 112511 h 112511"/>
              <a:gd name="connsiteX3" fmla="*/ 0 w 10188873"/>
              <a:gd name="connsiteY3" fmla="*/ 112511 h 1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88873" h="112511">
                <a:moveTo>
                  <a:pt x="0" y="0"/>
                </a:moveTo>
                <a:lnTo>
                  <a:pt x="10188874" y="0"/>
                </a:lnTo>
                <a:lnTo>
                  <a:pt x="10188874" y="112511"/>
                </a:lnTo>
                <a:lnTo>
                  <a:pt x="0" y="112511"/>
                </a:lnTo>
                <a:close/>
              </a:path>
            </a:pathLst>
          </a:custGeom>
          <a:solidFill>
            <a:srgbClr val="3D3D3D"/>
          </a:solidFill>
          <a:ln w="55142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10" name="Forma libre: forma 9">
            <a:extLst>
              <a:ext uri="{FF2B5EF4-FFF2-40B4-BE49-F238E27FC236}">
                <a16:creationId xmlns:a16="http://schemas.microsoft.com/office/drawing/2014/main" id="{623E37CA-FAC9-488B-9820-927B6D35CBD2}"/>
              </a:ext>
            </a:extLst>
          </p:cNvPr>
          <p:cNvSpPr/>
          <p:nvPr/>
        </p:nvSpPr>
        <p:spPr>
          <a:xfrm>
            <a:off x="9939" y="0"/>
            <a:ext cx="6598121" cy="134521"/>
          </a:xfrm>
          <a:custGeom>
            <a:avLst/>
            <a:gdLst>
              <a:gd name="connsiteX0" fmla="*/ 5453480 w 5518559"/>
              <a:gd name="connsiteY0" fmla="*/ 0 h 112511"/>
              <a:gd name="connsiteX1" fmla="*/ 5518560 w 5518559"/>
              <a:gd name="connsiteY1" fmla="*/ 112511 h 112511"/>
              <a:gd name="connsiteX2" fmla="*/ 0 w 5518559"/>
              <a:gd name="connsiteY2" fmla="*/ 112511 h 112511"/>
              <a:gd name="connsiteX3" fmla="*/ 0 w 5518559"/>
              <a:gd name="connsiteY3" fmla="*/ 0 h 1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518559" h="112511">
                <a:moveTo>
                  <a:pt x="5453480" y="0"/>
                </a:moveTo>
                <a:lnTo>
                  <a:pt x="5518560" y="112511"/>
                </a:lnTo>
                <a:lnTo>
                  <a:pt x="0" y="112511"/>
                </a:lnTo>
                <a:lnTo>
                  <a:pt x="0" y="0"/>
                </a:lnTo>
                <a:close/>
              </a:path>
            </a:pathLst>
          </a:custGeom>
          <a:solidFill>
            <a:srgbClr val="A23030"/>
          </a:solidFill>
          <a:ln w="55142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  <p:sp>
        <p:nvSpPr>
          <p:cNvPr id="11" name="Forma libre: forma 10">
            <a:extLst>
              <a:ext uri="{FF2B5EF4-FFF2-40B4-BE49-F238E27FC236}">
                <a16:creationId xmlns:a16="http://schemas.microsoft.com/office/drawing/2014/main" id="{2A4FC53F-6DD5-48F6-A29B-20F2A4D0DD0E}"/>
              </a:ext>
            </a:extLst>
          </p:cNvPr>
          <p:cNvSpPr/>
          <p:nvPr/>
        </p:nvSpPr>
        <p:spPr>
          <a:xfrm>
            <a:off x="0" y="0"/>
            <a:ext cx="4047498" cy="134521"/>
          </a:xfrm>
          <a:custGeom>
            <a:avLst/>
            <a:gdLst>
              <a:gd name="connsiteX0" fmla="*/ 3320181 w 3385260"/>
              <a:gd name="connsiteY0" fmla="*/ 0 h 112511"/>
              <a:gd name="connsiteX1" fmla="*/ 3385261 w 3385260"/>
              <a:gd name="connsiteY1" fmla="*/ 112511 h 112511"/>
              <a:gd name="connsiteX2" fmla="*/ 0 w 3385260"/>
              <a:gd name="connsiteY2" fmla="*/ 112511 h 112511"/>
              <a:gd name="connsiteX3" fmla="*/ 0 w 3385260"/>
              <a:gd name="connsiteY3" fmla="*/ 0 h 112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85260" h="112511">
                <a:moveTo>
                  <a:pt x="3320181" y="0"/>
                </a:moveTo>
                <a:lnTo>
                  <a:pt x="3385261" y="112511"/>
                </a:lnTo>
                <a:lnTo>
                  <a:pt x="0" y="112511"/>
                </a:lnTo>
                <a:lnTo>
                  <a:pt x="0" y="0"/>
                </a:lnTo>
                <a:close/>
              </a:path>
            </a:pathLst>
          </a:custGeom>
          <a:solidFill>
            <a:srgbClr val="8D1D20"/>
          </a:solidFill>
          <a:ln w="55142" cap="flat">
            <a:noFill/>
            <a:prstDash val="solid"/>
            <a:miter/>
          </a:ln>
        </p:spPr>
        <p:txBody>
          <a:bodyPr rtlCol="0" anchor="ctr"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94248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E9E4AE2-B9AC-4248-BF7F-6037170005D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07201" y="297055"/>
            <a:ext cx="2406797" cy="504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554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PE" sz="3200" b="1" i="0" kern="1200" dirty="0" smtClean="0">
          <a:solidFill>
            <a:srgbClr val="90383C"/>
          </a:solidFill>
          <a:latin typeface="Montserrat" panose="00000500000000000000" pitchFamily="50" charset="0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A7C46ABD-027C-44C8-8C97-7EC5484C3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805977" y="6246634"/>
            <a:ext cx="2275534" cy="466324"/>
          </a:xfrm>
        </p:spPr>
        <p:txBody>
          <a:bodyPr>
            <a:normAutofit fontScale="47500" lnSpcReduction="20000"/>
          </a:bodyPr>
          <a:lstStyle/>
          <a:p>
            <a:pPr algn="ctr"/>
            <a:r>
              <a:rPr lang="es-ES" sz="2400" b="1" dirty="0">
                <a:latin typeface="+mj-lt"/>
              </a:rPr>
              <a:t>TECNOLOGIAS DE LA INFORMACIÓN</a:t>
            </a:r>
          </a:p>
          <a:p>
            <a:pPr algn="ctr"/>
            <a:r>
              <a:rPr lang="es-PE" sz="2400" b="1" dirty="0">
                <a:latin typeface="+mj-lt"/>
              </a:rPr>
              <a:t>Dic – 2024</a:t>
            </a:r>
          </a:p>
          <a:p>
            <a:pPr algn="ctr"/>
            <a:endParaRPr lang="es-PE" sz="2400" b="1" dirty="0">
              <a:latin typeface="+mj-lt"/>
            </a:endParaRP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EA62B08-0C90-40F9-9DC9-B22C414F5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205" y="2599083"/>
            <a:ext cx="5729319" cy="1199643"/>
          </a:xfrm>
        </p:spPr>
        <p:txBody>
          <a:bodyPr/>
          <a:lstStyle/>
          <a:p>
            <a:pPr algn="ctr"/>
            <a:r>
              <a:rPr lang="es-ES" sz="4800" dirty="0"/>
              <a:t>ATENCION AL CLIENTE - OSAC</a:t>
            </a:r>
            <a:endParaRPr lang="es-PE" sz="4800" dirty="0"/>
          </a:p>
        </p:txBody>
      </p:sp>
    </p:spTree>
    <p:extLst>
      <p:ext uri="{BB962C8B-B14F-4D97-AF65-F5344CB8AC3E}">
        <p14:creationId xmlns:p14="http://schemas.microsoft.com/office/powerpoint/2010/main" val="156723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02969-4364-A6FD-E1A2-08B03F91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8A1E344-F56D-293D-57DF-72DF9CF31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17" y="937260"/>
            <a:ext cx="11761766" cy="576240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9" name="Flecha: hacia la izquierda 8">
            <a:extLst>
              <a:ext uri="{FF2B5EF4-FFF2-40B4-BE49-F238E27FC236}">
                <a16:creationId xmlns:a16="http://schemas.microsoft.com/office/drawing/2014/main" id="{924D5D23-D2F9-070A-E1DB-AC285513BED9}"/>
              </a:ext>
            </a:extLst>
          </p:cNvPr>
          <p:cNvSpPr/>
          <p:nvPr/>
        </p:nvSpPr>
        <p:spPr>
          <a:xfrm>
            <a:off x="2003346" y="3270665"/>
            <a:ext cx="1713053" cy="479532"/>
          </a:xfrm>
          <a:prstGeom prst="lef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8463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A13A4-B19A-0E45-688A-F76E64B6B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984BED32-04FB-CC00-8697-57CBCA707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184" y="229674"/>
            <a:ext cx="11401063" cy="362528"/>
          </a:xfrm>
        </p:spPr>
        <p:txBody>
          <a:bodyPr/>
          <a:lstStyle/>
          <a:p>
            <a:pPr algn="ctr"/>
            <a:r>
              <a:rPr lang="es-ES" sz="2000" dirty="0"/>
              <a:t>PORTAL OSAC – SISTEMA DE ÓRDENES DE SERVICIO</a:t>
            </a:r>
            <a:endParaRPr lang="es-PE" sz="2000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3099892B-32F7-B7B3-CAEF-B4342CB87755}"/>
              </a:ext>
            </a:extLst>
          </p:cNvPr>
          <p:cNvSpPr txBox="1"/>
          <p:nvPr/>
        </p:nvSpPr>
        <p:spPr>
          <a:xfrm>
            <a:off x="532436" y="791275"/>
            <a:ext cx="102556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 </a:t>
            </a:r>
          </a:p>
          <a:p>
            <a:pPr marL="342900" indent="-342900">
              <a:buAutoNum type="arabicPeriod"/>
            </a:pPr>
            <a:endParaRPr lang="es-PE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FCC79E9-0BEA-9DD9-6E7D-A6A6EF6AD137}"/>
              </a:ext>
            </a:extLst>
          </p:cNvPr>
          <p:cNvSpPr txBox="1"/>
          <p:nvPr/>
        </p:nvSpPr>
        <p:spPr>
          <a:xfrm>
            <a:off x="175068" y="690810"/>
            <a:ext cx="11841863" cy="573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ES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El portal OSAC cuenta con los siguientes roles:</a:t>
            </a:r>
            <a:endParaRPr lang="es-P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 Solicitante</a:t>
            </a:r>
            <a:endParaRPr lang="es-P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 Administrador</a:t>
            </a:r>
            <a:endParaRPr lang="es-P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ES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Rol Técnico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s-P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PE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Servicio que soporta el portal:</a:t>
            </a:r>
            <a:endParaRPr lang="es-P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P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Orden de servicio: que son las incidencias que reporta el solicitante.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P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Mantenimiento Correctivo:  Es una actividad generada por el técnico, </a:t>
            </a:r>
            <a:r>
              <a:rPr lang="es-P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como consecuencia que la orden del </a:t>
            </a:r>
            <a:r>
              <a:rPr lang="es-P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servicio asignada no fue solucionada.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s-P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Mantenimiento Preventivo: Es una actividad generada por el Administrador (jefe de operaciones).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endParaRPr lang="es-PE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PE" sz="1600" b="1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Estado de una OS(Orden de servicio)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endParaRPr lang="es-PE" sz="16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s-P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Pendiente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s-PE" sz="16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En proceso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/>
              <a:tabLst>
                <a:tab pos="457200" algn="l"/>
              </a:tabLst>
            </a:pPr>
            <a:r>
              <a:rPr lang="es-P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Atendiendo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F25F566-91D2-AEFC-563A-00E65CFC6963}"/>
              </a:ext>
            </a:extLst>
          </p:cNvPr>
          <p:cNvSpPr txBox="1"/>
          <p:nvPr/>
        </p:nvSpPr>
        <p:spPr>
          <a:xfrm>
            <a:off x="2769286" y="4886966"/>
            <a:ext cx="2434769" cy="1176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PE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4.   Pruebas</a:t>
            </a:r>
            <a:endParaRPr lang="es-PE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P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5.   Problemas persiste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PE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6.   Atendido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C8FA364-4B17-89B7-938F-D3513E3801BA}"/>
              </a:ext>
            </a:extLst>
          </p:cNvPr>
          <p:cNvSpPr txBox="1"/>
          <p:nvPr/>
        </p:nvSpPr>
        <p:spPr>
          <a:xfrm>
            <a:off x="5925833" y="4887671"/>
            <a:ext cx="1912754" cy="1175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s-P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7.   Cerrado</a:t>
            </a:r>
            <a:endParaRPr lang="es-PE" sz="1800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 startAt="8"/>
              <a:tabLst>
                <a:tab pos="457200" algn="l"/>
              </a:tabLst>
            </a:pPr>
            <a:r>
              <a:rPr lang="es-PE" sz="18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Rechazado</a:t>
            </a:r>
            <a:endParaRPr lang="es-PE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AutoNum type="arabicPeriod" startAt="8"/>
              <a:tabLst>
                <a:tab pos="457200" algn="l"/>
              </a:tabLst>
            </a:pPr>
            <a:r>
              <a:rPr lang="es-P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Cancelado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815348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21320-D27D-1D8E-3508-BCD6C348D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0A5168C-955B-C9F4-3FE1-D05821FF3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643" y="834390"/>
            <a:ext cx="11689344" cy="5865276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8" name="Título 7">
            <a:extLst>
              <a:ext uri="{FF2B5EF4-FFF2-40B4-BE49-F238E27FC236}">
                <a16:creationId xmlns:a16="http://schemas.microsoft.com/office/drawing/2014/main" id="{8789DF2B-BF42-C679-954F-91C4EA82D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643" y="352643"/>
            <a:ext cx="11401063" cy="362528"/>
          </a:xfrm>
        </p:spPr>
        <p:txBody>
          <a:bodyPr/>
          <a:lstStyle/>
          <a:p>
            <a:r>
              <a:rPr lang="es-ES" sz="1900" dirty="0"/>
              <a:t>EJEMPLO DE UN REGISTRO DE REQUERIMIENDO TRASLADO DE PC – ROL SOLICITANTE</a:t>
            </a:r>
            <a:endParaRPr lang="es-PE" sz="1900" dirty="0"/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82520CB6-AD3F-0413-C0AA-637A75983BB3}"/>
              </a:ext>
            </a:extLst>
          </p:cNvPr>
          <p:cNvSpPr/>
          <p:nvPr/>
        </p:nvSpPr>
        <p:spPr>
          <a:xfrm>
            <a:off x="9954229" y="1446838"/>
            <a:ext cx="1041720" cy="601882"/>
          </a:xfrm>
          <a:prstGeom prst="rightArrow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7863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F1282-8B50-D31B-D33F-FA54AAB4B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6BAFA6C-0FFE-3FC9-D22A-D837882900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67" y="891540"/>
            <a:ext cx="11818713" cy="580812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5" name="Flecha: curvada hacia arriba 4">
            <a:extLst>
              <a:ext uri="{FF2B5EF4-FFF2-40B4-BE49-F238E27FC236}">
                <a16:creationId xmlns:a16="http://schemas.microsoft.com/office/drawing/2014/main" id="{270C2927-480D-5D0F-B467-A4B9BB9F42ED}"/>
              </a:ext>
            </a:extLst>
          </p:cNvPr>
          <p:cNvSpPr/>
          <p:nvPr/>
        </p:nvSpPr>
        <p:spPr>
          <a:xfrm rot="18299997">
            <a:off x="5218371" y="5669688"/>
            <a:ext cx="1496085" cy="731520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6" name="Flecha: curvada hacia arriba 5">
            <a:extLst>
              <a:ext uri="{FF2B5EF4-FFF2-40B4-BE49-F238E27FC236}">
                <a16:creationId xmlns:a16="http://schemas.microsoft.com/office/drawing/2014/main" id="{72DE0003-15C5-D6BD-A021-3F3697DA68B1}"/>
              </a:ext>
            </a:extLst>
          </p:cNvPr>
          <p:cNvSpPr/>
          <p:nvPr/>
        </p:nvSpPr>
        <p:spPr>
          <a:xfrm rot="18299997">
            <a:off x="7700504" y="3637204"/>
            <a:ext cx="1121199" cy="51596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F04FD72-A653-2C15-479F-1B2330CF5A81}"/>
              </a:ext>
            </a:extLst>
          </p:cNvPr>
          <p:cNvSpPr/>
          <p:nvPr/>
        </p:nvSpPr>
        <p:spPr>
          <a:xfrm>
            <a:off x="5428526" y="3773349"/>
            <a:ext cx="3032567" cy="1439547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PE" dirty="0"/>
          </a:p>
        </p:txBody>
      </p:sp>
      <p:sp>
        <p:nvSpPr>
          <p:cNvPr id="11" name="Título 7">
            <a:extLst>
              <a:ext uri="{FF2B5EF4-FFF2-40B4-BE49-F238E27FC236}">
                <a16:creationId xmlns:a16="http://schemas.microsoft.com/office/drawing/2014/main" id="{A2E74CE7-9CD2-CDCD-0184-40337EC4E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7" y="158333"/>
            <a:ext cx="11761766" cy="362528"/>
          </a:xfrm>
        </p:spPr>
        <p:txBody>
          <a:bodyPr/>
          <a:lstStyle/>
          <a:p>
            <a:r>
              <a:rPr lang="es-ES" sz="1800" dirty="0"/>
              <a:t>EJEMPLO DE UN REGISTRO DE REQUERIMIENDO TRASLADO DE PC – ROL TÉCNICO</a:t>
            </a:r>
            <a:endParaRPr lang="es-PE" sz="1800" dirty="0"/>
          </a:p>
        </p:txBody>
      </p:sp>
    </p:spTree>
    <p:extLst>
      <p:ext uri="{BB962C8B-B14F-4D97-AF65-F5344CB8AC3E}">
        <p14:creationId xmlns:p14="http://schemas.microsoft.com/office/powerpoint/2010/main" val="2741896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29252-755A-126D-12D1-8A16142DD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B0CDD0E-8357-59E3-D993-915D0FF36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18" y="822960"/>
            <a:ext cx="11795564" cy="5876707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</p:pic>
      <p:sp>
        <p:nvSpPr>
          <p:cNvPr id="7" name="Flecha: curvada hacia arriba 6">
            <a:extLst>
              <a:ext uri="{FF2B5EF4-FFF2-40B4-BE49-F238E27FC236}">
                <a16:creationId xmlns:a16="http://schemas.microsoft.com/office/drawing/2014/main" id="{9A89DF62-B2F1-269C-80B8-C0C46D99AF1A}"/>
              </a:ext>
            </a:extLst>
          </p:cNvPr>
          <p:cNvSpPr/>
          <p:nvPr/>
        </p:nvSpPr>
        <p:spPr>
          <a:xfrm rot="3503072">
            <a:off x="7343417" y="4677535"/>
            <a:ext cx="1570074" cy="51596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>
              <a:solidFill>
                <a:schemeClr val="tx1"/>
              </a:solidFill>
            </a:endParaRPr>
          </a:p>
        </p:txBody>
      </p:sp>
      <p:sp>
        <p:nvSpPr>
          <p:cNvPr id="11" name="Título 7">
            <a:extLst>
              <a:ext uri="{FF2B5EF4-FFF2-40B4-BE49-F238E27FC236}">
                <a16:creationId xmlns:a16="http://schemas.microsoft.com/office/drawing/2014/main" id="{8B1DA930-47C5-49AB-D0B7-11578227F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7" y="158333"/>
            <a:ext cx="11761766" cy="362527"/>
          </a:xfrm>
        </p:spPr>
        <p:txBody>
          <a:bodyPr/>
          <a:lstStyle/>
          <a:p>
            <a:r>
              <a:rPr lang="es-ES" sz="1800" dirty="0"/>
              <a:t>EJEMPLO DE UN REGISTRO DE REQUERIMIENDO TRASLADO DE PC – ROL TÉCNICO</a:t>
            </a:r>
            <a:endParaRPr lang="es-PE" sz="18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3D5D9AA-5F17-B4A1-E7D5-5E5C93FE0956}"/>
              </a:ext>
            </a:extLst>
          </p:cNvPr>
          <p:cNvSpPr/>
          <p:nvPr/>
        </p:nvSpPr>
        <p:spPr>
          <a:xfrm>
            <a:off x="5590572" y="2432033"/>
            <a:ext cx="3067291" cy="160753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0049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662F1-2BD4-EF64-B567-3D1FE53A5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3899383-D9B9-72D6-54A0-4F10DE11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18" y="517966"/>
            <a:ext cx="5891512" cy="3857265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B8A17F95-564B-A471-998F-F223E9F988FC}"/>
              </a:ext>
            </a:extLst>
          </p:cNvPr>
          <p:cNvSpPr/>
          <p:nvPr/>
        </p:nvSpPr>
        <p:spPr>
          <a:xfrm>
            <a:off x="346281" y="575022"/>
            <a:ext cx="5819169" cy="24678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Título 7">
            <a:extLst>
              <a:ext uri="{FF2B5EF4-FFF2-40B4-BE49-F238E27FC236}">
                <a16:creationId xmlns:a16="http://schemas.microsoft.com/office/drawing/2014/main" id="{AC5E58C8-2FDA-E6C8-05FA-D2D88B9CA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517" y="158333"/>
            <a:ext cx="11761766" cy="362528"/>
          </a:xfrm>
        </p:spPr>
        <p:txBody>
          <a:bodyPr/>
          <a:lstStyle/>
          <a:p>
            <a:r>
              <a:rPr lang="es-ES" sz="1800" dirty="0"/>
              <a:t>EJEMPLO DE UN REGISTRO DE REQUERIMIENDO TRASLADO DE PC – NOTIFICACIÓN CORREO</a:t>
            </a:r>
            <a:endParaRPr lang="es-PE" sz="1800" dirty="0"/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8701D39D-FB8B-B9A4-2EFD-5AF6CFD436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6414" y="3264060"/>
            <a:ext cx="8175585" cy="359393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14" name="Rectángulo 13">
            <a:extLst>
              <a:ext uri="{FF2B5EF4-FFF2-40B4-BE49-F238E27FC236}">
                <a16:creationId xmlns:a16="http://schemas.microsoft.com/office/drawing/2014/main" id="{91290C2A-5806-79E1-9482-01B704E9B4FA}"/>
              </a:ext>
            </a:extLst>
          </p:cNvPr>
          <p:cNvSpPr/>
          <p:nvPr/>
        </p:nvSpPr>
        <p:spPr>
          <a:xfrm>
            <a:off x="4052101" y="3285416"/>
            <a:ext cx="5973501" cy="17831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Flecha: a la izquierda y arriba 14">
            <a:extLst>
              <a:ext uri="{FF2B5EF4-FFF2-40B4-BE49-F238E27FC236}">
                <a16:creationId xmlns:a16="http://schemas.microsoft.com/office/drawing/2014/main" id="{A4D47985-3B88-6FF5-16F6-51260113DF33}"/>
              </a:ext>
            </a:extLst>
          </p:cNvPr>
          <p:cNvSpPr/>
          <p:nvPr/>
        </p:nvSpPr>
        <p:spPr>
          <a:xfrm rot="15739802">
            <a:off x="7796085" y="848689"/>
            <a:ext cx="1702754" cy="1885386"/>
          </a:xfrm>
          <a:prstGeom prst="leftUpArrow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529560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1602</TotalTime>
  <Words>175</Words>
  <Application>Microsoft Office PowerPoint</Application>
  <PresentationFormat>Panorámica</PresentationFormat>
  <Paragraphs>36</Paragraphs>
  <Slides>7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Aptos</vt:lpstr>
      <vt:lpstr>Arial</vt:lpstr>
      <vt:lpstr>Calibri</vt:lpstr>
      <vt:lpstr>Gadugi</vt:lpstr>
      <vt:lpstr>Montserrat</vt:lpstr>
      <vt:lpstr>Segoe UI Light</vt:lpstr>
      <vt:lpstr>Tema de Office</vt:lpstr>
      <vt:lpstr>ATENCION AL CLIENTE - OSAC</vt:lpstr>
      <vt:lpstr>Presentación de PowerPoint</vt:lpstr>
      <vt:lpstr>PORTAL OSAC – SISTEMA DE ÓRDENES DE SERVICIO</vt:lpstr>
      <vt:lpstr>EJEMPLO DE UN REGISTRO DE REQUERIMIENDO TRASLADO DE PC – ROL SOLICITANTE</vt:lpstr>
      <vt:lpstr>EJEMPLO DE UN REGISTRO DE REQUERIMIENDO TRASLADO DE PC – ROL TÉCNICO</vt:lpstr>
      <vt:lpstr>EJEMPLO DE UN REGISTRO DE REQUERIMIENDO TRASLADO DE PC – ROL TÉCNICO</vt:lpstr>
      <vt:lpstr>EJEMPLO DE UN REGISTRO DE REQUERIMIENDO TRASLADO DE PC – NOTIFICACIÓN CORREO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Araceli Casas</dc:creator>
  <cp:lastModifiedBy>Karol Leiva</cp:lastModifiedBy>
  <cp:revision>22</cp:revision>
  <dcterms:created xsi:type="dcterms:W3CDTF">2020-12-28T13:35:34Z</dcterms:created>
  <dcterms:modified xsi:type="dcterms:W3CDTF">2024-12-04T18:07:43Z</dcterms:modified>
</cp:coreProperties>
</file>