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6"/>
  </p:notesMasterIdLst>
  <p:handoutMasterIdLst>
    <p:handoutMasterId r:id="rId67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3" r:id="rId64"/>
    <p:sldId id="322" r:id="rId6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4" autoAdjust="0"/>
    <p:restoredTop sz="89182" autoAdjust="0"/>
  </p:normalViewPr>
  <p:slideViewPr>
    <p:cSldViewPr snapToGrid="0">
      <p:cViewPr varScale="1">
        <p:scale>
          <a:sx n="91" d="100"/>
          <a:sy n="91" d="100"/>
        </p:scale>
        <p:origin x="19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6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22118C-85A3-BEE7-34DC-0582B435BA6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F8463-9D78-D14A-645C-83A5C5D596C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797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CC7C3-0FBB-FBB8-6EFE-A720E8825E8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D36C6-4BDA-3EAF-A6EC-516EF453AC3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797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EF967A9-BCA2-4D90-9F99-5FBF0DBFC7ED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12762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2AC37D-5FBE-6A9A-9753-3836D87757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94CD2E-279B-5CF5-AF96-A4742E9AC34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25437E2-01DF-29A8-F4CA-D7E1F4017FD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CBB1E-405A-629D-405F-7741BD5FF2E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04579-A708-065C-5616-700674EE04F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B1F8D-E018-8FAC-D340-FDDC6A84B5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2A6DE23A-390F-4C6A-9E0C-4BD32669EB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0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04EBF-5FF6-8AAA-65C8-33D1848FBD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039E7B3-F584-4D40-A228-2FB3F5E2E06F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D904A9-7099-D847-7285-67C35B1A67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12490-BD66-120C-FF08-E65A2865F5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 sz="281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9C2B7-8A11-F70E-07DC-E75F7C5E14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63A0FDF-C8A3-4930-A04C-1E2C722BD3CC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B3A96E-9F58-D7DC-FCDC-B49B5E9C5B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6024BF-A945-6D83-EEF4-5833EC9207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4A307-90F1-A6EB-2EC7-2090E95073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C8B50F0-51F2-4389-8E11-B657E9F883C1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3B487E-8B2D-40AB-15A4-0A5233071B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B300C8-3DFC-F4F5-3A5B-CD417E371F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194D2-6701-2176-79A2-09E0B61A61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B6111BD-B740-4471-833A-DE274489220F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F3C283-A6A5-51C8-C0F3-07168CDE2C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B624DB-D593-4293-952B-DE37B775F6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 sz="281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AD898-8219-484A-59E7-48C7BC58F7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9335010-A470-4EBF-BF83-83ABECB8420D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6B96D5-1925-F138-B514-070BBF86BD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93D9AF-13ED-A39B-6FA2-EABD8276BF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B9C8F-B070-15D8-E5BA-AADBA7818F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8374995-3B16-4067-B3EC-74E08433D4CA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682FF7-5658-880F-3BA3-0E75146ABC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4AD1C2-C0DB-A2CD-B1DB-1CBBA84DEF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10491-92D5-326D-3C0B-58DA08E290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CC6832-8CB5-45E8-8CD3-15393DD9909A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528271-FC7E-FD5B-60D9-EC9589D56C8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9F0196-EB94-E6DE-842A-3BBB7FDEAE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5E1F9-A1D1-8B3E-07EE-D0ABDC56F9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6DCBD69-1BC3-46DF-8116-8DA2E61F23CD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E9B466-42A7-9362-A280-8119C77AF2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093DB3-966E-BAE5-5AC3-DA782CAD5D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B4A55-5928-9AFF-DA33-56D22CDFDF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DD5FBF8-B3DA-45AD-945C-F3E9EDBD86EB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BEDD0D-DAAA-5C5D-4920-8A03A5C112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13C0F5-BC7B-29FB-5208-02BD79C195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B10FC-F571-07A5-DB08-3167EEA8D2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1779120-0501-44FC-B4A7-7BEBB911FEEF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D73AAB-C215-62DE-0FDD-26155A3189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BB5519-1960-6928-04D3-B1F36A9E15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1FA2-BC2D-12B1-50AE-B7DBDCEF46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A712095-5C35-4473-A551-F7322E01CFD7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138534-561E-0AB7-61F4-7B6EFE1BDF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32D661-9012-C903-D141-D699587A37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92C6C-A2DE-113A-5554-6072B3BDD8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8A2EDEC-7399-45BB-94D2-7E86259433B9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EBD3FC-6250-A2B9-48A2-C62B6D8724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12857B-1EE8-AF56-ECE0-013B97ABE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A43A3-1143-2F7D-59EA-E73F75EB2E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218E362-F182-4EF1-ACB3-06BB8B07F4F1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CDC511-368F-987F-DFAB-F28044FD83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2DE79-48A2-D2FD-FFB9-B29E60FA85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791B0-0B39-183A-39E8-F06AB401C9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9225E0-ACD9-48ED-BB30-4A2025E31271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255505-08EC-D99C-4991-F6C1019A69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48D345-AFA5-C215-D441-4A9D3DB43C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C7E24-63FB-C068-BBCF-63B85661E6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E28EC40-1AF7-4207-BB3A-2AB53F18A923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9C8031-729C-9E78-6C0A-817904310F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1C1E39-35CA-DCE1-3B93-7EF3A1E926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3A254-CEA9-B0E7-8534-186D8ABA01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BA29CDF-A736-46FC-A22C-CCA0E42C5EF3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3B3075-4608-9AAB-147E-31D8A8BF17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0BF8F8-32C2-10F0-DD04-B289161C50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84A05-1618-107F-9C95-38EF0E2E9C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44E5F7C-30ED-40FC-819D-C314CB85A3B8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B9CE11-8A88-BA87-FD14-ECD00F1F87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155AB-9992-1237-FA6B-16ED057E2B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D2ABB-416A-EBD6-9E43-92BE0642FB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0F0B59D-F206-4730-B613-17F29B0072E8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2B5B2C-FE35-6B8B-D040-8B2DE87DB5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A64BDE-2F5A-F8CD-F9D3-BEB98A4803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DFAEF-E7A0-F6F0-253A-E7D786E9E3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81A0626-1FC7-4ECD-B8C1-50DB75057741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37502A-3F42-56F4-6461-9C438597CD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C9F556-80F4-5ACA-945C-C883495242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4D94F-B990-C74E-3809-7C51DE45FD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02612D0-797B-4766-A66F-BA85D55F93D9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1DBAD8-0F0B-444F-B0A5-516F8EDAD6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A123F4-42EE-4E35-F23B-EA2BA3EED9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08CC6-C18A-0A89-A69D-AEDA91A0E8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10A3C44-1B85-4DA0-B850-B122171DA994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E33D2F-F869-1B5C-E0C1-3C41F39B2F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6C47D0-6C8E-41C9-6839-CA374976DA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0245D-22EB-83F2-10E3-CE489DD1A0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DEAB2C-0B16-456D-AEC5-66468DE061E6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A96FAF-3FCE-9B50-1CAC-EA7C762ED8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3DA1EB-43F6-22A5-3ABB-D25B5DB8FB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 sz="281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CA7FC-8D90-9F96-5D8D-EE164489ED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5F5CC78-9482-466F-9CC4-A42815E0B613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E69760-2127-E781-5E40-B686B21798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516F6B-BAEA-CEBC-BDBE-D5A8644B6F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C212E-BC7E-ED8C-5C49-A27BD25364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F5A62A8-2BF8-47A6-949D-215AA0A8CC90}" type="slidenum">
              <a:t>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32EC05-A4E4-75DD-1377-DB93D427145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09B5C5-7689-132E-E0F7-6FE5ACB18D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DD35-475B-E42B-0D25-527C8B5D7C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5CCBFB2-7FD4-40EF-B46F-90B37DB26883}" type="slidenum">
              <a:t>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670A71-45A2-DEE3-EB6C-F409B59F9D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B77D98-C347-B56C-347B-1997E59DA4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E02B2-355E-B59F-847F-B1683D2337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73F3BFA-9663-44E7-8405-B2A634B741C2}" type="slidenum">
              <a:t>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3B59E7-BB16-E4B9-9689-061ADF103E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3E5086-DB8F-2C49-F154-4254FE6FFC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0CE3F-8281-2708-899E-9B94790A65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404F407-EB02-4815-84A9-72F3FEA71F8D}" type="slidenum">
              <a:t>33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43BAC9-83C4-D885-F413-3BF896A9E2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7381FB-E838-B65C-43AB-CE7DA50AFA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EFFE7-8936-CADD-3224-22FA7C4D60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960932-1973-4FBA-B325-11908B540B95}" type="slidenum">
              <a:t>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5BDF28-B40F-7035-C633-60D89C8C7D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16E377-3D74-5F71-2BE9-74998E9E72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61103-0907-9979-BBE6-F51CF01838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AE667C0-C43F-4B52-96AC-820C575E12B5}" type="slidenum">
              <a:t>35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E9DC52-E504-EEC7-F794-CA575E9580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1315FD-FB6A-950C-CE3D-FFDFCBAE11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BEF67-E4CA-6AF4-E483-A71F040263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315309C-BB01-4127-9C5B-062C19A417B5}" type="slidenum">
              <a:t>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0D8C83-9338-3E06-938B-C85EAE1FC4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B361E4-3BCE-780E-A5A3-25B74D85BD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89DB5-37B1-424C-9880-B00011E01A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124722-FC58-4B98-83C6-476BA56EDDB8}" type="slidenum">
              <a:t>37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197D5A-A0A0-DE52-DBEF-43B921FE3F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FA313E-A4F7-E11E-CDAD-3B05942FF0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AE73A-4775-BB14-48CB-1790D3B635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8BE6F7-316C-46C9-A44F-2599E58E6407}" type="slidenum">
              <a:t>38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55DFF6-78AE-23F7-D6A3-3BBA7E37E6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EEDC8B-1161-4DC5-7530-721888A483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2CA6A-2872-2217-7B85-0E191E0A00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C032CA0-4067-4277-8633-B337F1140BB8}" type="slidenum">
              <a:t>39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6FBF4D-68D8-0F05-9E18-AD9B503D5D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ED0C7F-2B4B-1618-057D-EDC680662D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678B-D399-CD49-A05E-D6F80071D7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3FB89CF-0241-410E-AF07-4883C43ACB47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794722-5321-79D2-C9AC-6FB1C7CA76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CF0FA6-6135-2B9E-9697-2D9251E549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 sz="281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180E5-B334-9C28-59BA-2B036D5C84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9C7020A-0F3C-4364-A81A-1B1D7EDA2126}" type="slidenum">
              <a:t>40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71C872-9E48-6F22-DA62-C33B6C9CCEF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48D9ED-9662-F8A1-B7D1-895241B0C0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12C32-37CE-63D8-D5CD-1B3CD70B1E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F91751F-87B0-4382-BF1D-8D9D56945002}" type="slidenum">
              <a:t>41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5BA1D3-69D2-B3FC-1A77-7AAD147485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85D372-1141-184A-B214-80D3981BFB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1AEEE-6302-F8BB-C36D-90CC4866B6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659BD44-6788-42D6-A1D6-60DA229D8CFC}" type="slidenum">
              <a:t>42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3C0CE9-C139-9ABA-BCFB-FC29EB196F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B855C7-93C3-00E7-6EF2-950E1631DF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C629A-F868-E750-0482-E4DCEB904A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37B2D5B-3108-4C47-9CC5-C4BEAB6D0C22}" type="slidenum">
              <a:t>43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5B9168-3A15-0FA3-6B6E-61FEB43C3C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00E557-417B-4517-9D5A-0348F54C32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414B2-B8C4-0359-B45B-672F900A6B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F0E3508-10A4-44F8-BD97-7501D28E4BBD}" type="slidenum">
              <a:t>44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9466BB-E71F-2B9D-019C-1ED66C3F64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F7407-FC37-4D15-1B97-D017D04363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8A931-F615-3645-73F9-100F3C6B36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27211B9-3002-41D8-B18B-9A5A62C817E7}" type="slidenum">
              <a:t>45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5C3ADA-FB31-E7E9-89B4-88F26A2264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B6D92B-AB4B-40C9-79C3-2ED2BA9398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7E37F-E0BB-C7F3-DA29-58370EE67D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35CD630-767F-42ED-BD24-462D4E75138C}" type="slidenum">
              <a:t>46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AA7677-571D-2149-D543-A483C1A37D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139EA2-BF5E-3EDA-8172-C2431DD523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669D5-C83E-A0C0-3FB6-59B92F2C0F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0F71A6A-D832-4C15-BF13-E6AE1F4C80EF}" type="slidenum">
              <a:t>47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CD25D0-692A-A35E-D3F4-8C371A3058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667FBE-BC54-E414-17E1-E306B96139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3DCBD-A6EC-1861-078D-375CBAE497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EFC8C6A-D0B6-46EE-A8BD-8B9A3080F5CE}" type="slidenum">
              <a:t>48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49A4BE-C3CB-080D-FA58-A788D59FA7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F22629-A21B-2034-33D3-95D3F56B76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 sz="281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A0CFC-B88E-AD9E-A0AC-8FBCBB365B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636F315-B992-4147-A0BB-BC731C4B07FA}" type="slidenum">
              <a:t>49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010634-2E78-1E33-2D65-5398FEFF63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9B8002-600A-0C3C-9184-5262DCA746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7C7C0-0B4E-4C8C-222E-F72C109B48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E1A74B5-E066-497E-A733-369C7F2D95BE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0AC44B-49B4-9E26-04FF-25BF183EE1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BC8B50-CC12-0E3C-0A5A-89159F15F6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r>
              <a:rPr lang="en-US" dirty="0"/>
              <a:t>We recognize there are vulnerabilities when using JWT tokens,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E0FB6-9EED-0122-C86F-B9ED05235B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C0E84D1-14AB-48B8-9207-75E8184AE95B}" type="slidenum">
              <a:t>50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535B64-DE9C-CA93-A548-450D25E9C48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508C5A-CD59-1681-A8CB-946BFE3E66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93FEB-AC2B-86BB-15DA-B8C0F2290D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72B4253-F031-4A65-87F5-597F8D09E926}" type="slidenum">
              <a:t>51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AED304-B8E0-8559-3A1B-4D48F1DA6B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670C50-1238-05BB-87EC-B5850CC2A3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75083-81FA-820A-3E72-6621E7DB34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7C0AF10-880B-4367-87A8-A24D22E72DB6}" type="slidenum">
              <a:t>52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332AAA-E050-8B0E-484C-A2C2CEF47FD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9EF4F3-5FF3-CF51-082A-B9DBAD5C18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FB004-480D-FFA5-D8A1-05411F749A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DE8734B-84F8-4B0C-9D4E-2CE7FF1D85A7}" type="slidenum">
              <a:t>53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F5B7DD-4DAA-BDAF-8F94-602C41A8C0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81FE4C-53AA-E70C-3FF0-7F0B839ED33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3B9C4-0045-D207-DE9A-C9ACE48910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62FDC17-8B46-4551-800E-FD43A24E665C}" type="slidenum">
              <a:t>54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B5D8C5-482A-AB14-1246-0BCACC49CE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F44A1C-8FA0-3FE9-134F-FC7B814B05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482AB-97D1-629B-C4C0-CE8647F174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117BB76-5FD9-48E8-BF59-6049EFEF4730}" type="slidenum">
              <a:t>55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70E46E-DA0C-783E-2C37-B063953423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7BF174-56AF-725D-A9DE-5933DEBCF2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8A70B-0014-ABD2-6219-EF93159BFE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4FACD3C-0790-43CE-9B04-C36C09FEF36E}" type="slidenum">
              <a:t>56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154491-CA2C-DC9E-F08C-11BE261506E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F4C32-31D2-C0C3-05C5-17E497F980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9062E-D831-A69E-1A08-45FD098479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3A4CA5C-35F6-4376-945D-395B9CA3A16E}" type="slidenum">
              <a:t>57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EAE675-6327-6B58-A4F4-7EE5E38D76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DB09F9-CC4F-1161-FFB9-F388511C9E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17B3D-1A7E-75A7-F514-DEF4F518DC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FC1DF6-2F09-4EA7-8CF1-4007D61D9E71}" type="slidenum">
              <a:t>58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7CEB5-F96D-CF24-A898-C2303B8929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B88C20-2338-06A2-1FA5-F2C5F714AD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E4836-4C41-4861-7678-6E3FFEE51E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E8CAE98-7964-458D-B2B7-E0DE566EF513}" type="slidenum">
              <a:t>59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9F5843-99CC-9225-4E48-B3454145C1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FB8EEC-486A-1245-7C57-5516D20E8A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EC1EB-B2E1-678D-9363-E380DAF8EC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1B7CFD8-2FF4-465B-A829-BE6C22AEF8AA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A25F81-7660-0D90-8D91-5731162A74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BFD176-E400-A1E6-CAB8-28ECF4F292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93BD3-D5BC-0A65-3DAA-8141032D35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2BAD225-984F-4A72-8927-F431A6DA3490}" type="slidenum">
              <a:t>60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33C509-592B-31EF-3C0D-46A97EF133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395E76-FF15-CE96-975A-2A4A4D9650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C4B4B-2AAD-2DD9-FB5A-2142E53C01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A197033-BDD0-4A2F-BC53-E79DA52064DD}" type="slidenum">
              <a:t>61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9B9082-589B-48CB-5D66-A555B8273D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3C07B-3572-51D0-5CC4-73EA4B74C9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A95D-D37F-87EF-6B84-4666FFF0D3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00C47E7-D531-4455-A13F-4BD504141EAC}" type="slidenum">
              <a:t>62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BF4C10-F66F-274F-2657-36234D76BF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C04C49-1C7E-3B0F-0503-460499C1E3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9498A-094B-2443-6122-C4A7730047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A902F2A-DAA8-4F4A-A5C7-9C9269948646}" type="slidenum">
              <a:t>63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076F2C-9379-3601-073A-D1F7610BC4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EE70C4-9534-465B-2DD6-1342564A62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D631D-9E10-021D-14FF-FABC9D2BF1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C243ED8-62AA-412B-AA9C-22CFB63D471B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A0B99-F0A9-CDA1-DB82-C2838C4C7D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A8E79A-D80C-90D3-9E91-11FB72327F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76EA9-E3E6-D8C4-AE01-B7EA386261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0971CB-351B-4C5E-886B-CCE2A675BC7B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AFAFE5-72F0-7315-916A-856FBCB805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CCBCE4-8CA9-FA77-07DA-40C421AB0A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FD76E-207F-9017-D669-68FAFC2958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E90324-1FAF-4FD1-97E3-F2FEEE48838C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548DE0-0D13-A9F3-C0B9-F762659EAC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DDA6AA-E75F-BA19-E591-02F9D4BF46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184A-7D6F-7188-B9DB-B759835F3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F8A8F-BD52-28A7-E598-279301036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641DD-11A3-7F4C-2A42-AD5DD78A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22016-A7CB-DDE9-E5A5-91AB9428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13FE5-246F-0E13-A124-FA50BAD5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37DDF2-08E3-40E3-A779-42982E6196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1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9379-91E4-0C4A-B575-D3CE502C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A116D-938D-E98A-B878-DEA2AA77F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EFC46-2F8F-32DA-9884-CD3FAAA7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EBB61-41DF-90C3-BC10-27DC8C0C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DE729-9777-519C-7E6C-150AE139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522B14-6A1F-40E2-9D2C-92914DBFF3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4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E2737A-F318-1624-5072-01F249584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60363"/>
            <a:ext cx="2339975" cy="629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C13E5-85D2-9A7F-FC4D-A647DDFC1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60363"/>
            <a:ext cx="6867525" cy="629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0DA01-5F50-95B2-917A-7E24C984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E0D68-D537-701E-39B9-C8EF1B1F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1D277-6F24-2E6F-032D-FDCEB186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A8B9FF-E2E9-49A2-A5E8-C47BCF4611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5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9AAE-CC75-B1E8-1B3E-3AC5D3D7D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6FD1D-E467-B2A3-28DA-42E08E78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0A52-A205-9260-6946-263C9C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0828E-10F2-99BD-E8CE-3D42FE06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0318-B671-02DF-733B-846540EB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A588E1-DDD1-4049-8FD9-98B935DEEB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20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A547-B7C7-ECF7-645D-B6B7752D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5F69-FB82-306E-1FCA-BDCF1A329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98CB9-50F6-F148-EAD5-94EFAF89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E2A75-2F8D-57F9-37CA-5F103AED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04F4-CCA7-6271-E499-38B41CCB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8D80CB-6926-4053-A310-A83461B89A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16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18C8-CF2B-9837-EAA6-88C5E575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EED00-D327-5702-51ED-0C7379B8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49080-210F-8B13-5CBF-33495CB5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FA0FD-C9C3-79E4-F2F5-CE4AE61B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6C3F0-F866-6ED4-4D77-22E7F4D9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B3DDCA-CE43-4761-96C7-1E93AF4EAE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73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7939-C90B-4418-770E-EBC03092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51B32-D760-01D0-DE79-E4DD121BD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4679950"/>
            <a:ext cx="4513263" cy="251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98648-5FE1-A6DA-4137-D50563313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5413" y="4679950"/>
            <a:ext cx="4514850" cy="251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5AD75-3E06-5402-532B-E4F950F9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E096E-0643-DC59-F686-1DFCB79D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34E0D-5B15-979E-F89F-BE2E32D0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C414BB-5FDA-46BE-BABE-EDFBEEDA83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69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CCC6-9613-765A-E3EE-6552F0BE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D8180-3627-CCC9-BB94-CE512FEB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AA807-6781-1A13-C70B-B26C49A50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3EE7A-6EE6-061B-6175-D4676D26F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D4B89-1F4C-1058-8786-9117952AC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7422F-44B6-B7A1-2F36-657068FA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73692-9842-9CF9-7EDB-B30F7758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42582-20FD-D955-C388-A69662A4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21F5B2-0BBA-411A-AC83-9E37748DDB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68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2790-A3E2-B110-76E5-AB3F7547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3DB8C-E4EA-A795-3FE8-1F6D29CB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1125B-1B24-5127-795C-6F2EA233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036B5-710F-BC0B-EFEF-107690AD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040BC2-158E-4994-ADD1-10B272A972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13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6BDA8-1FF6-323B-79AF-DE170E31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92B97-ECC5-EA4E-46C2-67A0D71D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87807-0C77-F664-032B-95D03AB8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56B954-C445-48E9-B17A-16F7F990B5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4737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9E71-C698-4B8D-BA0E-BA07D4CA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2FA2C-4A80-6B9E-7545-86DC59ACD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16C2F-277B-435A-6CCB-6C4869200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39B18-7B35-59C1-7C50-A6CC0CC8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57866-3B85-335C-D0D7-0614FE9E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3CD93-339C-6F95-4B3A-6129C7BA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9731D2-0943-404C-BB96-ED560438D0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098D-E39E-5857-41C1-10135254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3C60-1A56-E17C-28EC-73E38804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7B51-C975-1CCE-0980-45E168C2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66B5A-E78C-2DF7-49C1-48D0A81D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C326B-2A61-A980-B3DC-071D420C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210692-9865-4D89-8EC9-38230D518B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13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A37B-F409-920F-5757-D84CC5CD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6FE5D-DEC8-2225-FEC9-B8D077F84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16A54-4AEA-D0E6-C85F-2B24240DB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3C8EE-0EC6-C3E4-A647-2FA9BE72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ABE29-273E-69E4-A4FB-4FA30AE2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BC80A-342E-E04E-98E6-D0880A55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B2D245-4796-4510-821F-468EFC907D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5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B98B-91D8-30BA-ECEC-55096B09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37EC4-0A27-4641-F8B6-AC3F89653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569FC-44F9-731E-228D-DC2AB2B0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5A9B8-9E0B-17B8-67DD-284AB8A6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44E71-3470-5925-E883-47779E68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A339D4-A54B-4FEA-BFFF-195C8E3454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16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750F1-76AD-0A40-01F4-B3EF49630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330575"/>
            <a:ext cx="2339975" cy="38687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6DFCE-9BBF-0A2E-508C-39DB32C34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330575"/>
            <a:ext cx="6867525" cy="38687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4963-13E9-79F3-2E18-4B62487E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1312F-1C95-C30A-F9DC-E5BF36A1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67441-4D4A-480B-183D-466BA486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802A20-FDBA-4DD4-A720-30768CADB1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8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EF38-5344-2488-C378-A660808F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2EA46-3871-44B9-391E-1D043B50F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637DC-0510-1D33-1CBB-3F226B6A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FC7E5-F55D-CF1E-6CC3-B50B8F23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C59D-02E3-B0B5-5254-7EE41018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13219D-0BA1-4F79-BA8B-93D6D81CDB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7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533A-0F9F-3C0C-B8B5-F2072CED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E545-8A77-9178-7D8D-5D34CAE11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513262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DEBDE-1145-EE82-A5BE-51110C2E5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6025" y="1979613"/>
            <a:ext cx="4513263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7E3EB-9E44-43C4-7660-F00EC2E4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0C79F-4673-358C-A08F-84F2AD35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6A892-8B36-6B15-232C-C5355205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3BF860-686C-40AC-9E27-185684A384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C345-5EBC-9CB1-2D70-388B3B49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BABEE-EE5C-EBE7-BF14-06317E27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37668-355C-47C7-110B-4550B6FD4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7BF73-5A2B-32F4-F24F-20152AE1D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89E81-916B-095C-436A-E2B318566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C9175-C658-0B93-92E1-4A17FBE6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1CEDF-6233-236E-C861-6EBC8CDE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905E5-FB2A-B9A7-6D87-1107CAE0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4A7513-45E5-4229-9DEA-8C7194C445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8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4D9F-4EAD-8002-95CE-FA92DCD8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ADCE6-A804-15F4-3CCC-8DFEB574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57F6F-A51E-5A3A-2FAD-490D2386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C0397-2364-D557-DF4E-7C88EBAB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36E9AA-B8A4-482C-9F73-368E6AC5F6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8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B3B5A-D454-9E6D-DC5E-4098713D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CF7F8-A261-578D-1A43-3CF7F68E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E6667-BD81-B7DB-5C1F-66BD1450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552763-ABA1-44CC-994E-4672821C98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922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AD1B-647A-BD15-A3D5-FA259633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5C032-DBC6-4DF7-B66F-2F68F697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A280D-750D-82D3-2E05-C19442954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0D212-7238-256C-3DF5-3555FA4C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41663-DA34-81E8-A163-F1C2187D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E8384-7CD6-548E-8963-9B0ADECB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E7845B-32D0-45B9-A34D-C06963B6C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D24B-2626-F812-11C4-FB43BFFE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D3AD5-6CE6-3575-85D6-97776AC09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487FB-052E-7BDF-A06B-0B4CE2D20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CDA37-AA40-1425-33FB-D3DDBDEF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781CD-DFE7-0125-1BD8-43397360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60855-109A-5D62-A2FB-0E5DD6A0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7B71A3-55F7-4502-A6B0-9D5FBF7FEA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2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52AF844-BE42-180C-62AC-A63CC2251CB7}"/>
              </a:ext>
            </a:extLst>
          </p:cNvPr>
          <p:cNvSpPr/>
          <p:nvPr/>
        </p:nvSpPr>
        <p:spPr>
          <a:xfrm>
            <a:off x="0" y="180000"/>
            <a:ext cx="972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3E824D6-A98A-175E-C8D5-F64A3B30AF28}"/>
              </a:ext>
            </a:extLst>
          </p:cNvPr>
          <p:cNvSpPr/>
          <p:nvPr/>
        </p:nvSpPr>
        <p:spPr>
          <a:xfrm>
            <a:off x="7560000" y="6840000"/>
            <a:ext cx="25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059E8F4-0CB2-A3BC-CDA3-0C3409032748}"/>
              </a:ext>
            </a:extLst>
          </p:cNvPr>
          <p:cNvSpPr/>
          <p:nvPr/>
        </p:nvSpPr>
        <p:spPr>
          <a:xfrm>
            <a:off x="900000" y="6840000"/>
            <a:ext cx="64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6E1468-7688-2B6D-12D2-FB1D488989BD}"/>
              </a:ext>
            </a:extLst>
          </p:cNvPr>
          <p:cNvSpPr/>
          <p:nvPr/>
        </p:nvSpPr>
        <p:spPr>
          <a:xfrm>
            <a:off x="180000" y="68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FEC63902-F22A-F1CA-6E43-D8C21C156C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27CC9A-D049-4CFA-30E2-FE42D96F8E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919C99D-9B45-6D51-67AD-37FE98EDBCB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560000" y="6840000"/>
            <a:ext cx="2340000" cy="5216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57046A-92F3-54DA-F002-5FBF48619ED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9AF737-134C-A8AB-82B6-8D33561A3C3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052D5A49-C775-40B4-B7C2-8D1A08AEC08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1">
        <a:tabLst/>
        <a:defRPr lang="en-US" sz="32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142"/>
        </a:spcAft>
        <a:tabLst/>
        <a:defRPr lang="en-US" sz="2600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AB6EBF3-32D4-F865-0B8D-F99E85A41D18}"/>
              </a:ext>
            </a:extLst>
          </p:cNvPr>
          <p:cNvSpPr/>
          <p:nvPr/>
        </p:nvSpPr>
        <p:spPr>
          <a:xfrm>
            <a:off x="0" y="3150000"/>
            <a:ext cx="972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0105FF14-5178-1A68-F489-60732E137B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C51E5-50A8-1FF9-849A-D4126D3E46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F9E01-C793-FB27-9038-FA66B85934E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E74C3C"/>
                </a:solidFill>
                <a:latin typeface="Source Sans Pro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E9547-10BB-39C2-4162-4F03CB45965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E74C3C"/>
                </a:solidFill>
                <a:latin typeface="Source Sans Pro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0DE1F-FEEC-ACAF-DE01-3F49D0BB82B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800" b="1" kern="1200">
                <a:solidFill>
                  <a:srgbClr val="E74C3C"/>
                </a:solidFill>
                <a:latin typeface="Source Sans Pro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7EEA3F91-D7EB-4C67-8F90-EE3A8D16EF4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1">
        <a:tabLst/>
        <a:defRPr lang="en-US" sz="32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142"/>
        </a:spcAft>
        <a:tabLst/>
        <a:defRPr lang="en-US" sz="2600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madamdev/bypass-paywalls-chrom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8DBA-ED99-75A8-2A68-6B39C23F59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 dirty="0"/>
              <a:t>ECE 455: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72BBD-37C6-7A77-526F-519B59488E9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t" anchorCtr="0">
            <a:noAutofit/>
          </a:bodyPr>
          <a:lstStyle/>
          <a:p>
            <a:pPr lvl="0" algn="l" rtl="0"/>
            <a:r>
              <a:rPr lang="en-US" sz="2200" b="0" dirty="0">
                <a:latin typeface="Source Sans Pro Light" pitchFamily="34"/>
              </a:rPr>
              <a:t>Lecture #12</a:t>
            </a:r>
          </a:p>
          <a:p>
            <a:pPr lvl="0" algn="l" rtl="0"/>
            <a:endParaRPr lang="en-US" sz="2200" b="0" dirty="0">
              <a:latin typeface="Source Sans Pro Light" pitchFamily="34"/>
            </a:endParaRPr>
          </a:p>
          <a:p>
            <a:pPr lvl="0" algn="l" rtl="0"/>
            <a:r>
              <a:rPr lang="en-US" sz="2200" b="0" dirty="0">
                <a:latin typeface="Source Sans Pro Light" pitchFamily="34"/>
              </a:rPr>
              <a:t>Yuri Hu and Faith Lin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69DF4-5694-059F-D9ED-899A97DB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A9872A-96B3-42C7-8EE0-AEB96E90AF54}" type="slidenum"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80992-9991-9FEA-06FF-8863C2D7C2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Even More Password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D434B-A902-2F31-3A63-2ACA9DEEBF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Keystroke loggers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Hardware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Software (spyware)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Shoulder surfing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Same password at multiple sites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One breach becomes many!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Broken implementations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TENEX timing attack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34854-B0A2-2FE8-12A4-DEFEEE17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C33056-5740-4632-9CB8-1B7C98B35CB5}" type="slidenum"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D12C0-14F5-CC63-34A8-487662548D9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Improving Passwords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08E97-54AA-02FF-C157-9D10F5F8222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Add biometrics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For example, keystroke/mouse dynamics or voice print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Graphical passwords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Goal: easier to remember? no need to write down?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Password managers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Examples: LastPass, built into browsers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Can have security vulnerabilities...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Two-factor authentication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Leverage phone (or other device) for authentication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A126-4757-3A65-29E3-12FE0132AB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ACCESS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D7A0E-627E-4F0F-6C37-71559DB65DF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t" anchorCtr="0">
            <a:noAutofit/>
          </a:bodyPr>
          <a:lstStyle/>
          <a:p>
            <a:pPr algn="l" rtl="0"/>
            <a:endParaRPr lang="en-US" sz="2200" b="0">
              <a:latin typeface="Source Sans Pro Light" pitchFamily="34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C780CB55-565A-CC1B-692D-F61E316A0F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t="22445" b="26697"/>
          <a:stretch>
            <a:fillRect/>
          </a:stretch>
        </p:blipFill>
        <p:spPr>
          <a:xfrm>
            <a:off x="1828800" y="4536360"/>
            <a:ext cx="6095519" cy="228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0CC47-6A80-1A07-E640-00A96E17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9414D0-C27C-4939-A7EB-2FD8E1BE5DC5}" type="slidenum"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AC901-C4FD-1339-5445-B9F9AEE27F4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8022B-ADB0-0514-BF0D-64E5990E31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User is authenticated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I know who you are!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Who is allowed to do what?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What privileges, permissions, power do you have?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Traditionally, consists of an operation performed on a resource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read, write, execute on a file, directory, or port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Today, this can be more abstract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C8145-90B5-85CD-1365-FA858215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C74C89-A9C0-4CA3-A766-4DD7BF0BE87A}" type="slidenum"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487ED-6FAE-70D8-60A9-2579D52BE29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A2D11-BBB0-334C-1FB1-4C24CFA8B3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lnSpcReduction="1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Fundamental terminology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Principals &amp; subjects, access operations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Authentication &amp; authorization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Policies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Capabilities &amp; access control list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Discretionary &amp; mandatory access control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Role Based Access Control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Policy instantiation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Structuring policies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Partial orderings &amp; lattices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06916-D631-62C3-CCDB-3D3DC61C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87AC92-9BC3-4384-B5E9-80D0B73E7A5A}" type="slidenum"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9FC86-510E-EF5D-3A2E-56FA880AC1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Security 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2FB6E-DD93-84B3-D40C-7F5CA6E1E1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Access control enforces operational security policies.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A </a:t>
            </a:r>
            <a:r>
              <a:rPr lang="en-US" i="1">
                <a:solidFill>
                  <a:srgbClr val="CE181E"/>
                </a:solidFill>
              </a:rPr>
              <a:t>policy</a:t>
            </a:r>
            <a:r>
              <a:rPr lang="en-US"/>
              <a:t> specifies who is allowed to do what.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The active entity requesting access to a resource is called the </a:t>
            </a:r>
            <a:r>
              <a:rPr lang="en-US" i="1">
                <a:solidFill>
                  <a:srgbClr val="CE181E"/>
                </a:solidFill>
              </a:rPr>
              <a:t>principal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The resource access is requested for is called the </a:t>
            </a:r>
            <a:r>
              <a:rPr lang="en-US" i="1">
                <a:solidFill>
                  <a:srgbClr val="CE181E"/>
                </a:solidFill>
              </a:rPr>
              <a:t>object</a:t>
            </a:r>
            <a:r>
              <a:rPr lang="en-US"/>
              <a:t>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Traditionally, policies refer to the requester’s identity and decisions are </a:t>
            </a:r>
            <a:r>
              <a:rPr lang="en-US" i="1">
                <a:solidFill>
                  <a:srgbClr val="CE181E"/>
                </a:solidFill>
              </a:rPr>
              <a:t>binary</a:t>
            </a:r>
            <a:r>
              <a:rPr lang="en-US"/>
              <a:t> (yes/no).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3FE850F-8C64-0C6B-3556-371348D4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17CF35-91E9-4B7F-AB4B-6C92C2E58D0B}" type="slidenum"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7CE12-5592-5DC3-8BAF-446AA06168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Authentication vs. Authorization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DD3B4-5A6B-0352-6B0B-4EA9490710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341140BF-2B45-63AA-FE04-3015C0AEB2F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3800" y="1737359"/>
            <a:ext cx="8621640" cy="466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FE737-6DDF-C873-B8C2-23E8318A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2C1602-A898-49DA-9EEF-B02F4F606A64}" type="slidenum"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04345-4800-BDED-0996-52F227E7CA9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Authentication vs. Authorization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09AED-4620-1984-F55F-31DDA24550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1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>
                <a:solidFill>
                  <a:srgbClr val="CE181E"/>
                </a:solidFill>
              </a:rPr>
              <a:t>Authentication</a:t>
            </a:r>
            <a:r>
              <a:rPr lang="en-US"/>
              <a:t>: reference monitor verifies the identity of the principal making the request.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A user identity is one example for a principal.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>
                <a:solidFill>
                  <a:srgbClr val="CE181E"/>
                </a:solidFill>
              </a:rPr>
              <a:t>Authorization</a:t>
            </a:r>
            <a:r>
              <a:rPr lang="en-US"/>
              <a:t>: reference monitor decides whether access is granted or denied.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>
                <a:solidFill>
                  <a:srgbClr val="CE181E"/>
                </a:solidFill>
              </a:rPr>
              <a:t>Reference monitor</a:t>
            </a:r>
            <a:r>
              <a:rPr lang="en-US"/>
              <a:t> has to find and evaluate the security policy relevant for the given request.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“Easy” in centralized systems.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In distributed systems,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How do we find all relevant policies?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How do we make decisions if policies may be missing?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C26E1-0AE9-C483-717E-F4DD707E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000AEC-FC79-4FFA-B1B8-656E628190DD}" type="slidenum"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D1091-3215-1B1C-4EF9-5A0CEF9DA6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Post-authentication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4A2C-1D4A-57C0-1A68-AA8AB0026E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User enters username and password.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If the values entered are correct, the user is “authenticated”.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“The machine now runs on behalf of the user”.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This might be intuitive, but it is imprecise.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Log on creates a process that runs with access rights assigned to the user.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Typically, the process runs under the </a:t>
            </a:r>
            <a:r>
              <a:rPr lang="en-US" i="1">
                <a:solidFill>
                  <a:srgbClr val="CE181E"/>
                </a:solidFill>
              </a:rPr>
              <a:t>user identity</a:t>
            </a:r>
            <a:r>
              <a:rPr lang="en-US"/>
              <a:t> of the user who has logged 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4D7D0-9FDF-A409-6C3E-B9D37D1A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AD17EA-7A09-472B-8B9C-81904B40C4B0}" type="slidenum">
              <a:t>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5F790-9EBF-D8B8-1FAB-BAC3C1B2E5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Users &amp; User Identities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C865A-1165-91C7-7415-4E3934ABCFF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Requests to reference monitor do not come directly from a user or a user identity, but from a </a:t>
            </a:r>
            <a:r>
              <a:rPr lang="en-US" i="1">
                <a:solidFill>
                  <a:srgbClr val="CE181E"/>
                </a:solidFill>
              </a:rPr>
              <a:t>process</a:t>
            </a:r>
            <a:r>
              <a:rPr lang="en-US"/>
              <a:t>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The process “speaks for” the user (identity).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The active entity making a request within the system is called the </a:t>
            </a:r>
            <a:r>
              <a:rPr lang="en-US" i="1">
                <a:solidFill>
                  <a:srgbClr val="CE181E"/>
                </a:solidFill>
              </a:rPr>
              <a:t>subject</a:t>
            </a:r>
            <a:r>
              <a:rPr lang="en-US"/>
              <a:t>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Three concepts: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User: person (Peter Cooper);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User identity (principal): name used in the system, possibly associated with a user (pcooper);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Process (subject) running under a given user identity (ls).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7908E-0664-23EB-59BB-D0DEAB3A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290ED9-CADC-4AAC-9987-B72240C9BB2E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852AB-53C0-F718-B92D-4336A62EAA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 dirty="0"/>
              <a:t>Problem Statement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C2D3A-33B2-3734-78E9-15F894AF40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Evaluate web server paywalls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Analyze user authentication mechanisms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JavaScript-based content blocking 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Paywall bypass chrome extension</a:t>
            </a:r>
            <a:endParaRPr lang="en-US" sz="2600" b="1" dirty="0">
              <a:solidFill>
                <a:srgbClr val="1C1C1C"/>
              </a:solidFill>
              <a:latin typeface="Source Sans Pro Semibold" pitchFamily="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DD866-7EEF-C464-5391-EAEAF80F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03DED5-51E4-4489-A601-9920C4C794A0}" type="slidenum">
              <a:t>20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4F867-D5A7-71A8-0A51-EACBD86B4B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Principals &amp; Subjects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13B25-D12B-A160-9263-A4EE8C66E8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 i="1">
                <a:solidFill>
                  <a:srgbClr val="CE181E"/>
                </a:solidFill>
              </a:rPr>
              <a:t>Policy</a:t>
            </a:r>
            <a:r>
              <a:rPr lang="en-US"/>
              <a:t>: A </a:t>
            </a:r>
            <a:r>
              <a:rPr lang="en-US" i="1">
                <a:solidFill>
                  <a:srgbClr val="CE181E"/>
                </a:solidFill>
              </a:rPr>
              <a:t>principal</a:t>
            </a:r>
            <a:r>
              <a:rPr lang="en-US"/>
              <a:t> is an entity that can be granted </a:t>
            </a:r>
            <a:r>
              <a:rPr lang="en-US" i="1">
                <a:solidFill>
                  <a:srgbClr val="CE181E"/>
                </a:solidFill>
              </a:rPr>
              <a:t>access</a:t>
            </a:r>
            <a:r>
              <a:rPr lang="en-US"/>
              <a:t> to objects or can make statements affecting access control decisions.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Example: user ID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i="1">
                <a:solidFill>
                  <a:srgbClr val="CE181E"/>
                </a:solidFill>
              </a:rPr>
              <a:t>System</a:t>
            </a:r>
            <a:r>
              <a:rPr lang="en-US"/>
              <a:t>: </a:t>
            </a:r>
            <a:r>
              <a:rPr lang="en-US" i="1">
                <a:solidFill>
                  <a:srgbClr val="CE181E"/>
                </a:solidFill>
              </a:rPr>
              <a:t>Subjects</a:t>
            </a:r>
            <a:r>
              <a:rPr lang="en-US"/>
              <a:t> operate on behalf of </a:t>
            </a:r>
            <a:r>
              <a:rPr lang="en-US" i="1">
                <a:solidFill>
                  <a:srgbClr val="CE181E"/>
                </a:solidFill>
              </a:rPr>
              <a:t>principals</a:t>
            </a:r>
            <a:r>
              <a:rPr lang="en-US"/>
              <a:t>; access is based on the principal’s name bound to the subject in some un-forgeable manner at authentication time.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Example: process (running under a user ID)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39EE0-7454-A447-E4A5-E65744A4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0F39AA-FCAE-4672-9C7D-2A62DB338AEE}" type="slidenum">
              <a:t>21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D0F7F-D079-651F-7D21-B46FD4B501B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Principals &amp; Subjects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FE212-E1D5-67AF-0288-926F2BA5C5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 i="1">
                <a:solidFill>
                  <a:srgbClr val="CE181E"/>
                </a:solidFill>
              </a:rPr>
              <a:t>Principal</a:t>
            </a:r>
            <a:r>
              <a:rPr lang="en-US"/>
              <a:t> and </a:t>
            </a:r>
            <a:r>
              <a:rPr lang="en-US" i="1">
                <a:solidFill>
                  <a:srgbClr val="CE181E"/>
                </a:solidFill>
              </a:rPr>
              <a:t>subject</a:t>
            </a:r>
            <a:r>
              <a:rPr lang="en-US"/>
              <a:t> are both used to denote the entity making an access request.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The term </a:t>
            </a:r>
            <a:r>
              <a:rPr lang="en-US" i="1">
                <a:solidFill>
                  <a:srgbClr val="CE181E"/>
                </a:solidFill>
              </a:rPr>
              <a:t>principal</a:t>
            </a:r>
            <a:r>
              <a:rPr lang="en-US"/>
              <a:t> can have different connotations, causing confusion.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M. Gasser (1990): Because access control structures identify principals, it is important that principal names be </a:t>
            </a:r>
            <a:r>
              <a:rPr lang="en-US" i="1">
                <a:solidFill>
                  <a:srgbClr val="CE181E"/>
                </a:solidFill>
              </a:rPr>
              <a:t>globally unique, human-readable and memorable</a:t>
            </a:r>
            <a:r>
              <a:rPr lang="en-US"/>
              <a:t>, easily and reliably associated with known people.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We will examine later whether this advice is still valid.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2BE69-9A10-93D6-699D-1090574F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89A670-6C50-4D89-9215-B0579C956721}" type="slidenum">
              <a:t>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17F59-26E4-7950-C3CE-042D529D57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Basic Terminology –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733B9-1151-4719-4AF5-BF4A827E51F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/>
            <a:r>
              <a:rPr lang="en-US" i="1">
                <a:solidFill>
                  <a:srgbClr val="CE181E"/>
                </a:solidFill>
              </a:rPr>
              <a:t>Subject/Principal</a:t>
            </a:r>
            <a:r>
              <a:rPr lang="en-US"/>
              <a:t>: Active entity – user or process.</a:t>
            </a:r>
          </a:p>
          <a:p>
            <a:pPr lvl="0" rtl="0"/>
            <a:r>
              <a:rPr lang="en-US" i="1">
                <a:solidFill>
                  <a:srgbClr val="CE181E"/>
                </a:solidFill>
              </a:rPr>
              <a:t>Object</a:t>
            </a:r>
            <a:r>
              <a:rPr lang="en-US"/>
              <a:t>: Passive entity – file or resource.</a:t>
            </a:r>
          </a:p>
          <a:p>
            <a:pPr lvl="0" rtl="0"/>
            <a:r>
              <a:rPr lang="en-US" i="1">
                <a:solidFill>
                  <a:srgbClr val="CE181E"/>
                </a:solidFill>
              </a:rPr>
              <a:t>Access operations</a:t>
            </a:r>
            <a:r>
              <a:rPr lang="en-US"/>
              <a:t>: basic memory access (read, write), method calls, push to network, etc.</a:t>
            </a:r>
          </a:p>
          <a:p>
            <a:pPr lvl="0" rtl="0"/>
            <a:r>
              <a:rPr lang="en-US"/>
              <a:t>Comparable systems may use different access operations or attach different meanings to operations which appear to be the same.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CA442-C7E9-2D6F-0ED2-752465C7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009D8A-EE5D-483A-8FFF-B61AA302B69E}" type="slidenum">
              <a:t>23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F2457-5522-6D9D-3D5A-2D8C95B991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Access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B2B44-33FE-78A5-F02F-D038669B45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 i="1">
                <a:solidFill>
                  <a:srgbClr val="CE181E"/>
                </a:solidFill>
              </a:rPr>
              <a:t>Access right</a:t>
            </a:r>
            <a:r>
              <a:rPr lang="en-US"/>
              <a:t>: right to perform an access or operation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i="1">
                <a:solidFill>
                  <a:srgbClr val="CE181E"/>
                </a:solidFill>
              </a:rPr>
              <a:t>Permission</a:t>
            </a:r>
            <a:r>
              <a:rPr lang="en-US"/>
              <a:t>: typically a synonym for access right.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i="1">
                <a:solidFill>
                  <a:srgbClr val="CE181E"/>
                </a:solidFill>
              </a:rPr>
              <a:t>Privilege</a:t>
            </a:r>
            <a:r>
              <a:rPr lang="en-US"/>
              <a:t>: typically a </a:t>
            </a:r>
            <a:r>
              <a:rPr lang="en-US" i="1">
                <a:solidFill>
                  <a:srgbClr val="CE181E"/>
                </a:solidFill>
              </a:rPr>
              <a:t>set of access rights</a:t>
            </a:r>
            <a:r>
              <a:rPr lang="en-US"/>
              <a:t> given directly to roles like administrator, operator, ...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These terms may have specific meanings in different systems.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168E8-8D00-80B7-5647-2163708F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2BC582-877C-42EE-B2FF-3EFA4FFF6269}" type="slidenum">
              <a:t>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9E929-5F2D-C703-AD30-FD38D0FF51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Access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04BF2-5892-2E55-DEC5-944AAAA46A1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On the most elementary level, a subject may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observe an object, or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alter an object.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Some policies can be expressed with these </a:t>
            </a:r>
            <a:r>
              <a:rPr lang="en-US" i="1">
                <a:solidFill>
                  <a:srgbClr val="CE181E"/>
                </a:solidFill>
              </a:rPr>
              <a:t>access modes</a:t>
            </a:r>
            <a:r>
              <a:rPr lang="en-US"/>
              <a:t>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A richer set of operations is more convenient.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9A6DFA2-A222-F5F5-2228-CD0AEADA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B90980-B8FE-4D18-8B4E-F505CD21DEE5}" type="slidenum">
              <a:t>25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D905C-9FCC-2C05-28EA-F6C7375CE9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Elementary Access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13BAE-1424-65D8-3DF6-468F2BEC076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Bell-LaPadula model (see chapter 11) has four </a:t>
            </a:r>
            <a:r>
              <a:rPr lang="en-US" i="1">
                <a:solidFill>
                  <a:srgbClr val="CE181E"/>
                </a:solidFill>
              </a:rPr>
              <a:t>access rights</a:t>
            </a:r>
            <a:r>
              <a:rPr lang="en-US"/>
              <a:t>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execute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read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append, also called blind write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write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Mapping between </a:t>
            </a:r>
            <a:r>
              <a:rPr lang="en-US" i="1">
                <a:solidFill>
                  <a:srgbClr val="CE181E"/>
                </a:solidFill>
              </a:rPr>
              <a:t>access rights</a:t>
            </a:r>
            <a:r>
              <a:rPr lang="en-US"/>
              <a:t> and </a:t>
            </a:r>
            <a:r>
              <a:rPr lang="en-US" i="1">
                <a:solidFill>
                  <a:srgbClr val="CE181E"/>
                </a:solidFill>
              </a:rPr>
              <a:t>access modes</a:t>
            </a:r>
            <a:r>
              <a:rPr lang="en-US"/>
              <a:t>: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6E7A754B-3CE8-87DF-F659-98EFCE0A4B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77439" y="5511600"/>
            <a:ext cx="5667120" cy="98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F7BE1-A5B0-565E-E6ED-872866F5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D0B384-2937-47D5-8504-8BB07CE94989}" type="slidenum">
              <a:t>26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E0C90-C682-286C-9C5B-EACE191D69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Rationale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7C4B7-1186-DFAB-9D4B-FA60796524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2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Multi-user O/S: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users open files to get access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files are opened for read or for write access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O/S can avoid conflicts like two users simultaneously writing to the same file.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Write access usually includes read access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user editing a file should not be asked to open it twice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write includes observe and alter mode.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Few systems implement append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altering an object without observing its content is rarely useful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A file can be used without being opened (read)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example: running a binary or using a secret key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438E4-7B93-8726-205F-B3E5DD74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BBB7FF-017D-4265-B0D9-A18159FA12BA}" type="slidenum">
              <a:t>27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7D489-29F8-A36B-C090-FD70FB5C5D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Access Rights (Unix/Linux)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8AE2C-3F83-77F8-EEC0-A0F9B17EC8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lnSpcReduction="1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Three access operations on files: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read: from a file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write: to a file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execute: a file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Access operations on directories: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read: list contents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write: create or rename files in the directory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execute: search directory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Deleting files/sub-directories handled by access operations in the directory.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C113B-9CD0-1837-A89E-52A14961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85F5AD-A9C7-4647-AB0B-0E45088709A5}" type="slidenum">
              <a:t>28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52A78-123A-DEF2-3781-F481BBAD61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Administrative Access Rights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75FDF-7A21-B22A-9E69-66A69CDDF3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Policies for creating and deleting files expressed by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access control on the directory (Unix)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specific create and delete rights (Windows, OpenVMS)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get, set, use, manage (in CORBA)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Policies for defining security settings such as access rights handled by: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access control on the directory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specific rights like grant and revoke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2EC4-861F-5188-C2A1-6A67F4AFF2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ACCESS CONTROL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A6C72-D305-AE16-F6CE-3F16D2F9B80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t" anchorCtr="0">
            <a:noAutofit/>
          </a:bodyPr>
          <a:lstStyle/>
          <a:p>
            <a:pPr algn="l" rtl="0"/>
            <a:endParaRPr lang="en-US" sz="2200" b="0">
              <a:latin typeface="Source Sans Pro Light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33A50-9154-D31E-8B83-525547BB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58F033-DEE5-44F5-A25E-52F8E6091869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150F1-835E-ABCA-DFC5-E2F9086058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 dirty="0"/>
              <a:t>Our Methodology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296EF-A159-9A18-7401-BDDD940D34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 sz="2600" b="1" dirty="0">
                <a:solidFill>
                  <a:srgbClr val="1C1C1C"/>
                </a:solidFill>
                <a:latin typeface="Source Sans Pro Semibold" pitchFamily="34"/>
              </a:rPr>
              <a:t>Create pseudo website with JavaScript 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User accounts with different subscription privileges 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Generate JWT token for session management</a:t>
            </a:r>
          </a:p>
          <a:p>
            <a:pPr lvl="0" rtl="0">
              <a:buSzPct val="45000"/>
              <a:buFont typeface="StarSymbol"/>
              <a:buChar char="●"/>
            </a:pPr>
            <a:endParaRPr lang="en-US" sz="2600" b="1" dirty="0">
              <a:solidFill>
                <a:srgbClr val="1C1C1C"/>
              </a:solidFill>
              <a:latin typeface="Source Sans Pro Semibold" pitchFamily="3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ECE32-4422-D7EC-33DE-206A99E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BE41BC-24FF-4AFC-8272-258A38E665F3}" type="slidenum">
              <a:t>30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7688A-869D-2794-BFC1-138096CC82B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Policy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DDD59-DF97-8AE1-0DA7-037DF50FDF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1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Principals &amp; objects provide a different focus of control: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What is the principal allowed to do?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What may be done with an object?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OS provides infrastructure for managing files and resources, i.e. objects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Access control takes the second approach.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Application oriented systems, (e.g. database) provide services to the user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Control actions of principals.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Note: some sources use authorization to denote the process of setting policies.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3E64A-17FF-DFF4-BDB5-82FF760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A21E25-A9C8-42EE-A982-2CD32EF205C3}" type="slidenum">
              <a:t>31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E58AC-1BD9-5F21-8471-D2EEE8B07C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Access Control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F66DF-7E18-9BBA-FF20-ECA20197BE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Policy is stored in an </a:t>
            </a:r>
            <a:r>
              <a:rPr lang="en-US" i="1">
                <a:solidFill>
                  <a:srgbClr val="CE181E"/>
                </a:solidFill>
              </a:rPr>
              <a:t>access control structure</a:t>
            </a:r>
            <a:r>
              <a:rPr lang="en-US"/>
              <a:t>.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Captures your desired access control policy.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You should be able to check that your policy has been captured correctly.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Access rights can be defined individually for each combination of subject and object.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For large numbers of subjects and objects, such structures are cumbersome to manage; </a:t>
            </a:r>
            <a:r>
              <a:rPr lang="en-US" i="1">
                <a:solidFill>
                  <a:srgbClr val="CE181E"/>
                </a:solidFill>
              </a:rPr>
              <a:t>intermediate levels of control</a:t>
            </a:r>
            <a:r>
              <a:rPr lang="en-US"/>
              <a:t> are preferable.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9F506-B6D3-5FE6-07C6-C77F422C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C46B5-7D26-4D74-B318-B03F5580A9BB}" type="slidenum">
              <a:t>32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968A2-DD82-0129-51D6-31731B8B5B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Access Control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AF3B7-6DFA-2213-A076-00D1F701FC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At runtime, we could specify for each combination of subject and object the operations that are permitted.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S ' set of subjects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O ' set of objects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A ' set of access operations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Access control matrix: M = (M</a:t>
            </a:r>
            <a:r>
              <a:rPr lang="en-US" baseline="-33000"/>
              <a:t>so</a:t>
            </a:r>
            <a:r>
              <a:rPr lang="en-US"/>
              <a:t>)</a:t>
            </a:r>
            <a:r>
              <a:rPr lang="en-US" baseline="-33000"/>
              <a:t>s ∈ S,o ∈ O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Matrix entry M</a:t>
            </a:r>
            <a:r>
              <a:rPr lang="en-US" baseline="-33000"/>
              <a:t>so</a:t>
            </a:r>
            <a:r>
              <a:rPr lang="en-US"/>
              <a:t> ⊆ A the operations subject </a:t>
            </a:r>
            <a:r>
              <a:rPr lang="en-US" i="1"/>
              <a:t>s</a:t>
            </a:r>
            <a:r>
              <a:rPr lang="en-US"/>
              <a:t> may perform on object </a:t>
            </a:r>
            <a:r>
              <a:rPr lang="en-US" i="1"/>
              <a:t>o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You can visualize the matrix as a (big) table.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BF50F91-82F1-B516-0B4A-919FAA3E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13B18B-A33C-4B47-86FB-505135885810}" type="slidenum">
              <a:t>33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4CDC0-32C7-4555-E8AF-FBB14EBB11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Access Control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B47D2-9A6C-ED8F-B558-FEFCEC0BAA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980000"/>
            <a:ext cx="9180000" cy="2232000"/>
          </a:xfrm>
        </p:spPr>
        <p:txBody>
          <a:bodyPr vert="horz">
            <a:normAutofit fontScale="77500" lnSpcReduction="2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 i="1">
                <a:solidFill>
                  <a:srgbClr val="CE181E"/>
                </a:solidFill>
              </a:rPr>
              <a:t>Access control matrix</a:t>
            </a:r>
            <a:r>
              <a:rPr lang="en-US"/>
              <a:t> has a row for each subject and a column for each object.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The control matrix is an abstract concept,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not very suitable for direct implementation,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not very convenient for managing security.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How do you answer the question: Has your security policy been implemented correctly?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0B2D4-7878-69D2-0C02-D5C967459C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4424400"/>
            <a:ext cx="9180000" cy="2232000"/>
          </a:xfrm>
        </p:spPr>
        <p:txBody>
          <a:bodyPr vert="horz"/>
          <a:lstStyle/>
          <a:p>
            <a:pPr rtl="0"/>
            <a:endParaRPr lang="en-US"/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5287A8D8-3626-6376-84EB-927DA811313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0" y="4835160"/>
            <a:ext cx="6438599" cy="119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1C1CED0-82F4-37AB-FE4B-DA2BC1DB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E17E8B-5656-4998-9B7D-1092CFBBAF66}" type="slidenum">
              <a:t>34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24FBA-7DC2-0CD4-9886-0689C0C364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0424E-618E-DAEC-7A1D-A637BA41E9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980000"/>
            <a:ext cx="9180000" cy="3232080"/>
          </a:xfrm>
        </p:spPr>
        <p:txBody>
          <a:bodyPr vert="horz">
            <a:normAutofit fontScale="85000" lnSpcReduction="1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Focus on the subject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access rights stored with the subject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capabilities = rows of the access control matrix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Subjects may </a:t>
            </a:r>
            <a:r>
              <a:rPr lang="en-US" sz="2600" b="1" i="1">
                <a:solidFill>
                  <a:srgbClr val="CE181E"/>
                </a:solidFill>
                <a:latin typeface="Source Sans Pro Semibold" pitchFamily="34"/>
              </a:rPr>
              <a:t>grant rights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 to other subjects; subjects may </a:t>
            </a:r>
            <a:r>
              <a:rPr lang="en-US" sz="2600" b="1" i="1">
                <a:solidFill>
                  <a:srgbClr val="CE181E"/>
                </a:solidFill>
                <a:latin typeface="Source Sans Pro Semibold" pitchFamily="34"/>
              </a:rPr>
              <a:t>grant the right to grant rights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How to check who may access a specific object?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How to revoke a capability?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Distributed system security has created renewed interest in capabilities.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660E7581-AF64-7220-B85F-0C62F6C66B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68880" y="5303520"/>
            <a:ext cx="5266800" cy="39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0FE15C8-A0A6-DA0C-08D5-0943B779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B1C9C7-11DB-4FC0-9ABB-D4664E7B674F}" type="slidenum">
              <a:t>35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44995-97C3-BF47-6F90-B3B85E9AAA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Access Control Lists (ACLs)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5E251-BBF4-6B2F-0777-D4B3A67B12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Focus on the object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access rights of principals stored with the object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ACLs = columns of the access control matrix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How to check access rights of a specific subject?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ACLs implemented in most commercial operating systems but their actual use is limited.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DD7277EC-4F6B-82BE-7355-B748A2F1383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03640" y="5808600"/>
            <a:ext cx="5285880" cy="409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553C5-0EAB-3EC4-A3C0-314B5B3F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CF88E0-FA2E-4ED3-BD86-00A10AF1B823}" type="slidenum">
              <a:t>36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7B924-96C6-B4C1-82B8-27D6A8626D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Who Sets the Policy?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30BAA-5D14-C6D1-E9E0-B8C3F30274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Security policies specify how principals are given access to objects.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Responsibility for setting policy could be assigned to: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the </a:t>
            </a:r>
            <a:r>
              <a:rPr lang="en-US" sz="2600" b="1" i="1">
                <a:solidFill>
                  <a:srgbClr val="CE181E"/>
                </a:solidFill>
                <a:latin typeface="Source Sans Pro Semibold" pitchFamily="34"/>
              </a:rPr>
              <a:t>owner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 of a resource, who may decree who is allowed access; such policies are called </a:t>
            </a:r>
            <a:r>
              <a:rPr lang="en-US" sz="2600" b="1" i="1">
                <a:solidFill>
                  <a:srgbClr val="CE181E"/>
                </a:solidFill>
                <a:latin typeface="Source Sans Pro Semibold" pitchFamily="34"/>
              </a:rPr>
              <a:t>discretionary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 as access control is at the owner’s discretion.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a </a:t>
            </a:r>
            <a:r>
              <a:rPr lang="en-US" sz="2600" b="1" i="1">
                <a:solidFill>
                  <a:srgbClr val="CE181E"/>
                </a:solidFill>
                <a:latin typeface="Source Sans Pro Semibold" pitchFamily="34"/>
              </a:rPr>
              <a:t>system wide policy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 decreeing who is allowed access; such policies are called </a:t>
            </a:r>
            <a:r>
              <a:rPr lang="en-US" sz="2600" b="1" i="1">
                <a:solidFill>
                  <a:srgbClr val="CE181E"/>
                </a:solidFill>
                <a:latin typeface="Source Sans Pro Semibold" pitchFamily="34"/>
              </a:rPr>
              <a:t>mandatory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i="1"/>
              <a:t>Warning</a:t>
            </a:r>
            <a:r>
              <a:rPr lang="en-US"/>
              <a:t>: other interpretations of discretionary and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mandatory access control exist.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0EEA7-906D-C350-128C-D6822E7A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87C116-A7F3-407B-A2FF-4E3C67828424}" type="slidenum">
              <a:t>37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4F3CD-50B0-686D-0B61-DDDD4F19C1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DAC &amp; MAC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B131B-5772-AFCB-00E3-FCFF71F289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Access control based on policies that refer to user identities was historically called </a:t>
            </a:r>
            <a:r>
              <a:rPr lang="en-US" i="1">
                <a:solidFill>
                  <a:srgbClr val="CE181E"/>
                </a:solidFill>
              </a:rPr>
              <a:t>discretionary access control</a:t>
            </a:r>
            <a:r>
              <a:rPr lang="en-US"/>
              <a:t> (DAC).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Referring to individual users in a policy works best within closed organizations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Access control based on policies that refer to security labels (confidential, top secret, ') was historically called </a:t>
            </a:r>
            <a:r>
              <a:rPr lang="en-US" i="1">
                <a:solidFill>
                  <a:srgbClr val="CE181E"/>
                </a:solidFill>
              </a:rPr>
              <a:t>mandatory access control</a:t>
            </a:r>
            <a:r>
              <a:rPr lang="en-US"/>
              <a:t> (MAC).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DAC and MAC have survived in computer security text books, but not very much in the wild.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5DD91A8-F00F-67C8-D2A5-3276182D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6CE04B-9673-47C6-B13D-8F0255236048}" type="slidenum">
              <a:rPr lang="en-US" smtClean="0"/>
              <a:t>38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5DA3A-2A38-5256-F2C0-BFFA078885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Groups &amp; Negative Permissions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FA32A-C0FB-A616-6A6D-6CBA6B1A6B0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Groups: intermediate layer between users and objects.</a:t>
            </a:r>
          </a:p>
          <a:p>
            <a:pPr lvl="0" rtl="0"/>
            <a:endParaRPr lang="en-US"/>
          </a:p>
          <a:p>
            <a:pPr lvl="0" rtl="0"/>
            <a:endParaRPr lang="en-US"/>
          </a:p>
          <a:p>
            <a:pPr lvl="0" rtl="0"/>
            <a:r>
              <a:rPr lang="en-US"/>
              <a:t>To handle exceptions, negative permissions withdraw rights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6A73C71E-5F85-9AA6-8241-2868F1E72E3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00400" y="2503440"/>
            <a:ext cx="3362040" cy="142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246F7EE2-CCAC-375D-27B0-FC215018335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294000" y="4943880"/>
            <a:ext cx="3381120" cy="145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D556E-7B0D-15C3-84A8-D64F173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6B12E8-98AD-466F-9D8D-AFCEB225359E}" type="slidenum">
              <a:t>39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4B5B2-2135-D0D0-E0CE-430E859DF2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22276-A613-A3F9-8D6A-7641A0AC22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Alternatively, we could have created a role ‘student’.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A </a:t>
            </a:r>
            <a:r>
              <a:rPr lang="en-US" i="1">
                <a:solidFill>
                  <a:srgbClr val="CE181E"/>
                </a:solidFill>
              </a:rPr>
              <a:t>role</a:t>
            </a:r>
            <a:r>
              <a:rPr lang="en-US"/>
              <a:t> is a collection of </a:t>
            </a:r>
            <a:r>
              <a:rPr lang="en-US" i="1">
                <a:solidFill>
                  <a:srgbClr val="CE181E"/>
                </a:solidFill>
              </a:rPr>
              <a:t>procedures </a:t>
            </a:r>
            <a:r>
              <a:rPr lang="en-US"/>
              <a:t>assigned to users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A user can have more than one role and more than one user can have the same role.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Teacher creates a procedure for reading course material, assigns this procedure to the role ‘student’.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A role ‘course tutor’ could be assigned a procedure for updating documents.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E249-4178-9ACE-814C-24CD4D1632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 dirty="0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CD4D5-CAD4-4D58-5304-E6958173F2B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t" anchorCtr="0">
            <a:noAutofit/>
          </a:bodyPr>
          <a:lstStyle/>
          <a:p>
            <a:pPr algn="l" rtl="0"/>
            <a:endParaRPr lang="en-US" sz="2200" b="0">
              <a:latin typeface="Source Sans Pro Light" pitchFamily="3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83E7C-F971-F7C5-76C8-342B5E85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2394CB-0DE9-4069-A59F-30A437366D68}" type="slidenum">
              <a:t>40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1E043-4035-1313-8E21-E04E50E0E7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RBAC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79C32-5929-2DFC-43C8-7CF6412409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Role Based Access Control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i="1">
                <a:solidFill>
                  <a:srgbClr val="CE181E"/>
                </a:solidFill>
              </a:rPr>
              <a:t>Procedures</a:t>
            </a:r>
            <a:r>
              <a:rPr lang="en-US"/>
              <a:t>: ‘High level’ access operations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more complex semantic than read or write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procedures can only be applied to objects of certain data types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Example: Funds transfer between bank accounts.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Roles are a good match for typical access control requirements in business.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RBAC typical found at the application level.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Difference between groups and roles??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507B6-D998-967D-245D-AEDE61BA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150F58-33D2-4F76-9985-D2EBFFF738E2}" type="slidenum">
              <a:t>41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68E09-B55D-A4D9-81A0-9A7D3CFF9A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More on RBAC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6BEA3-A6AC-C501-42F4-C3C8E82E10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1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Role hierarchies define relationships between roles: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Senior role has all access rights of the junior role.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Do not confuse the role hierarchy with the hierarchy of positions (superior – subordinate) in an organization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These two hierarchies need not correspond.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Separation of duties is an important security principle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numerous flavors of static and dynamic separation of duties policies exist.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Example: a manager is given the right to assign access rights to subordinates, but not the right to exercise those access rights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Example: accountant can submit expenses, but only treasurer can sign-off on spending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4ADC8-2F7C-9899-57AF-0130DC32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986992-F511-405D-AEAF-E6A54391362D}" type="slidenum">
              <a:t>42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03706-8DE2-997A-2160-D2A0C1D166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NIST: RBAC Levels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B6A0B-1D73-7401-A40B-43A25B4824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Flat RBAC: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users are assigned to roles,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permissions are assigned to roles,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users get permissions via role membership;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support for user-role reviews.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Hierarchical RBAC: adds support for role hierarchies.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Constrained RBAC: adds separation of duties.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Symmetric RBAC: support for permission-role reviews (can be difficult to provide in large distributed systems).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10BE0-B0D3-94CE-245C-BBEC30E5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4D370F-9508-422F-999B-9C921DCC40B2}" type="slidenum">
              <a:t>43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C0662-5DFF-DF8F-A575-D1F7E34DC6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Role Based Access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8949E-B035-651E-2460-3E90E04D71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Standard: American National Standards Institute: Role Based Access Control, ANSI-INCITS 359-2004.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RBAC itself does not have a generally accepted meaning, and it is used in different ways by different vendors and users.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[R. Sandhu, D. Ferraiolo, and R. Kuhn: The NIST Model for Role-Based Access Control: Towards a Unified Standard, Proceedings of the 5th ACM Workshop on Role-Based Access Control, Berlin, Germany, July 26-27, 2000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B4B370D-CCF0-ACA9-A6D9-7A711B09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2FBA66-84B3-4EDF-8338-5BCDBB453819}" type="slidenum">
              <a:t>44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77480-17F4-64E5-71A4-7D0632F54D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Lesson: Intermediate Controls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BAD8C-D890-5EBF-91BD-14A2B342E0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Intermediate controls for better security management; to deal with complexity, introduce more levels of indirection.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A7C8FF61-82B9-1D7D-392D-97A3FECC221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91120" y="3604680"/>
            <a:ext cx="5381279" cy="27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B9B4974-7FD3-2CF5-3828-16F7B599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6F1DA4-4E32-4D82-A09A-B46E27814BC8}" type="slidenum">
              <a:t>45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0E36E-F766-A3D7-BBEE-4FBE13DD19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Protection 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8A183-EA14-4EE3-6D81-19D72CEFFB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Protection rings are mainly used for integrity protection.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824046F0-710B-96B9-B2B6-2907D0238E6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14000" y="3108959"/>
            <a:ext cx="3895200" cy="306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6AB-B1A2-1EA2-8789-7A4ADCC7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6C965F-B3FC-4CA1-8001-24EC4C627EB9}" type="slidenum">
              <a:t>46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F693C-1AA0-F256-2C08-B150D52AFA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Protection 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E6D1E-5EDA-CF31-FF8A-4CE6B0AB12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2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Each subject (process) and each object is assigned a number, depending on its ‘importance’, e.g.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-1 – firmware or BIOS or hardware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0 – operating system kernel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1 – operating system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2 – utilities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3 – user processes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Numbers correspond to concentric protection rings, ring 0 in center gives highest degree of protection.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If a process is assigned number i, we say the process “runs in ring i”.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Access control decisions are made by comparing the subject’s and object’s ring.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2839A-A92E-8E18-F7B8-3E35C7DC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72B784-6905-40C0-8485-628154114270}" type="slidenum">
              <a:t>47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48EC8-FBC8-82FF-0BAE-1F45E480E9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Policy Instantiation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A962C-2E75-8F1A-BF6A-AB32B3DC8F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lnSpcReduction="1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When developing software you will hardly know who will eventually make use of it.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At this stage, security policies cannot refer to specific user identities.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A customer deploying the software may know its “authorized” users and can instantiate a generic policy with their respective user identities.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Generic policies will refer to ‘placeholder’ principals like owner, group, others (world, everyone).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Reference monitor resolves values of ‘placeholders’ to user identities when processing an actual request.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703D-6365-BE57-2F80-52646C6D28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STRUCTURING POLICIES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2088B-2E5B-BAE4-4643-3AC72E63E02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t" anchorCtr="0">
            <a:noAutofit/>
          </a:bodyPr>
          <a:lstStyle/>
          <a:p>
            <a:pPr algn="l" rtl="0"/>
            <a:endParaRPr lang="en-US" sz="2200" b="0">
              <a:latin typeface="Source Sans Pro Light" pitchFamily="3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4FEF4-981A-2FAE-7A7F-E9F62AA8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0C7074-02EE-4219-907D-3C02E964CBC5}" type="slidenum">
              <a:t>49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DD6C5-B93E-41BC-14E8-8AB50FF6CB7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Structuring Access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90D7B-5D4A-16DB-D5E4-CC44A8A1E4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Some resources in an academic department can be accessed by all students, other resources only by students in a particular year.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Department creates groups like ‘All-Students’ and ‘Y1-Students’.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The two groups are related, Y1-Students is a subgroup of All-Students; if All-Students has access to a resource, so has Y1-Students.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No such direct relationship between Y1-Students and Y2-Students.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00BC352-B3E8-5D6E-7540-413ABE1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501302-B4FD-4C0A-AB3A-826AE3F82E46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3B522-FD06-C3FD-09E4-8B3FF33CAF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 dirty="0"/>
              <a:t>Threat model/ Risk 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445AD-C07B-2963-23C8-A36C71A587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 sz="2600" b="1" dirty="0">
                <a:solidFill>
                  <a:srgbClr val="1C1C1C"/>
                </a:solidFill>
                <a:latin typeface="Source Sans Pro Semibold" pitchFamily="34"/>
              </a:rPr>
              <a:t>JWT </a:t>
            </a:r>
            <a:r>
              <a:rPr lang="en-US" dirty="0"/>
              <a:t>tokens are generated server-side, stored in </a:t>
            </a:r>
            <a:r>
              <a:rPr lang="en-US" dirty="0" err="1"/>
              <a:t>localStorage</a:t>
            </a: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b="1" dirty="0">
                <a:solidFill>
                  <a:srgbClr val="FF0000"/>
                </a:solidFill>
              </a:rPr>
              <a:t>Token theft 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b="1" dirty="0">
                <a:solidFill>
                  <a:srgbClr val="FF0000"/>
                </a:solidFill>
              </a:rPr>
              <a:t>XSS attacks </a:t>
            </a:r>
            <a:endParaRPr lang="en-US" dirty="0"/>
          </a:p>
          <a:p>
            <a:pPr lvl="1">
              <a:buSzPct val="45000"/>
              <a:buFont typeface="StarSymbol"/>
              <a:buChar char="●"/>
            </a:pPr>
            <a:endParaRPr lang="en-US" dirty="0"/>
          </a:p>
          <a:p>
            <a:pPr lvl="1">
              <a:buSzPct val="45000"/>
              <a:buFont typeface="StarSymbol"/>
              <a:buChar char="●"/>
            </a:pPr>
            <a:endParaRPr lang="en-US" dirty="0"/>
          </a:p>
          <a:p>
            <a:pPr lvl="0" rtl="0">
              <a:buSzPct val="45000"/>
              <a:buFont typeface="StarSymbol"/>
              <a:buChar char="●"/>
            </a:pPr>
            <a:endParaRPr lang="en-US" sz="2600" b="1" dirty="0">
              <a:solidFill>
                <a:srgbClr val="1C1C1C"/>
              </a:solidFill>
              <a:latin typeface="Source Sans Pro Semibold" pitchFamily="34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9ED9A624-12B4-C966-6A72-23AE98E4D93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83060" y="4033684"/>
            <a:ext cx="5933879" cy="244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A28BC-5A3B-907C-13E1-2A07795A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AF008-DECA-4021-A55D-A2144F6FBEEB}" type="slidenum">
              <a:t>50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A0668-82A1-F9C5-6E52-99B3B4697AC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Partial Orderings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2A142-276E-528F-A487-C1BE348F31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We now can use </a:t>
            </a:r>
            <a:r>
              <a:rPr lang="en-US" i="1">
                <a:solidFill>
                  <a:srgbClr val="CE181E"/>
                </a:solidFill>
              </a:rPr>
              <a:t>comparisons</a:t>
            </a:r>
            <a:r>
              <a:rPr lang="en-US"/>
              <a:t> in security policies: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Is the user’s group a subgroup of the group permitted to access this resource?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Some groups are related but others are not (e.g. Y1-Students and Y2-Students).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Relationships are transitive: CS102-Students ⊆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Y1-Students ⊆ All-Students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In mathematical terms, we are dealing with a </a:t>
            </a:r>
            <a:r>
              <a:rPr lang="en-US" i="1">
                <a:solidFill>
                  <a:srgbClr val="CE181E"/>
                </a:solidFill>
              </a:rPr>
              <a:t>partial ordering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7E96E-9D2E-14C6-896E-5A19597D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5D0AAC-88CC-4FEE-BC03-B9A734D0E42B}" type="slidenum">
              <a:t>51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9A1B6-B76C-106B-FE5B-17BEA7B101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Mathematical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FC9F9-F0CC-5D25-3490-1E573EDD40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A partial ordering ≤ (‘less or equal’) on a set L is a relation on L×L that is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reflexive: for all </a:t>
            </a:r>
            <a:r>
              <a:rPr lang="en-US" sz="2600" b="1" i="1">
                <a:solidFill>
                  <a:srgbClr val="1C1C1C"/>
                </a:solidFill>
                <a:latin typeface="Source Sans Pro Semibold" pitchFamily="34"/>
              </a:rPr>
              <a:t>a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∈</a:t>
            </a:r>
            <a:r>
              <a:rPr lang="en-US" sz="2600" b="1" i="1">
                <a:solidFill>
                  <a:srgbClr val="1C1C1C"/>
                </a:solidFill>
                <a:latin typeface="Source Sans Pro Semibold" pitchFamily="34"/>
              </a:rPr>
              <a:t>L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, </a:t>
            </a:r>
            <a:r>
              <a:rPr lang="en-US" sz="2600" b="1" i="1">
                <a:solidFill>
                  <a:srgbClr val="1C1C1C"/>
                </a:solidFill>
                <a:latin typeface="Source Sans Pro Semibold" pitchFamily="34"/>
              </a:rPr>
              <a:t>a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≤</a:t>
            </a:r>
            <a:r>
              <a:rPr lang="en-US" sz="2600" b="1" i="1">
                <a:solidFill>
                  <a:srgbClr val="1C1C1C"/>
                </a:solidFill>
                <a:latin typeface="Source Sans Pro Semibold" pitchFamily="34"/>
              </a:rPr>
              <a:t>a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transitive: for all </a:t>
            </a:r>
            <a:r>
              <a:rPr lang="en-US" sz="2600" b="1" i="1">
                <a:solidFill>
                  <a:srgbClr val="1C1C1C"/>
                </a:solidFill>
                <a:latin typeface="Source Sans Pro Semibold" pitchFamily="34"/>
              </a:rPr>
              <a:t>a,b,c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∈</a:t>
            </a:r>
            <a:r>
              <a:rPr lang="en-US" sz="2600" b="1" i="1">
                <a:solidFill>
                  <a:srgbClr val="1C1C1C"/>
                </a:solidFill>
                <a:latin typeface="Source Sans Pro Semibold" pitchFamily="34"/>
              </a:rPr>
              <a:t>L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, if </a:t>
            </a:r>
            <a:r>
              <a:rPr lang="en-US" sz="2600" b="1" i="1">
                <a:solidFill>
                  <a:srgbClr val="1C1C1C"/>
                </a:solidFill>
                <a:latin typeface="Source Sans Pro Semibold" pitchFamily="34"/>
              </a:rPr>
              <a:t>a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≤</a:t>
            </a:r>
            <a:r>
              <a:rPr lang="en-US" sz="2600" b="1" i="1">
                <a:solidFill>
                  <a:srgbClr val="1C1C1C"/>
                </a:solidFill>
                <a:latin typeface="Source Sans Pro Semibold" pitchFamily="34"/>
              </a:rPr>
              <a:t>b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 and </a:t>
            </a:r>
            <a:r>
              <a:rPr lang="en-US" sz="2600" b="1" i="1">
                <a:solidFill>
                  <a:srgbClr val="1C1C1C"/>
                </a:solidFill>
                <a:latin typeface="Source Sans Pro Semibold" pitchFamily="34"/>
              </a:rPr>
              <a:t>b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≤</a:t>
            </a:r>
            <a:r>
              <a:rPr lang="en-US" sz="2600" b="1" i="1">
                <a:solidFill>
                  <a:srgbClr val="1C1C1C"/>
                </a:solidFill>
                <a:latin typeface="Source Sans Pro Semibold" pitchFamily="34"/>
              </a:rPr>
              <a:t>c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, then </a:t>
            </a:r>
            <a:r>
              <a:rPr lang="en-US" sz="2600" b="1" i="1">
                <a:solidFill>
                  <a:srgbClr val="1C1C1C"/>
                </a:solidFill>
                <a:latin typeface="Source Sans Pro Semibold" pitchFamily="34"/>
              </a:rPr>
              <a:t>a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≤</a:t>
            </a:r>
            <a:r>
              <a:rPr lang="en-US" sz="2600" b="1" i="1">
                <a:solidFill>
                  <a:srgbClr val="1C1C1C"/>
                </a:solidFill>
                <a:latin typeface="Source Sans Pro Semibold" pitchFamily="34"/>
              </a:rPr>
              <a:t>c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anti-symmetric: for all </a:t>
            </a:r>
            <a:r>
              <a:rPr lang="en-US" sz="2600" b="1" i="1">
                <a:solidFill>
                  <a:srgbClr val="1C1C1C"/>
                </a:solidFill>
                <a:latin typeface="Source Sans Pro Semibold" pitchFamily="34"/>
              </a:rPr>
              <a:t>a,b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∈</a:t>
            </a:r>
            <a:r>
              <a:rPr lang="en-US" sz="2600" b="1" i="1">
                <a:solidFill>
                  <a:srgbClr val="1C1C1C"/>
                </a:solidFill>
                <a:latin typeface="Source Sans Pro Semibold" pitchFamily="34"/>
              </a:rPr>
              <a:t>L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, if </a:t>
            </a:r>
            <a:r>
              <a:rPr lang="en-US" sz="2600" b="1" i="1">
                <a:solidFill>
                  <a:srgbClr val="1C1C1C"/>
                </a:solidFill>
                <a:latin typeface="Source Sans Pro Semibold" pitchFamily="34"/>
              </a:rPr>
              <a:t>a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≤</a:t>
            </a:r>
            <a:r>
              <a:rPr lang="en-US" sz="2600" b="1" i="1">
                <a:solidFill>
                  <a:srgbClr val="1C1C1C"/>
                </a:solidFill>
                <a:latin typeface="Source Sans Pro Semibold" pitchFamily="34"/>
              </a:rPr>
              <a:t>b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 and </a:t>
            </a:r>
            <a:r>
              <a:rPr lang="en-US" sz="2600" b="1" i="1">
                <a:solidFill>
                  <a:srgbClr val="1C1C1C"/>
                </a:solidFill>
                <a:latin typeface="Source Sans Pro Semibold" pitchFamily="34"/>
              </a:rPr>
              <a:t>b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≤</a:t>
            </a:r>
            <a:r>
              <a:rPr lang="en-US" sz="2600" b="1" i="1">
                <a:solidFill>
                  <a:srgbClr val="1C1C1C"/>
                </a:solidFill>
                <a:latin typeface="Source Sans Pro Semibold" pitchFamily="34"/>
              </a:rPr>
              <a:t>a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, then </a:t>
            </a:r>
            <a:r>
              <a:rPr lang="en-US" sz="2600" b="1" i="1">
                <a:solidFill>
                  <a:srgbClr val="1C1C1C"/>
                </a:solidFill>
                <a:latin typeface="Source Sans Pro Semibold" pitchFamily="34"/>
              </a:rPr>
              <a:t>a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=</a:t>
            </a:r>
            <a:r>
              <a:rPr lang="en-US" sz="2600" b="1" i="1">
                <a:solidFill>
                  <a:srgbClr val="1C1C1C"/>
                </a:solidFill>
                <a:latin typeface="Source Sans Pro Semibold" pitchFamily="34"/>
              </a:rPr>
              <a:t>b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If a≤b, we say ‘b dominates a’ or ‘a is dominated by b’.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7445E-6C49-9A52-B6A2-35760781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1F0CA3-C783-4441-AF0B-CFA5F795C704}" type="slidenum">
              <a:t>52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E0562-6418-582C-6DF0-77F0812E54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15D3-E732-CF05-FFC7-00FA19D23B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lnSpcReduction="1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Integers with the relation “divides by”: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We can order 3 and 6 (3 divides 6); we cannot order 4 and 6.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Integers with the relation ≤ (“less or equal”):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We can order any two elements (total ordering).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Strings with the prefix relation: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We can order AA and AABC (AA is a prefix of AABC) but not AA and AB.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Power set P(C) with subset relation ⊆: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We can order {a,b} and {a,b,c} ({a,b} ⊆ {a,b,c}) but not {a,b} and {a,c}.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61D08-7CCB-E232-741A-5D83CE9A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151EEF-FC78-438D-957F-DB616667D61C}" type="slidenum">
              <a:t>53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C5882-9D0F-B8ED-3111-5B16AE229A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Example: VSTa Microkernel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E77BB-FB72-50B1-8D55-EFBE050C86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Groups in Unix are defined by their group ID and are not ordered.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VSTa uses capabilities to support hierarchies: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VSTa capability is a list of integers .i</a:t>
            </a:r>
            <a:r>
              <a:rPr lang="en-US" sz="2600" b="1" baseline="-33000">
                <a:solidFill>
                  <a:srgbClr val="1C1C1C"/>
                </a:solidFill>
                <a:latin typeface="Source Sans Pro Semibold" pitchFamily="34"/>
              </a:rPr>
              <a:t>1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.i</a:t>
            </a:r>
            <a:r>
              <a:rPr lang="en-US" sz="2600" b="1" baseline="-33000">
                <a:solidFill>
                  <a:srgbClr val="1C1C1C"/>
                </a:solidFill>
                <a:latin typeface="Source Sans Pro Semibold" pitchFamily="34"/>
              </a:rPr>
              <a:t>2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. ⋅⋅⋅ .i</a:t>
            </a:r>
            <a:r>
              <a:rPr lang="en-US" sz="2600" b="1" baseline="-33000">
                <a:solidFill>
                  <a:srgbClr val="1C1C1C"/>
                </a:solidFill>
                <a:latin typeface="Source Sans Pro Semibold" pitchFamily="34"/>
              </a:rPr>
              <a:t>n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 , e.g. .1, .1.2, .1.2.3, .4, .10.0.0.5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Abilities are ordered by the prefix relation: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a</a:t>
            </a:r>
            <a:r>
              <a:rPr lang="en-US" sz="2600" b="1" baseline="-33000">
                <a:solidFill>
                  <a:srgbClr val="1C1C1C"/>
                </a:solidFill>
                <a:latin typeface="Source Sans Pro Semibold" pitchFamily="34"/>
              </a:rPr>
              <a:t>2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 is a prefix of a</a:t>
            </a:r>
            <a:r>
              <a:rPr lang="en-US" sz="2600" b="1" baseline="-33000">
                <a:solidFill>
                  <a:srgbClr val="1C1C1C"/>
                </a:solidFill>
                <a:latin typeface="Source Sans Pro Semibold" pitchFamily="34"/>
              </a:rPr>
              <a:t>1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 (written as a</a:t>
            </a:r>
            <a:r>
              <a:rPr lang="en-US" sz="2600" b="1" baseline="-33000">
                <a:solidFill>
                  <a:srgbClr val="1C1C1C"/>
                </a:solidFill>
                <a:latin typeface="Source Sans Pro Semibold" pitchFamily="34"/>
              </a:rPr>
              <a:t>2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 ≤ a</a:t>
            </a:r>
            <a:r>
              <a:rPr lang="en-US" sz="2600" b="1" baseline="-33000">
                <a:solidFill>
                  <a:srgbClr val="1C1C1C"/>
                </a:solidFill>
                <a:latin typeface="Source Sans Pro Semibold" pitchFamily="34"/>
              </a:rPr>
              <a:t>1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 ) if there exists a</a:t>
            </a:r>
            <a:r>
              <a:rPr lang="en-US" sz="2600" b="1" baseline="-33000">
                <a:solidFill>
                  <a:srgbClr val="1C1C1C"/>
                </a:solidFill>
                <a:latin typeface="Source Sans Pro Semibold" pitchFamily="34"/>
              </a:rPr>
              <a:t>3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 s. t. a</a:t>
            </a:r>
            <a:r>
              <a:rPr lang="en-US" sz="2600" b="1" baseline="-33000">
                <a:solidFill>
                  <a:srgbClr val="1C1C1C"/>
                </a:solidFill>
                <a:latin typeface="Source Sans Pro Semibold" pitchFamily="34"/>
              </a:rPr>
              <a:t>1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 = a</a:t>
            </a:r>
            <a:r>
              <a:rPr lang="en-US" sz="2600" b="1" baseline="-33000">
                <a:solidFill>
                  <a:srgbClr val="1C1C1C"/>
                </a:solidFill>
                <a:latin typeface="Source Sans Pro Semibold" pitchFamily="34"/>
              </a:rPr>
              <a:t>2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a</a:t>
            </a:r>
            <a:r>
              <a:rPr lang="en-US" sz="2600" b="1" baseline="-33000">
                <a:solidFill>
                  <a:srgbClr val="1C1C1C"/>
                </a:solidFill>
                <a:latin typeface="Source Sans Pro Semibold" pitchFamily="34"/>
              </a:rPr>
              <a:t>3</a:t>
            </a: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 .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The empty string ε is the prefix of any ability.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For example: .1 ≤ .1.2 ≤ .1.2.4 but not .1 ≤ .4 !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1349F-8EB0-4EF5-6539-B55CD7EB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BA0F56-A718-4F31-B6AD-6596D69ADF4A}" type="slidenum">
              <a:t>54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7BB64-6E3B-9ADC-5C75-992D2EB2F7C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Abilities and our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9749D-2B1F-96A9-E646-330E545E4B0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lnSpcReduction="1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Assign abilities to groups: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All-students: .3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Y1-Students: .3.1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CS102-Students: .3.1.101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ECE130-Students .3.1.130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Label objects with appropriate abilities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Access is given if the object’s label is a prefix of the subject’s label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CS102-Students have access to objects labeled .3.1.102 or .3.1 or .3 but not to objects labeled .3.1.130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2BC0A-3FA5-7701-7920-70A1532B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9930D8-CC90-4BAF-871C-7D61AC492494}" type="slidenum">
              <a:t>55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EC6ED-F2BB-B3C5-A4A0-1E1AAA2143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62679-3508-6496-F6D2-F45A737631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Consider the dual of the previous policy: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access is granted if the subject’s ability is a prefix of the ability of the object.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A subject without an ability has access to every object.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Frequent problem: when an access control parameter is missing the policy is not evaluated and access is granted.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NULL DACL problem in Windows: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Nobody has access to a file with an empty ACL but everyone has access to a file with no ACL.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6DE00-C3CD-9EEB-B6C6-A655AC16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D2DF93-C7CF-4693-A269-F9FAC4A574E1}" type="slidenum">
              <a:t>56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2F166-95A7-7988-E868-15F54654F1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Towards Lattices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C5301-B9A3-D4F3-2898-1D4D4CFB6B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How should we label objects that may be accessed both by CS102-Students and ECE130-Students?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How should we label a subject that may access resources earmarked for CS102-Students and resources earmarked for ECE130-Students?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To answer both questions, we need more structure than just partial orderings.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78CCE-B297-BA29-4551-D395F37B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83E62A-C2FB-4ADD-8431-B14892C2A03A}" type="slidenum">
              <a:rPr lang="en-US" smtClean="0"/>
              <a:t>57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EC008-C2D1-4D87-7C65-30CCB315A0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Towards Lattices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F3BA2-D97F-22E0-5420-1B7895AE3E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Assume that a subject may observe an object only if the subject’s label is higher than the object’s label. We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can ask two questions: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Given two objects with different labels, what is the minimal label a subject must have to be allowed to observe both objects?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Given two subjects with different labels, what is the maximal label an object can have so that it still can be observed by both subjects?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A lattice is a mathematical structure where both questions have unique ‘best’ answers.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A2E39-D84E-58AF-1C80-50C18A3B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AFD4F7-0F68-4164-8353-BA71A1B7CE13}" type="slidenum">
              <a:t>58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60949-86A8-2A7D-0CDB-11D1B15A8E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Lattice (L,≤) (The slide on lattices you must not memorize)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760B2-6E5E-1D8C-7AB3-8FFD04AF61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A lattice (L,≤) is a set L with a partial ordering ≤ s.t. for every two elements a,b ∈ L there exists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a least upper bound u ∈ L: a ≤ u, b ≤ u, and for all v ∈ L: (a ≤ v ∧ b ≤ v) ⇒ u ≤ v .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a greatest lower bound l ∈ L: l ≤ a, l ≤ b, and for all k ∈ L: (k ≤ a ∧ k ≤ b) ⇒ k ≤ l 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Lattices come naturally whenever one deals with hierarchical security attributes.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BCDDD-CA14-22D8-5870-9AEE309A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08E19A-E2B3-41DC-AE21-9D00456BEC2A}" type="slidenum">
              <a:t>59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7B14F-94C7-FD8A-C5E1-0420480754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System Low &amp; System High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94542-243F-5B22-26E2-99C1FBE595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A label that is dominated by all other labels is called System Low.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A label that dominates all other labels is called System High.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System Low and System High need not exist; if they exist, they are unique.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When L is a finite set, the elements System Low and System High exist.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E2452-EB36-5778-ECA8-D5462449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892FAC-0325-4A6E-9917-FEE444F49B37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2E898-B78C-AD22-B664-6F9FBAF2BE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 dirty="0"/>
              <a:t>Real bypass applications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1E6FD-5367-C4D5-E2E4-B54DC2DCDD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 sz="2600" b="1" dirty="0">
                <a:solidFill>
                  <a:srgbClr val="1C1C1C"/>
                </a:solidFill>
                <a:latin typeface="Source Sans Pro Semibold" pitchFamily="34"/>
                <a:hlinkClick r:id="rId3"/>
              </a:rPr>
              <a:t>https://github.com/iamadamdev/bypass-paywalls-chrome</a:t>
            </a:r>
            <a:endParaRPr lang="en-US" sz="2600" b="1" dirty="0">
              <a:solidFill>
                <a:srgbClr val="1C1C1C"/>
              </a:solidFill>
              <a:latin typeface="Source Sans Pro Semibold" pitchFamily="34"/>
            </a:endParaRPr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Clears browser’s local storage, reset data associated to paywall tracking or user session limits 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600" b="1" dirty="0">
                <a:solidFill>
                  <a:srgbClr val="1C1C1C"/>
                </a:solidFill>
                <a:latin typeface="Source Sans Pro Semibold" pitchFamily="34"/>
              </a:rPr>
              <a:t>Detect and remove elements </a:t>
            </a:r>
            <a:r>
              <a:rPr lang="en-US" dirty="0"/>
              <a:t>with paywall or ads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Manipulate CSS classes 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 err="1"/>
              <a:t>removeDOMElement</a:t>
            </a:r>
            <a:r>
              <a:rPr lang="en-US" dirty="0"/>
              <a:t> and </a:t>
            </a:r>
            <a:r>
              <a:rPr lang="en-US" dirty="0" err="1"/>
              <a:t>removeClassesByPrefix</a:t>
            </a:r>
            <a:r>
              <a:rPr lang="en-US" dirty="0"/>
              <a:t>  </a:t>
            </a:r>
          </a:p>
          <a:p>
            <a:pPr lvl="0" rtl="0">
              <a:buSzPct val="45000"/>
              <a:buFont typeface="StarSymbol"/>
              <a:buChar char="●"/>
            </a:pPr>
            <a:endParaRPr lang="en-US" sz="2600" b="1" dirty="0">
              <a:solidFill>
                <a:srgbClr val="1C1C1C"/>
              </a:solidFill>
              <a:latin typeface="Source Sans Pro Semibold" pitchFamily="3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A78B3-A0A3-F44A-8F43-BAAF3F14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3D28F0-9EDE-440A-ADF4-09ABD4615B7C}" type="slidenum">
              <a:t>60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FC631-EBFA-FA4E-2D3B-3391FC72C0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Lattices - Example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E0921-9124-3474-24F2-308CCCE683A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The natural numbers with the ordering relation ‘divides by’ form a lattice: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The l.u.b. of a,b is their least common multiple.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The g.l.b. of a,b is their greatest common divisor.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There exists an element System Low: the number 1.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There is no element System High.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81EEC-B126-BBBC-E9F9-0530C86E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85020C-9E6A-451A-9A0D-41088050971D}" type="slidenum">
              <a:t>61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C4A04-3A59-D512-7990-6F1892C25A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Lattices - 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4EA72-2981-858F-DFCD-743FB7E510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The integers with the ordering ≤ form a lattice: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The l.u.b. of a,b is the maximum of a and b.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The g.l.b. of a,b is the minimum of a and b.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Elements System Low and System High do not exist.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The integers with the ordering ≤ are a total ordering.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05F4E-2698-5C2E-9087-8500A5E8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EE238D-6AEF-428D-AE62-89DF967465B0}" type="slidenum">
              <a:t>62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75DAD-7483-B0A6-8B89-C35E409A79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39038-A37E-B378-3562-1FAA1A99F3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Security terminology is ambiguous.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Distinguish between access control as a security service and its various implementations.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Policies expressed in terms of principals and objects.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In identity-based access control, users are principals.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Deployed in practice: RBAC, ACLs to a minor extent.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More sophisticated policies draw you into mathematics.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We have covered ‘classical’ access control; we return to current trends later.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474A6BD-20F8-EB12-9042-D858CEF4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6EF1E4-C4B1-4142-9723-B68BE5B91DE1}" type="slidenum">
              <a:rPr lang="en-US" smtClean="0"/>
              <a:t>63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8D744-5BC8-E625-D74D-A245FE4798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Lattices - Example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49FAF-1C2E-103B-7E3A-E1F923905E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P({a,b,c}), ⊆), i.e. the power set of {a,b,c}, with the subset relation as partial ordering: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least upper bound: union of two sets.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greatest lower bound: intersection of two sets.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421D9134-9CEB-BC4B-F319-D2461AF30E7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73959" y="3947400"/>
            <a:ext cx="3609719" cy="2361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21A00-D746-8664-09B1-A8AE8293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B4AED7-2603-4B9F-B707-F919FCFB8D52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26CAA-0022-E36D-1F3E-8213E0B736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 dirty="0"/>
              <a:t>Countermeasures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0308-2EAA-383B-6634-D26DF2FC0C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Implement HTTPS to encrypt data between client and server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Token security (expiration time)</a:t>
            </a:r>
          </a:p>
          <a:p>
            <a:pPr lvl="0" rt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2AA31F1-6E38-ECAE-F44F-AD7252BB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4F169B-F219-4F42-A1C1-3DEF3FCAE29D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C363E-6C48-1511-95FC-28C59C5510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Password Usability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21F7B-AFCD-E166-5059-9DFD925F0B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Classic recommendation: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&gt; 8 characters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At least 3: digits, lower/upper case, symbol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Backfires!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Paper notes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Loopholes in rules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4B25A838-4EF1-42BE-E9D2-9D6796F24B8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11224" t="9271" r="11576" b="29507"/>
          <a:stretch>
            <a:fillRect/>
          </a:stretch>
        </p:blipFill>
        <p:spPr>
          <a:xfrm>
            <a:off x="4389120" y="3383280"/>
            <a:ext cx="5028840" cy="301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77BE4-2EA7-7486-C54E-53262816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701B2B-2058-48C0-88AE-0A75FEDE2AC2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09698-319B-C6B9-3441-6D3BDE98E4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More Password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9398-BDED-8BC1-9205-799D8749CA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lnSpcReduction="1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Credential Stuffing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using stolen credentials on other sites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No rate limiting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Website allows brute force (automated guesses)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No multi-factor authentication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Just password is enough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Weak password recovery mechanisms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Remember the Palin email hack?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Application timeouts too long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SzPct val="45000"/>
              <a:buFont typeface="StarSymbol"/>
              <a:buChar char="●"/>
            </a:pPr>
            <a:r>
              <a:rPr lang="en-US" sz="2600" b="1">
                <a:solidFill>
                  <a:srgbClr val="1C1C1C"/>
                </a:solidFill>
                <a:latin typeface="Source Sans Pro Semibold" pitchFamily="34"/>
              </a:rPr>
              <a:t>Did you know that sudo lasts 15 minutes?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za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izarin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3827</Words>
  <Application>Microsoft Office PowerPoint</Application>
  <PresentationFormat>Widescreen</PresentationFormat>
  <Paragraphs>515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Source Sans Pro</vt:lpstr>
      <vt:lpstr>Source Sans Pro Black</vt:lpstr>
      <vt:lpstr>Source Sans Pro Light</vt:lpstr>
      <vt:lpstr>Source Sans Pro Semibold</vt:lpstr>
      <vt:lpstr>StarSymbol</vt:lpstr>
      <vt:lpstr>Alizarin</vt:lpstr>
      <vt:lpstr>Alizarin0</vt:lpstr>
      <vt:lpstr>ECE 455: FINAL PROJECT</vt:lpstr>
      <vt:lpstr>Problem Statement </vt:lpstr>
      <vt:lpstr>Our Methodology </vt:lpstr>
      <vt:lpstr>DEMONSTRATION</vt:lpstr>
      <vt:lpstr>Threat model/ Risk analysis </vt:lpstr>
      <vt:lpstr>Real bypass applications </vt:lpstr>
      <vt:lpstr>Countermeasures</vt:lpstr>
      <vt:lpstr>Password Usability</vt:lpstr>
      <vt:lpstr>More Password Issues</vt:lpstr>
      <vt:lpstr>Even More Password Issues</vt:lpstr>
      <vt:lpstr>Improving Passwords</vt:lpstr>
      <vt:lpstr>ACCESS CONTROL</vt:lpstr>
      <vt:lpstr>Introduction</vt:lpstr>
      <vt:lpstr>Agenda</vt:lpstr>
      <vt:lpstr>Security Policies</vt:lpstr>
      <vt:lpstr>Authentication vs. Authorization</vt:lpstr>
      <vt:lpstr>Authentication vs. Authorization</vt:lpstr>
      <vt:lpstr>Post-authentication</vt:lpstr>
      <vt:lpstr>Users &amp; User Identities</vt:lpstr>
      <vt:lpstr>Principals &amp; Subjects</vt:lpstr>
      <vt:lpstr>Principals &amp; Subjects</vt:lpstr>
      <vt:lpstr>Basic Terminology – Recap</vt:lpstr>
      <vt:lpstr>Access Operations</vt:lpstr>
      <vt:lpstr>Access Operations</vt:lpstr>
      <vt:lpstr>Elementary Access Operations</vt:lpstr>
      <vt:lpstr>Rationale</vt:lpstr>
      <vt:lpstr>Access Rights (Unix/Linux)</vt:lpstr>
      <vt:lpstr>Administrative Access Rights</vt:lpstr>
      <vt:lpstr>ACCESS CONTROL STRUCTURES</vt:lpstr>
      <vt:lpstr>Policy Focus</vt:lpstr>
      <vt:lpstr>Access Control Structure</vt:lpstr>
      <vt:lpstr>Access Control Matrix</vt:lpstr>
      <vt:lpstr>Access Control Matrix</vt:lpstr>
      <vt:lpstr>Capabilities</vt:lpstr>
      <vt:lpstr>Access Control Lists (ACLs)</vt:lpstr>
      <vt:lpstr>Who Sets the Policy?</vt:lpstr>
      <vt:lpstr>DAC &amp; MAC</vt:lpstr>
      <vt:lpstr>Groups &amp; Negative Permissions</vt:lpstr>
      <vt:lpstr>Roles</vt:lpstr>
      <vt:lpstr>RBAC</vt:lpstr>
      <vt:lpstr>More on RBAC</vt:lpstr>
      <vt:lpstr>NIST: RBAC Levels</vt:lpstr>
      <vt:lpstr>Role Based Access Control</vt:lpstr>
      <vt:lpstr>Lesson: Intermediate Controls</vt:lpstr>
      <vt:lpstr>Protection Rings</vt:lpstr>
      <vt:lpstr>Protection Rings</vt:lpstr>
      <vt:lpstr>Policy Instantiation</vt:lpstr>
      <vt:lpstr>STRUCTURING POLICIES</vt:lpstr>
      <vt:lpstr>Structuring Access Control</vt:lpstr>
      <vt:lpstr>Partial Orderings</vt:lpstr>
      <vt:lpstr>Mathematical Definition</vt:lpstr>
      <vt:lpstr>Examples</vt:lpstr>
      <vt:lpstr>Example: VSTa Microkernel</vt:lpstr>
      <vt:lpstr>Abilities and our Example</vt:lpstr>
      <vt:lpstr>Null Values</vt:lpstr>
      <vt:lpstr>Towards Lattices</vt:lpstr>
      <vt:lpstr>Towards Lattices</vt:lpstr>
      <vt:lpstr>Lattice (L,≤) (The slide on lattices you must not memorize)</vt:lpstr>
      <vt:lpstr>System Low &amp; System High</vt:lpstr>
      <vt:lpstr>Lattices - Example 1</vt:lpstr>
      <vt:lpstr>Lattices - Example 2</vt:lpstr>
      <vt:lpstr>Summary</vt:lpstr>
      <vt:lpstr>Lattices - Example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cp:lastModifiedBy>Faith Lin</cp:lastModifiedBy>
  <cp:revision>285</cp:revision>
  <dcterms:created xsi:type="dcterms:W3CDTF">2019-09-03T15:28:52Z</dcterms:created>
  <dcterms:modified xsi:type="dcterms:W3CDTF">2023-12-12T04:07:47Z</dcterms:modified>
</cp:coreProperties>
</file>