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7"/>
  </p:notesMasterIdLst>
  <p:sldIdLst>
    <p:sldId id="256" r:id="rId5"/>
    <p:sldId id="311" r:id="rId6"/>
    <p:sldId id="309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62" r:id="rId15"/>
    <p:sldId id="371" r:id="rId16"/>
    <p:sldId id="372" r:id="rId17"/>
    <p:sldId id="373" r:id="rId18"/>
    <p:sldId id="370" r:id="rId19"/>
    <p:sldId id="375" r:id="rId20"/>
    <p:sldId id="376" r:id="rId21"/>
    <p:sldId id="377" r:id="rId22"/>
    <p:sldId id="378" r:id="rId23"/>
    <p:sldId id="379" r:id="rId24"/>
    <p:sldId id="380" r:id="rId25"/>
    <p:sldId id="361" r:id="rId26"/>
  </p:sldIdLst>
  <p:sldSz cx="12192000" cy="6858000"/>
  <p:notesSz cx="6881813" cy="9296400"/>
  <p:custDataLst>
    <p:tags r:id="rId2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A493354-8763-441C-939F-32CB35108058}">
          <p14:sldIdLst>
            <p14:sldId id="256"/>
            <p14:sldId id="311"/>
            <p14:sldId id="309"/>
            <p14:sldId id="363"/>
            <p14:sldId id="364"/>
            <p14:sldId id="365"/>
            <p14:sldId id="366"/>
            <p14:sldId id="367"/>
            <p14:sldId id="368"/>
            <p14:sldId id="369"/>
            <p14:sldId id="362"/>
            <p14:sldId id="371"/>
            <p14:sldId id="372"/>
            <p14:sldId id="373"/>
            <p14:sldId id="370"/>
            <p14:sldId id="375"/>
          </p14:sldIdLst>
        </p14:section>
        <p14:section name="DOPO PRANZO" id="{44F00062-4E49-461C-B87A-239A5D093247}">
          <p14:sldIdLst>
            <p14:sldId id="376"/>
            <p14:sldId id="377"/>
            <p14:sldId id="378"/>
            <p14:sldId id="379"/>
            <p14:sldId id="38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77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Cerea" initials="EC" lastIdx="8" clrIdx="0">
    <p:extLst>
      <p:ext uri="{19B8F6BF-5375-455C-9EA6-DF929625EA0E}">
        <p15:presenceInfo xmlns:p15="http://schemas.microsoft.com/office/powerpoint/2012/main" userId="S-1-5-21-776561741-838170752-839522115-4184" providerId="AD"/>
      </p:ext>
    </p:extLst>
  </p:cmAuthor>
  <p:cmAuthor id="2" name="Stefania Testini" initials="ST" lastIdx="6" clrIdx="1">
    <p:extLst>
      <p:ext uri="{19B8F6BF-5375-455C-9EA6-DF929625EA0E}">
        <p15:presenceInfo xmlns:p15="http://schemas.microsoft.com/office/powerpoint/2012/main" userId="S-1-5-21-776561741-838170752-839522115-2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6"/>
    <a:srgbClr val="68217A"/>
    <a:srgbClr val="0072C6"/>
    <a:srgbClr val="2E6CA4"/>
    <a:srgbClr val="FFB553"/>
    <a:srgbClr val="9B0DFF"/>
    <a:srgbClr val="FF0000"/>
    <a:srgbClr val="E80CCD"/>
    <a:srgbClr val="E8440C"/>
    <a:srgbClr val="7F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>
      <p:cViewPr varScale="1">
        <p:scale>
          <a:sx n="99" d="100"/>
          <a:sy n="99" d="100"/>
        </p:scale>
        <p:origin x="972" y="72"/>
      </p:cViewPr>
      <p:guideLst>
        <p:guide orient="horz" pos="459"/>
        <p:guide pos="3840"/>
        <p:guide pos="438"/>
        <p:guide orient="horz" pos="771"/>
        <p:guide orient="horz" pos="2160"/>
        <p:guide orient="horz"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7D96D5-93ED-4A30-B50F-752CD755AE98}" type="datetimeFigureOut">
              <a:rPr lang="it-IT" smtClean="0"/>
              <a:t>20/10/2020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1468F6-C5A3-4BBC-82B3-E5D925D89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Force </a:t>
            </a:r>
            <a:r>
              <a:rPr lang="it-IT" dirty="0" err="1"/>
              <a:t>sync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se può cancella solo il campo necessario</a:t>
            </a:r>
          </a:p>
          <a:p>
            <a:r>
              <a:rPr lang="it-IT" dirty="0">
                <a:sym typeface="Wingdings" panose="05000000000000000000" pitchFamily="2" charset="2"/>
              </a:rPr>
              <a:t>Obsolete  potrebbe portare degli errori di </a:t>
            </a:r>
            <a:r>
              <a:rPr lang="it-IT" dirty="0" err="1">
                <a:sym typeface="Wingdings" panose="05000000000000000000" pitchFamily="2" charset="2"/>
              </a:rPr>
              <a:t>runtime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468F6-C5A3-4BBC-82B3-E5D925D8951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3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468F6-C5A3-4BBC-82B3-E5D925D8951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96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504334" y="1932222"/>
            <a:ext cx="9048815" cy="7143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Font typeface="Arial" pitchFamily="34" charset="0"/>
              <a:buNone/>
              <a:def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04332" y="2780928"/>
            <a:ext cx="9144064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Luogo, GG mese AAAA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04334" y="3936476"/>
            <a:ext cx="3714777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it-IT" dirty="0"/>
              <a:t>Presentatore, Ruolo</a:t>
            </a:r>
            <a:endParaRPr lang="en-US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5" y="0"/>
            <a:ext cx="745045" cy="6858000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07F7AC-8389-4E5E-B5A9-7EA56FB23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82" y="-235563"/>
            <a:ext cx="6113818" cy="2425448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0C4D92-200D-4BD9-88BB-AE3E5043C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94" y="5507465"/>
            <a:ext cx="1111032" cy="1111032"/>
          </a:xfrm>
          <a:prstGeom prst="rect">
            <a:avLst/>
          </a:prstGeom>
        </p:spPr>
      </p:pic>
      <p:pic>
        <p:nvPicPr>
          <p:cNvPr id="12" name="Immagine 11" descr="Immagine che contiene cibo, fiore&#10;&#10;Descrizione generata automaticamente">
            <a:extLst>
              <a:ext uri="{FF2B5EF4-FFF2-40B4-BE49-F238E27FC236}">
                <a16:creationId xmlns:a16="http://schemas.microsoft.com/office/drawing/2014/main" id="{A9AE9E9E-EC42-4E96-AAA6-209929E00C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5" b="39500"/>
          <a:stretch/>
        </p:blipFill>
        <p:spPr>
          <a:xfrm>
            <a:off x="346797" y="5996813"/>
            <a:ext cx="4681944" cy="719045"/>
          </a:xfrm>
          <a:prstGeom prst="rect">
            <a:avLst/>
          </a:prstGeom>
        </p:spPr>
      </p:pic>
      <p:pic>
        <p:nvPicPr>
          <p:cNvPr id="5" name="Immagine 4" descr="Immagine che contiene segnale, cibo, disegnando&#10;&#10;Descrizione generata automaticamente">
            <a:extLst>
              <a:ext uri="{FF2B5EF4-FFF2-40B4-BE49-F238E27FC236}">
                <a16:creationId xmlns:a16="http://schemas.microsoft.com/office/drawing/2014/main" id="{0F8EC911-4AC0-44DC-B317-22884682F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8"/>
          <a:stretch/>
        </p:blipFill>
        <p:spPr>
          <a:xfrm>
            <a:off x="5365799" y="5513606"/>
            <a:ext cx="2807237" cy="110489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5D489400-E6E8-42DC-9D87-D4D0FD283009}"/>
              </a:ext>
            </a:extLst>
          </p:cNvPr>
          <p:cNvSpPr/>
          <p:nvPr userDrawn="1"/>
        </p:nvSpPr>
        <p:spPr>
          <a:xfrm>
            <a:off x="606425" y="2655872"/>
            <a:ext cx="5616000" cy="2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3C0C"/>
              </a:gs>
              <a:gs pos="52000">
                <a:srgbClr val="ED7D31"/>
              </a:gs>
              <a:gs pos="100000">
                <a:srgbClr val="BF57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4173">
          <p15:clr>
            <a:srgbClr val="FBAE40"/>
          </p15:clr>
        </p15:guide>
        <p15:guide id="2" pos="212">
          <p15:clr>
            <a:srgbClr val="FBAE40"/>
          </p15:clr>
        </p15:guide>
        <p15:guide id="3" pos="3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con logo Eos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246CB9-F6C3-4BFE-8F28-E5DECD1C12B8}"/>
              </a:ext>
            </a:extLst>
          </p:cNvPr>
          <p:cNvSpPr txBox="1">
            <a:spLocks/>
          </p:cNvSpPr>
          <p:nvPr userDrawn="1"/>
        </p:nvSpPr>
        <p:spPr>
          <a:xfrm>
            <a:off x="609441" y="6208886"/>
            <a:ext cx="303669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121898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eos-solutions.it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0FEF9-61FF-4675-B692-7536255A7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2046000" y="6391488"/>
            <a:ext cx="8523588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1387A7C-3CFC-48A8-B04B-539ACF863660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788E6E5F-042D-4AFF-BBD8-F8F0318C6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00" y="5338885"/>
            <a:ext cx="2295320" cy="18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senza loghi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86BEA30-9377-407A-BB6C-07CC202769BB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90A9-D707-40EF-9DF8-FCB1609687DD}" type="datetimeFigureOut">
              <a:rPr lang="it-IT" smtClean="0"/>
              <a:t>20/10/2020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731C-A470-4FA3-8206-51D9371673B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00" y="365125"/>
            <a:ext cx="74504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ynamics365/business-central/dev-itpro/developer/triggers/devenv-oninsertrecord-trigger" TargetMode="External"/><Relationship Id="rId3" Type="http://schemas.openxmlformats.org/officeDocument/2006/relationships/hyperlink" Target="https://docs.microsoft.com/en-us/dynamics365/business-central/dev-itpro/developer/triggers/devenv-onaftergetcurrrecord-trigger" TargetMode="External"/><Relationship Id="rId7" Type="http://schemas.openxmlformats.org/officeDocument/2006/relationships/hyperlink" Target="https://docs.microsoft.com/en-us/dynamics365/business-central/dev-itpro/developer/triggers/devenv-ondeleterecord-trigger" TargetMode="External"/><Relationship Id="rId12" Type="http://schemas.openxmlformats.org/officeDocument/2006/relationships/hyperlink" Target="https://docs.microsoft.com/en-us/dynamics365/business-central/dev-itpro/developer/triggers/devenv-onqueryclosepage-trigger" TargetMode="External"/><Relationship Id="rId2" Type="http://schemas.openxmlformats.org/officeDocument/2006/relationships/hyperlink" Target="https://docs.microsoft.com/en-us/dynamics365/business-central/dev-itpro/developer/triggers/devenv-onaction-tri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ynamics365/business-central/dev-itpro/developer/triggers/devenv-onclosepage-trigger" TargetMode="External"/><Relationship Id="rId11" Type="http://schemas.openxmlformats.org/officeDocument/2006/relationships/hyperlink" Target="https://docs.microsoft.com/en-us/dynamics365/business-central/dev-itpro/developer/triggers/devenv-onopenpage-trigger" TargetMode="External"/><Relationship Id="rId5" Type="http://schemas.openxmlformats.org/officeDocument/2006/relationships/hyperlink" Target="https://docs.microsoft.com/en-us/dynamics365/business-central/dev-itpro/developer/triggers/devenv-onvalidate-page-fields-trigger" TargetMode="External"/><Relationship Id="rId10" Type="http://schemas.openxmlformats.org/officeDocument/2006/relationships/hyperlink" Target="https://docs.microsoft.com/en-us/dynamics365/business-central/dev-itpro/developer/triggers/devenv-onnewrecord-trigger" TargetMode="External"/><Relationship Id="rId4" Type="http://schemas.openxmlformats.org/officeDocument/2006/relationships/hyperlink" Target="https://docs.microsoft.com/en-us/dynamics365/business-central/dev-itpro/developer/triggers/devenv-onaftergetrecord-trigger" TargetMode="External"/><Relationship Id="rId9" Type="http://schemas.openxmlformats.org/officeDocument/2006/relationships/hyperlink" Target="https://docs.microsoft.com/en-us/dynamics365/business-central/dev-itpro/developer/triggers/devenv-onmodifyrecord-trigg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 Advanced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Bolzano, 21/10/2020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Primo, Developer Labs</a:t>
            </a:r>
          </a:p>
        </p:txBody>
      </p:sp>
    </p:spTree>
    <p:extLst>
      <p:ext uri="{BB962C8B-B14F-4D97-AF65-F5344CB8AC3E}">
        <p14:creationId xmlns:p14="http://schemas.microsoft.com/office/powerpoint/2010/main" val="1572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Loops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679438E-ACA4-43BA-BF50-83D084C62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073461"/>
              </p:ext>
            </p:extLst>
          </p:nvPr>
        </p:nvGraphicFramePr>
        <p:xfrm>
          <a:off x="767408" y="1124744"/>
          <a:ext cx="9805342" cy="5025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2671">
                  <a:extLst>
                    <a:ext uri="{9D8B030D-6E8A-4147-A177-3AD203B41FA5}">
                      <a16:colId xmlns:a16="http://schemas.microsoft.com/office/drawing/2014/main" val="3076186961"/>
                    </a:ext>
                  </a:extLst>
                </a:gridCol>
                <a:gridCol w="4902671">
                  <a:extLst>
                    <a:ext uri="{9D8B030D-6E8A-4147-A177-3AD203B41FA5}">
                      <a16:colId xmlns:a16="http://schemas.microsoft.com/office/drawing/2014/main" val="2120776442"/>
                    </a:ext>
                  </a:extLst>
                </a:gridCol>
              </a:tblGrid>
              <a:tr h="42769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>
                          <a:effectLst/>
                        </a:rPr>
                        <a:t>Looping mechanism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 dirty="0" err="1">
                          <a:effectLst/>
                        </a:rPr>
                        <a:t>Description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79594"/>
                  </a:ext>
                </a:extLst>
              </a:tr>
              <a:tr h="10692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>
                          <a:effectLst/>
                        </a:rPr>
                        <a:t>for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Repeats the inner statement until a counter variable equals the maximum or minimum value specified.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22072"/>
                  </a:ext>
                </a:extLst>
              </a:tr>
              <a:tr h="10692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>
                          <a:effectLst/>
                        </a:rPr>
                        <a:t>foreach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Repeats the inner statement for each statement in a List, </a:t>
                      </a:r>
                      <a:r>
                        <a:rPr lang="en-US" sz="1800" u="none" strike="noStrike" dirty="0" err="1">
                          <a:effectLst/>
                        </a:rPr>
                        <a:t>XmlNodeList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XmlAttributeCollection</a:t>
                      </a:r>
                      <a:r>
                        <a:rPr lang="en-US" sz="1800" u="none" strike="noStrike" dirty="0">
                          <a:effectLst/>
                        </a:rPr>
                        <a:t>, or </a:t>
                      </a:r>
                      <a:r>
                        <a:rPr lang="en-US" sz="1800" u="none" strike="noStrike" dirty="0" err="1">
                          <a:effectLst/>
                        </a:rPr>
                        <a:t>JsonArray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14300"/>
                  </a:ext>
                </a:extLst>
              </a:tr>
              <a:tr h="10692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>
                          <a:effectLst/>
                        </a:rPr>
                        <a:t>while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Repeats the inner statement as long as the specified condition is true. The statement in a loop of this kind is repeated 0 or more times.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21295"/>
                  </a:ext>
                </a:extLst>
              </a:tr>
              <a:tr h="139000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u="none" strike="noStrike">
                          <a:effectLst/>
                        </a:rPr>
                        <a:t>repeat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Repeats the inner statements until the specified conditions evaluate to true. The statements in a loop of this kind are always executed at least one time.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74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System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785EE1-5655-4562-9E66-9C695B84CA3C}"/>
              </a:ext>
            </a:extLst>
          </p:cNvPr>
          <p:cNvSpPr txBox="1"/>
          <p:nvPr/>
        </p:nvSpPr>
        <p:spPr>
          <a:xfrm>
            <a:off x="767408" y="1196752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table in Business Central has some System Events:</a:t>
            </a:r>
          </a:p>
          <a:p>
            <a:endParaRPr lang="en-US" dirty="0"/>
          </a:p>
          <a:p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05BC2EC-C2F3-4D21-8335-B321C637D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266345"/>
              </p:ext>
            </p:extLst>
          </p:nvPr>
        </p:nvGraphicFramePr>
        <p:xfrm>
          <a:off x="3359696" y="1772816"/>
          <a:ext cx="7109782" cy="435134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54891">
                  <a:extLst>
                    <a:ext uri="{9D8B030D-6E8A-4147-A177-3AD203B41FA5}">
                      <a16:colId xmlns:a16="http://schemas.microsoft.com/office/drawing/2014/main" val="3160278441"/>
                    </a:ext>
                  </a:extLst>
                </a:gridCol>
                <a:gridCol w="3554891">
                  <a:extLst>
                    <a:ext uri="{9D8B030D-6E8A-4147-A177-3AD203B41FA5}">
                      <a16:colId xmlns:a16="http://schemas.microsoft.com/office/drawing/2014/main" val="225914484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Database trigger event with signature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Description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795015085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err="1">
                          <a:effectLst/>
                        </a:rPr>
                        <a:t>OnBeforeDeleteEvent</a:t>
                      </a:r>
                      <a:r>
                        <a:rPr lang="en-US" sz="900" u="none" strike="noStrike" dirty="0">
                          <a:effectLst/>
                        </a:rPr>
                        <a:t>(VAR Rec: Record; </a:t>
                      </a:r>
                      <a:r>
                        <a:rPr lang="en-US" sz="900" u="none" strike="noStrike" dirty="0" err="1">
                          <a:effectLst/>
                        </a:rPr>
                        <a:t>RunTrigger</a:t>
                      </a:r>
                      <a:r>
                        <a:rPr lang="en-US" sz="900" u="none" strike="noStrike" dirty="0">
                          <a:effectLst/>
                        </a:rPr>
                        <a:t>: Boolean)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before a record is deleted from a table.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248006831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err="1">
                          <a:effectLst/>
                        </a:rPr>
                        <a:t>OnAfterDeleteEvent</a:t>
                      </a:r>
                      <a:r>
                        <a:rPr lang="en-US" sz="900" u="none" strike="noStrike" dirty="0">
                          <a:effectLst/>
                        </a:rPr>
                        <a:t>(VAR Rec: Record; </a:t>
                      </a:r>
                      <a:r>
                        <a:rPr lang="en-US" sz="900" u="none" strike="noStrike" dirty="0" err="1">
                          <a:effectLst/>
                        </a:rPr>
                        <a:t>RunTrigger</a:t>
                      </a:r>
                      <a:r>
                        <a:rPr lang="en-US" sz="900" u="none" strike="noStrike" dirty="0">
                          <a:effectLst/>
                        </a:rPr>
                        <a:t>: Boolean)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Executed after a record is deleted from a table.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2850760259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err="1">
                          <a:effectLst/>
                        </a:rPr>
                        <a:t>OnBeforeInsertEvent</a:t>
                      </a:r>
                      <a:r>
                        <a:rPr lang="en-US" sz="900" u="none" strike="noStrike" dirty="0">
                          <a:effectLst/>
                        </a:rPr>
                        <a:t>(VAR Rec: Record; </a:t>
                      </a:r>
                      <a:r>
                        <a:rPr lang="en-US" sz="900" u="none" strike="noStrike" dirty="0" err="1">
                          <a:effectLst/>
                        </a:rPr>
                        <a:t>RunTrigger</a:t>
                      </a:r>
                      <a:r>
                        <a:rPr lang="en-US" sz="900" u="none" strike="noStrike" dirty="0">
                          <a:effectLst/>
                        </a:rPr>
                        <a:t>: Boolean)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before a record is inserted in a table.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304434772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OnAfterInsertEvent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</a:t>
                      </a:r>
                      <a:r>
                        <a:rPr lang="it-IT" sz="900" u="none" strike="noStrike" dirty="0" err="1">
                          <a:effectLst/>
                        </a:rPr>
                        <a:t>RunTrigger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Boolean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Executed after a record is inserted in a table.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1482216714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OnBeforeModifyEvent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VAR </a:t>
                      </a:r>
                      <a:r>
                        <a:rPr lang="it-IT" sz="900" u="none" strike="noStrike" dirty="0" err="1">
                          <a:effectLst/>
                        </a:rPr>
                        <a:t>xRec</a:t>
                      </a:r>
                      <a:r>
                        <a:rPr lang="it-IT" sz="900" u="none" strike="noStrike" dirty="0">
                          <a:effectLst/>
                        </a:rPr>
                        <a:t> : Record; </a:t>
                      </a:r>
                      <a:r>
                        <a:rPr lang="it-IT" sz="900" u="none" strike="noStrike" dirty="0" err="1">
                          <a:effectLst/>
                        </a:rPr>
                        <a:t>RunTrigger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Boolean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Executed before a record is modified in a table.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926790188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OnAfterModifyEvent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VAR </a:t>
                      </a:r>
                      <a:r>
                        <a:rPr lang="it-IT" sz="900" u="none" strike="noStrike" dirty="0" err="1">
                          <a:effectLst/>
                        </a:rPr>
                        <a:t>xRec</a:t>
                      </a:r>
                      <a:r>
                        <a:rPr lang="it-IT" sz="900" u="none" strike="noStrike" dirty="0">
                          <a:effectLst/>
                        </a:rPr>
                        <a:t> : Record; </a:t>
                      </a:r>
                      <a:r>
                        <a:rPr lang="it-IT" sz="900" u="none" strike="noStrike" dirty="0" err="1">
                          <a:effectLst/>
                        </a:rPr>
                        <a:t>RunTrigger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Boolean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after a record is modified in a table.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2268013783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OnBeforeRenameEvent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VAR </a:t>
                      </a:r>
                      <a:r>
                        <a:rPr lang="it-IT" sz="900" u="none" strike="noStrike" dirty="0" err="1">
                          <a:effectLst/>
                        </a:rPr>
                        <a:t>xRec</a:t>
                      </a:r>
                      <a:r>
                        <a:rPr lang="it-IT" sz="900" u="none" strike="noStrike" dirty="0">
                          <a:effectLst/>
                        </a:rPr>
                        <a:t> : Record; </a:t>
                      </a:r>
                      <a:r>
                        <a:rPr lang="it-IT" sz="900" u="none" strike="noStrike" dirty="0" err="1">
                          <a:effectLst/>
                        </a:rPr>
                        <a:t>RunTrigger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Boolean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before a record is renamed in a table.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202734335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OnAfterRenameEvent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VAR </a:t>
                      </a:r>
                      <a:r>
                        <a:rPr lang="it-IT" sz="900" u="none" strike="noStrike" dirty="0" err="1">
                          <a:effectLst/>
                        </a:rPr>
                        <a:t>xRec</a:t>
                      </a:r>
                      <a:r>
                        <a:rPr lang="it-IT" sz="900" u="none" strike="noStrike" dirty="0">
                          <a:effectLst/>
                        </a:rPr>
                        <a:t>: Record; </a:t>
                      </a:r>
                      <a:r>
                        <a:rPr lang="it-IT" sz="900" u="none" strike="noStrike" dirty="0" err="1">
                          <a:effectLst/>
                        </a:rPr>
                        <a:t>RunTrigger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Boolean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after a record is renamed in a table.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801721415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 dirty="0" err="1">
                          <a:effectLst/>
                        </a:rPr>
                        <a:t>OnBeforeValidateEvent</a:t>
                      </a:r>
                      <a:r>
                        <a:rPr lang="it-IT" sz="900" u="none" strike="noStrike" dirty="0">
                          <a:effectLst/>
                        </a:rPr>
                        <a:t>(VAR </a:t>
                      </a:r>
                      <a:r>
                        <a:rPr lang="it-IT" sz="900" u="none" strike="noStrike" dirty="0" err="1">
                          <a:effectLst/>
                        </a:rPr>
                        <a:t>Rec</a:t>
                      </a:r>
                      <a:r>
                        <a:rPr lang="it-IT" sz="900" u="none" strike="noStrike" dirty="0">
                          <a:effectLst/>
                        </a:rPr>
                        <a:t> : Record; VAR </a:t>
                      </a:r>
                      <a:r>
                        <a:rPr lang="it-IT" sz="900" u="none" strike="noStrike" dirty="0" err="1">
                          <a:effectLst/>
                        </a:rPr>
                        <a:t>xRec</a:t>
                      </a:r>
                      <a:r>
                        <a:rPr lang="it-IT" sz="900" u="none" strike="noStrike" dirty="0">
                          <a:effectLst/>
                        </a:rPr>
                        <a:t> : Record; </a:t>
                      </a:r>
                      <a:r>
                        <a:rPr lang="it-IT" sz="900" u="none" strike="noStrike" dirty="0" err="1">
                          <a:effectLst/>
                        </a:rPr>
                        <a:t>CurrentFieldNo</a:t>
                      </a:r>
                      <a:r>
                        <a:rPr lang="it-IT" sz="900" u="none" strike="noStrike" dirty="0">
                          <a:effectLst/>
                        </a:rPr>
                        <a:t> : </a:t>
                      </a:r>
                      <a:r>
                        <a:rPr lang="it-IT" sz="900" u="none" strike="noStrike" dirty="0" err="1">
                          <a:effectLst/>
                        </a:rPr>
                        <a:t>Integer</a:t>
                      </a:r>
                      <a:r>
                        <a:rPr lang="it-IT" sz="900" u="none" strike="noStrike" dirty="0">
                          <a:effectLst/>
                        </a:rPr>
                        <a:t>)</a:t>
                      </a:r>
                      <a:endParaRPr lang="it-I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Executed before a field is validated when its value has been changed.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576634182"/>
                  </a:ext>
                </a:extLst>
              </a:tr>
              <a:tr h="4729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u="none" strike="noStrike">
                          <a:effectLst/>
                        </a:rPr>
                        <a:t>OnAfterValidateEvent(VAR Rec : Record; VAR xRec : Record; CurrentFieldNo : Integer)</a:t>
                      </a:r>
                      <a:endParaRPr lang="it-IT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Executed after a field is validated when its value has been changed.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97" marR="47297" marT="23649" marB="23649"/>
                </a:tc>
                <a:extLst>
                  <a:ext uri="{0D108BD9-81ED-4DB2-BD59-A6C34878D82A}">
                    <a16:rowId xmlns:a16="http://schemas.microsoft.com/office/drawing/2014/main" val="65031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19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System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785EE1-5655-4562-9E66-9C695B84CA3C}"/>
              </a:ext>
            </a:extLst>
          </p:cNvPr>
          <p:cNvSpPr txBox="1"/>
          <p:nvPr/>
        </p:nvSpPr>
        <p:spPr>
          <a:xfrm>
            <a:off x="767408" y="1196752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tables, also pages has these type of events:</a:t>
            </a:r>
          </a:p>
          <a:p>
            <a:endParaRPr lang="en-US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DC8CA2-5668-425D-AFA1-E8D32DAD6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306578"/>
              </p:ext>
            </p:extLst>
          </p:nvPr>
        </p:nvGraphicFramePr>
        <p:xfrm>
          <a:off x="911424" y="1628800"/>
          <a:ext cx="9577064" cy="49580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88532">
                  <a:extLst>
                    <a:ext uri="{9D8B030D-6E8A-4147-A177-3AD203B41FA5}">
                      <a16:colId xmlns:a16="http://schemas.microsoft.com/office/drawing/2014/main" val="2525675383"/>
                    </a:ext>
                  </a:extLst>
                </a:gridCol>
                <a:gridCol w="4788532">
                  <a:extLst>
                    <a:ext uri="{9D8B030D-6E8A-4147-A177-3AD203B41FA5}">
                      <a16:colId xmlns:a16="http://schemas.microsoft.com/office/drawing/2014/main" val="688615287"/>
                    </a:ext>
                  </a:extLst>
                </a:gridCol>
              </a:tblGrid>
              <a:tr h="12543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>
                          <a:effectLst/>
                        </a:rPr>
                        <a:t>Trigger event with signature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Description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754495279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OnBeforeActionEvent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before the </a:t>
                      </a:r>
                      <a:r>
                        <a:rPr lang="en-US" sz="1050" u="none" strike="noStrike">
                          <a:effectLst/>
                          <a:hlinkClick r:id="rId2"/>
                        </a:rPr>
                        <a:t>OnAction Trigger</a:t>
                      </a:r>
                      <a:r>
                        <a:rPr lang="en-US" sz="1050" u="none" strike="noStrike">
                          <a:effectLst/>
                        </a:rPr>
                        <a:t>, which is called when a user selects an action on the page.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2907627647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OnAfterActionEvent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2"/>
                        </a:rPr>
                        <a:t>OnAction Trigger</a:t>
                      </a:r>
                      <a:r>
                        <a:rPr lang="en-US" sz="1050" u="none" strike="noStrike">
                          <a:effectLst/>
                        </a:rPr>
                        <a:t>, which is called when a user selects an action on the page.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3041303699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OnAfterGetCurrRecordEvent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3"/>
                        </a:rPr>
                        <a:t>OnAfterGetCurrRecord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after the current record is retrieved from the table.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1436913572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OnAfterGetRecordEvent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4"/>
                        </a:rPr>
                        <a:t>OnAfterGetRecord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after the record is retrieved from the table but before it is displayed to the user.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1493012981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OnBeforeValidateEvent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Record, VAR </a:t>
                      </a:r>
                      <a:r>
                        <a:rPr lang="it-IT" sz="1050" u="none" strike="noStrike" dirty="0" err="1">
                          <a:effectLst/>
                        </a:rPr>
                        <a:t>xRec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before the </a:t>
                      </a:r>
                      <a:r>
                        <a:rPr lang="en-US" sz="1050" u="none" strike="noStrike">
                          <a:effectLst/>
                          <a:hlinkClick r:id="rId5"/>
                        </a:rPr>
                        <a:t>OnValidate (Page fields) Trigger</a:t>
                      </a:r>
                      <a:r>
                        <a:rPr lang="en-US" sz="1050" u="none" strike="noStrike">
                          <a:effectLst/>
                        </a:rPr>
                        <a:t>, which is called when a field loses focus after its value has been changed.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1338192588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 err="1">
                          <a:effectLst/>
                        </a:rPr>
                        <a:t>OnAfterValidateEvent</a:t>
                      </a:r>
                      <a:r>
                        <a:rPr lang="en-US" sz="1050" u="none" strike="noStrike" dirty="0">
                          <a:effectLst/>
                        </a:rPr>
                        <a:t>(VAR Rec : Record, VAR </a:t>
                      </a:r>
                      <a:r>
                        <a:rPr lang="en-US" sz="1050" u="none" strike="noStrike" dirty="0" err="1">
                          <a:effectLst/>
                        </a:rPr>
                        <a:t>xRec</a:t>
                      </a:r>
                      <a:r>
                        <a:rPr lang="en-US" sz="1050" u="none" strike="noStrike" dirty="0">
                          <a:effectLst/>
                        </a:rPr>
                        <a:t> : Record)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5"/>
                        </a:rPr>
                        <a:t>OnValidate (Page fields) Trigger</a:t>
                      </a:r>
                      <a:r>
                        <a:rPr lang="en-US" sz="1050" u="none" strike="noStrike">
                          <a:effectLst/>
                        </a:rPr>
                        <a:t>, which is called when a field loses focus after its value has been changed.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1786285289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OnClosePageEvent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6"/>
                        </a:rPr>
                        <a:t>OnClosePage Trigger</a:t>
                      </a:r>
                      <a:r>
                        <a:rPr lang="en-US" sz="1050" u="none" strike="noStrike">
                          <a:effectLst/>
                        </a:rPr>
                        <a:t>, which is called when page closes after the OnQueryClosePage trigger is executed.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3664084952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OnDeleteRecordEvent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Record, VAR </a:t>
                      </a:r>
                      <a:r>
                        <a:rPr lang="it-IT" sz="1050" u="none" strike="noStrike" dirty="0" err="1">
                          <a:effectLst/>
                        </a:rPr>
                        <a:t>AllowDelete</a:t>
                      </a:r>
                      <a:r>
                        <a:rPr lang="it-IT" sz="1050" u="none" strike="noStrike" dirty="0">
                          <a:effectLst/>
                        </a:rPr>
                        <a:t> : </a:t>
                      </a:r>
                      <a:r>
                        <a:rPr lang="it-IT" sz="1050" u="none" strike="noStrike" dirty="0" err="1">
                          <a:effectLst/>
                        </a:rPr>
                        <a:t>Boolean</a:t>
                      </a:r>
                      <a:r>
                        <a:rPr lang="it-IT" sz="1050" u="none" strike="noStrike" dirty="0">
                          <a:effectLst/>
                        </a:rPr>
                        <a:t>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7"/>
                        </a:rPr>
                        <a:t>OnDeleteRecord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before a record is deleted from a table.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4053688355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OnInsertRecordEvent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Record, </a:t>
                      </a:r>
                      <a:r>
                        <a:rPr lang="it-IT" sz="1050" u="none" strike="noStrike" dirty="0" err="1">
                          <a:effectLst/>
                        </a:rPr>
                        <a:t>BelowxRec</a:t>
                      </a:r>
                      <a:r>
                        <a:rPr lang="it-IT" sz="1050" u="none" strike="noStrike" dirty="0">
                          <a:effectLst/>
                        </a:rPr>
                        <a:t> : </a:t>
                      </a:r>
                      <a:r>
                        <a:rPr lang="it-IT" sz="1050" u="none" strike="noStrike" dirty="0" err="1">
                          <a:effectLst/>
                        </a:rPr>
                        <a:t>Boolean</a:t>
                      </a:r>
                      <a:r>
                        <a:rPr lang="it-IT" sz="1050" u="none" strike="noStrike" dirty="0">
                          <a:effectLst/>
                        </a:rPr>
                        <a:t>, VAR </a:t>
                      </a:r>
                      <a:r>
                        <a:rPr lang="it-IT" sz="1050" u="none" strike="noStrike" dirty="0" err="1">
                          <a:effectLst/>
                        </a:rPr>
                        <a:t>xRec</a:t>
                      </a:r>
                      <a:r>
                        <a:rPr lang="it-IT" sz="1050" u="none" strike="noStrike" dirty="0">
                          <a:effectLst/>
                        </a:rPr>
                        <a:t> : Record, VAR </a:t>
                      </a:r>
                      <a:r>
                        <a:rPr lang="it-IT" sz="1050" u="none" strike="noStrike" dirty="0" err="1">
                          <a:effectLst/>
                        </a:rPr>
                        <a:t>AllowInsert</a:t>
                      </a:r>
                      <a:r>
                        <a:rPr lang="it-IT" sz="1050" u="none" strike="noStrike" dirty="0">
                          <a:effectLst/>
                        </a:rPr>
                        <a:t> : </a:t>
                      </a:r>
                      <a:r>
                        <a:rPr lang="it-IT" sz="1050" u="none" strike="noStrike" dirty="0" err="1">
                          <a:effectLst/>
                        </a:rPr>
                        <a:t>Boolean</a:t>
                      </a:r>
                      <a:r>
                        <a:rPr lang="it-IT" sz="1050" u="none" strike="noStrike" dirty="0">
                          <a:effectLst/>
                        </a:rPr>
                        <a:t>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8"/>
                        </a:rPr>
                        <a:t>OnInsertRecord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before a record is inserted in a table.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2053226780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OnModifyRecordEvent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Record, VAR </a:t>
                      </a:r>
                      <a:r>
                        <a:rPr lang="it-IT" sz="1050" u="none" strike="noStrike" dirty="0" err="1">
                          <a:effectLst/>
                        </a:rPr>
                        <a:t>xRec</a:t>
                      </a:r>
                      <a:r>
                        <a:rPr lang="it-IT" sz="1050" u="none" strike="noStrike" dirty="0">
                          <a:effectLst/>
                        </a:rPr>
                        <a:t> : Record, VAR </a:t>
                      </a:r>
                      <a:r>
                        <a:rPr lang="it-IT" sz="1050" u="none" strike="noStrike" dirty="0" err="1">
                          <a:effectLst/>
                        </a:rPr>
                        <a:t>AllowModify</a:t>
                      </a:r>
                      <a:r>
                        <a:rPr lang="it-IT" sz="1050" u="none" strike="noStrike" dirty="0">
                          <a:effectLst/>
                        </a:rPr>
                        <a:t> : </a:t>
                      </a:r>
                      <a:r>
                        <a:rPr lang="it-IT" sz="1050" u="none" strike="noStrike" dirty="0" err="1">
                          <a:effectLst/>
                        </a:rPr>
                        <a:t>Boolean</a:t>
                      </a:r>
                      <a:r>
                        <a:rPr lang="it-IT" sz="1050" u="none" strike="noStrike" dirty="0">
                          <a:effectLst/>
                        </a:rPr>
                        <a:t>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9"/>
                        </a:rPr>
                        <a:t>OnModifyRecord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before a record is modified in a table.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558705220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OnNewRecordEvent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: Record, </a:t>
                      </a:r>
                      <a:r>
                        <a:rPr lang="it-IT" sz="1050" u="none" strike="noStrike" dirty="0" err="1">
                          <a:effectLst/>
                        </a:rPr>
                        <a:t>BelowxRec</a:t>
                      </a:r>
                      <a:r>
                        <a:rPr lang="it-IT" sz="1050" u="none" strike="noStrike" dirty="0">
                          <a:effectLst/>
                        </a:rPr>
                        <a:t> : </a:t>
                      </a:r>
                      <a:r>
                        <a:rPr lang="it-IT" sz="1050" u="none" strike="noStrike" dirty="0" err="1">
                          <a:effectLst/>
                        </a:rPr>
                        <a:t>Boolean</a:t>
                      </a:r>
                      <a:r>
                        <a:rPr lang="it-IT" sz="1050" u="none" strike="noStrike" dirty="0">
                          <a:effectLst/>
                        </a:rPr>
                        <a:t>, VAR </a:t>
                      </a:r>
                      <a:r>
                        <a:rPr lang="it-IT" sz="1050" u="none" strike="noStrike" dirty="0" err="1">
                          <a:effectLst/>
                        </a:rPr>
                        <a:t>xRec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10"/>
                        </a:rPr>
                        <a:t>OnNewRecord Trigger</a:t>
                      </a:r>
                      <a:r>
                        <a:rPr lang="en-US" sz="1050" u="none" strike="noStrike">
                          <a:effectLst/>
                        </a:rPr>
                        <a:t>, which is called before a new record is initialized.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2232865236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 err="1">
                          <a:effectLst/>
                        </a:rPr>
                        <a:t>OnOpenPageEvent</a:t>
                      </a:r>
                      <a:r>
                        <a:rPr lang="it-IT" sz="1050" u="none" strike="noStrike" dirty="0">
                          <a:effectLst/>
                        </a:rPr>
                        <a:t>(VAR </a:t>
                      </a:r>
                      <a:r>
                        <a:rPr lang="it-IT" sz="1050" u="none" strike="noStrike" dirty="0" err="1">
                          <a:effectLst/>
                        </a:rPr>
                        <a:t>Rec</a:t>
                      </a:r>
                      <a:r>
                        <a:rPr lang="it-IT" sz="1050" u="none" strike="noStrike" dirty="0">
                          <a:effectLst/>
                        </a:rPr>
                        <a:t> : Record)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>
                          <a:effectLst/>
                        </a:rPr>
                        <a:t>Executed after the </a:t>
                      </a:r>
                      <a:r>
                        <a:rPr lang="en-US" sz="1050" u="none" strike="noStrike">
                          <a:effectLst/>
                          <a:hlinkClick r:id="rId11"/>
                        </a:rPr>
                        <a:t>OnOpenPage Trigger</a:t>
                      </a:r>
                      <a:r>
                        <a:rPr lang="en-US" sz="1050" u="none" strike="noStrike">
                          <a:effectLst/>
                        </a:rPr>
                        <a:t>, which is called after a page is initialized and run.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1332336779"/>
                  </a:ext>
                </a:extLst>
              </a:tr>
              <a:tr h="3830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 err="1">
                          <a:effectLst/>
                        </a:rPr>
                        <a:t>OnQueryClosePageEvent</a:t>
                      </a:r>
                      <a:r>
                        <a:rPr lang="en-US" sz="1050" u="none" strike="noStrike" dirty="0">
                          <a:effectLst/>
                        </a:rPr>
                        <a:t>(VAR Rec : Record, VAR </a:t>
                      </a:r>
                      <a:r>
                        <a:rPr lang="en-US" sz="1050" u="none" strike="noStrike" dirty="0" err="1">
                          <a:effectLst/>
                        </a:rPr>
                        <a:t>AllowClose</a:t>
                      </a:r>
                      <a:r>
                        <a:rPr lang="en-US" sz="1050" u="none" strike="noStrike" dirty="0">
                          <a:effectLst/>
                        </a:rPr>
                        <a:t> : Boolean)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Executed after the </a:t>
                      </a:r>
                      <a:r>
                        <a:rPr lang="en-US" sz="1050" u="none" strike="noStrike" dirty="0" err="1">
                          <a:effectLst/>
                          <a:hlinkClick r:id="rId12"/>
                        </a:rPr>
                        <a:t>OnQueryClosePage</a:t>
                      </a:r>
                      <a:r>
                        <a:rPr lang="en-US" sz="1050" u="none" strike="noStrike" dirty="0">
                          <a:effectLst/>
                          <a:hlinkClick r:id="rId12"/>
                        </a:rPr>
                        <a:t> Trigger</a:t>
                      </a:r>
                      <a:r>
                        <a:rPr lang="en-US" sz="1050" u="none" strike="noStrike" dirty="0">
                          <a:effectLst/>
                        </a:rPr>
                        <a:t>, which is called as a page closes and before the </a:t>
                      </a:r>
                      <a:r>
                        <a:rPr lang="en-US" sz="1050" u="none" strike="noStrike" dirty="0" err="1">
                          <a:effectLst/>
                        </a:rPr>
                        <a:t>OnClosePage</a:t>
                      </a:r>
                      <a:r>
                        <a:rPr lang="en-US" sz="1050" u="none" strike="noStrike" dirty="0">
                          <a:effectLst/>
                        </a:rPr>
                        <a:t> Trigger executes.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73" marR="28073" marT="14037" marB="14037"/>
                </a:tc>
                <a:extLst>
                  <a:ext uri="{0D108BD9-81ED-4DB2-BD59-A6C34878D82A}">
                    <a16:rowId xmlns:a16="http://schemas.microsoft.com/office/drawing/2014/main" val="215582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626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Custom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785EE1-5655-4562-9E66-9C695B84CA3C}"/>
              </a:ext>
            </a:extLst>
          </p:cNvPr>
          <p:cNvSpPr txBox="1"/>
          <p:nvPr/>
        </p:nvSpPr>
        <p:spPr>
          <a:xfrm>
            <a:off x="767408" y="1196752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to create some Events in our custom functions, we must add an Event Publisher.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C55D0E-7D1D-4BEF-BEDD-4A941DBA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88" y="2679507"/>
            <a:ext cx="559195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Custom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785EE1-5655-4562-9E66-9C695B84CA3C}"/>
              </a:ext>
            </a:extLst>
          </p:cNvPr>
          <p:cNvSpPr txBox="1"/>
          <p:nvPr/>
        </p:nvSpPr>
        <p:spPr>
          <a:xfrm>
            <a:off x="767408" y="1196752"/>
            <a:ext cx="98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eventi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compongono</a:t>
            </a:r>
            <a:r>
              <a:rPr lang="en-US" dirty="0"/>
              <a:t> di 2 parti: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 Subscriber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25EB4D-9C93-4095-B1B5-B4B49394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72491"/>
            <a:ext cx="10513168" cy="26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1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Custom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 possible types of event publishers: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Integration Event: this type is suitable for integrate some workflows that will considerably change the standard workflow.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Event: this are suitable for modifying some workflows with custom logics. They cannot be modified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A1E966-5051-4A3C-A55E-3EF5A4EA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79" y="3356992"/>
            <a:ext cx="48679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2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 – Custom Events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Subscribing to events can be done only in one way, using the </a:t>
            </a:r>
            <a:r>
              <a:rPr lang="en-US" dirty="0" err="1"/>
              <a:t>EventSubscribers</a:t>
            </a:r>
            <a:r>
              <a:rPr lang="en-US" dirty="0"/>
              <a:t> procedure. They must be used in codeunits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E1F97F-68A3-4E93-82E0-B12F8CC0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604972"/>
            <a:ext cx="1144112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7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 use of tables – Temporary Tables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9865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temporary table is a temporary variable that holds a table. A temporary table is used as a buffer or intermediate storage for table data.</a:t>
            </a:r>
          </a:p>
          <a:p>
            <a:endParaRPr lang="en-US" dirty="0"/>
          </a:p>
          <a:p>
            <a:r>
              <a:rPr lang="en-US" dirty="0"/>
              <a:t>You can use a temporary table just like you use a database table. The differences between a temporary table and a database table are as follows: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temporary table data is not stored in the database. It's only held in memory until the table is closed.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write transaction principle that applies to a database table does not apply to a temporary table.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16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 use of tables – </a:t>
            </a:r>
            <a:r>
              <a:rPr lang="en-US" sz="4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FlowFields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calculated</a:t>
            </a:r>
            <a:r>
              <a:rPr lang="it-IT" dirty="0"/>
              <a:t> fields and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database.</a:t>
            </a:r>
          </a:p>
          <a:p>
            <a:endParaRPr lang="it-IT" dirty="0"/>
          </a:p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flowfields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performace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on-demand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EACECE1-1DAA-4BE4-BB9D-FCA78E41C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555136"/>
              </p:ext>
            </p:extLst>
          </p:nvPr>
        </p:nvGraphicFramePr>
        <p:xfrm>
          <a:off x="6744073" y="1196752"/>
          <a:ext cx="3888432" cy="4415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9514216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26193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40166850"/>
                    </a:ext>
                  </a:extLst>
                </a:gridCol>
              </a:tblGrid>
              <a:tr h="20525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 dirty="0" err="1">
                          <a:effectLst/>
                        </a:rPr>
                        <a:t>FlowField</a:t>
                      </a:r>
                      <a:r>
                        <a:rPr lang="it-IT" sz="1000" u="none" strike="noStrike" dirty="0">
                          <a:effectLst/>
                        </a:rPr>
                        <a:t> </a:t>
                      </a:r>
                      <a:r>
                        <a:rPr lang="it-IT" sz="1000" u="none" strike="noStrike" dirty="0" err="1">
                          <a:effectLst/>
                        </a:rPr>
                        <a:t>type</a:t>
                      </a:r>
                      <a:endParaRPr lang="it-IT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Field type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Description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2583786865"/>
                  </a:ext>
                </a:extLst>
              </a:tr>
              <a:tr h="5134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Sum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Decimal, Integer, BigInteger, or Duration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 sum of a specified set in a column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1906077079"/>
                  </a:ext>
                </a:extLst>
              </a:tr>
              <a:tr h="5134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Average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Decimal, Integer, BigInteger, or Duration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 average value of a specified set in a column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2821792108"/>
                  </a:ext>
                </a:extLst>
              </a:tr>
              <a:tr h="66755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Exist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Boolean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Indicates whether any records exist in a specified set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3160224762"/>
                  </a:ext>
                </a:extLst>
              </a:tr>
              <a:tr h="66755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Count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Integer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 number of records in a specified set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3299329540"/>
                  </a:ext>
                </a:extLst>
              </a:tr>
              <a:tr h="66755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Min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Any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 minimum value in a column in a specified set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1556975638"/>
                  </a:ext>
                </a:extLst>
              </a:tr>
              <a:tr h="66755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Max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Any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 maximum value in a column in a specified set in a table.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3607814371"/>
                  </a:ext>
                </a:extLst>
              </a:tr>
              <a:tr h="5134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Lookup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u="none" strike="noStrike">
                          <a:effectLst/>
                        </a:rPr>
                        <a:t>Any</a:t>
                      </a:r>
                      <a:endParaRPr lang="it-IT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Looks up a value in a column in another table.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97" marR="50597" marT="25298" marB="25298"/>
                </a:tc>
                <a:extLst>
                  <a:ext uri="{0D108BD9-81ED-4DB2-BD59-A6C34878D82A}">
                    <a16:rowId xmlns:a16="http://schemas.microsoft.com/office/drawing/2014/main" val="280059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49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Working with Apps – Breaking Changes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5832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No thanks!</a:t>
            </a:r>
          </a:p>
          <a:p>
            <a:endParaRPr lang="it-IT" dirty="0"/>
          </a:p>
          <a:p>
            <a:r>
              <a:rPr lang="en-US" dirty="0"/>
              <a:t>If there are any schema changes that may result in any data loss, then it can be categorized as a breaking change. Changing the primary key of the table, or changing the data type, reducing the field length can be categorized as breaking changes.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78B3E-A391-44EB-A4B6-811CE2BA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906383"/>
            <a:ext cx="37406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6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6" name="Rectangle 4"/>
          <p:cNvSpPr/>
          <p:nvPr/>
        </p:nvSpPr>
        <p:spPr>
          <a:xfrm>
            <a:off x="1927476" y="1446693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Working with record datatype, loops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1927476" y="102390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599743" y="105527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9" name="Rectangle 15"/>
          <p:cNvSpPr/>
          <p:nvPr/>
        </p:nvSpPr>
        <p:spPr>
          <a:xfrm>
            <a:off x="1927476" y="2441659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Page and Table system events</a:t>
            </a:r>
          </a:p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 events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927476" y="20188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 Event oriented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599743" y="2050243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2" name="Rectangle 20"/>
          <p:cNvSpPr/>
          <p:nvPr/>
        </p:nvSpPr>
        <p:spPr>
          <a:xfrm>
            <a:off x="1927476" y="3436625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Mastering triggers, temporary tables, flow fields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1927476" y="3013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 use of Tables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599743" y="304520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5" name="Rectangle 17"/>
          <p:cNvSpPr/>
          <p:nvPr/>
        </p:nvSpPr>
        <p:spPr>
          <a:xfrm>
            <a:off x="1927476" y="4431591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Breaking Changes, “is it possible to…”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defTabSz="1218987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1927476" y="400880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Working with Apps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99743" y="4040175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7"/>
          <p:cNvCxnSpPr/>
          <p:nvPr/>
        </p:nvCxnSpPr>
        <p:spPr>
          <a:xfrm>
            <a:off x="463509" y="1991166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2" name="Straight Connector 28"/>
          <p:cNvCxnSpPr/>
          <p:nvPr/>
        </p:nvCxnSpPr>
        <p:spPr>
          <a:xfrm>
            <a:off x="463509" y="298869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>
            <a:off x="463509" y="397698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4" name="Straight Connector 30"/>
          <p:cNvCxnSpPr/>
          <p:nvPr/>
        </p:nvCxnSpPr>
        <p:spPr>
          <a:xfrm>
            <a:off x="463509" y="4965275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44A1A5D-5B8B-4559-ADDB-5C91902D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1793853"/>
            <a:ext cx="4574042" cy="33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Working with Apps – Breaking Changes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767408" y="1196752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/>
              <a:t>There</a:t>
            </a:r>
            <a:r>
              <a:rPr lang="it-IT" dirty="0"/>
              <a:t> are 2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Don’t</a:t>
            </a:r>
            <a:r>
              <a:rPr lang="it-IT" dirty="0"/>
              <a:t> do </a:t>
            </a:r>
            <a:r>
              <a:rPr lang="it-IT" dirty="0" err="1"/>
              <a:t>any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force the schema or </a:t>
            </a:r>
            <a:r>
              <a:rPr lang="it-IT" dirty="0" err="1"/>
              <a:t>obsoleting</a:t>
            </a:r>
            <a:r>
              <a:rPr lang="it-IT" dirty="0"/>
              <a:t> fields </a:t>
            </a:r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C2E5D3-45C2-49CE-AF5E-9AF7092D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210961"/>
            <a:ext cx="2727589" cy="412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77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Working with Apps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0DD2D9-23A1-4335-B1D0-61537F5C6317}"/>
              </a:ext>
            </a:extLst>
          </p:cNvPr>
          <p:cNvSpPr txBox="1"/>
          <p:nvPr/>
        </p:nvSpPr>
        <p:spPr>
          <a:xfrm>
            <a:off x="614407" y="1340768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…</a:t>
            </a: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field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the base </a:t>
            </a:r>
            <a:r>
              <a:rPr lang="it-IT" dirty="0" err="1">
                <a:sym typeface="Wingdings" panose="05000000000000000000" pitchFamily="2" charset="2"/>
              </a:rPr>
              <a:t>object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extensible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modify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logic</a:t>
            </a:r>
            <a:r>
              <a:rPr lang="it-IT" dirty="0">
                <a:sym typeface="Wingdings" panose="05000000000000000000" pitchFamily="2" charset="2"/>
              </a:rPr>
              <a:t> of a procedure 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suitable</a:t>
            </a:r>
            <a:r>
              <a:rPr lang="it-IT" dirty="0">
                <a:sym typeface="Wingdings" panose="05000000000000000000" pitchFamily="2" charset="2"/>
              </a:rPr>
              <a:t> event?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edit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dataitem</a:t>
            </a:r>
            <a:r>
              <a:rPr lang="it-IT" dirty="0">
                <a:sym typeface="Wingdings" panose="05000000000000000000" pitchFamily="2" charset="2"/>
              </a:rPr>
              <a:t> of a report  Duplicate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add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an option  Option or </a:t>
            </a:r>
            <a:r>
              <a:rPr lang="it-IT" dirty="0" err="1">
                <a:sym typeface="Wingdings" panose="05000000000000000000" pitchFamily="2" charset="2"/>
              </a:rPr>
              <a:t>Enum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1297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4D7F6-6487-4299-B0E6-68044B4E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9716CE-1143-4D65-930B-FE7C3EC2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21382"/>
            <a:ext cx="4856957" cy="48875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963F18A-A070-40D7-B831-33B3315F0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60" y="1903668"/>
            <a:ext cx="4888512" cy="4648973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216F234-2491-48D8-BE95-B5093DEE9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2" y="-362395"/>
            <a:ext cx="6396408" cy="2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How record access </a:t>
            </a:r>
            <a:r>
              <a:rPr lang="it-IT" dirty="0" err="1"/>
              <a:t>is</a:t>
            </a:r>
            <a:r>
              <a:rPr lang="it-IT" dirty="0"/>
              <a:t> made?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3 </a:t>
            </a:r>
            <a:r>
              <a:rPr lang="it-IT" dirty="0" err="1"/>
              <a:t>possibilties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trike="sngStrike" dirty="0" err="1"/>
              <a:t>Find</a:t>
            </a:r>
            <a:endParaRPr lang="it-IT" strike="sngStrike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FindSet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FindFirst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FindLast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A897DE-FF25-4E5F-A0A1-9B59EF6B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2088102"/>
            <a:ext cx="689706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Record.FindSet</a:t>
            </a:r>
            <a:r>
              <a:rPr lang="it-IT" dirty="0"/>
              <a:t>()</a:t>
            </a:r>
          </a:p>
          <a:p>
            <a:endParaRPr lang="it-IT" dirty="0"/>
          </a:p>
          <a:p>
            <a:r>
              <a:rPr lang="en-US" dirty="0"/>
              <a:t>“Finds a set of records in a table based on the current key and filter.”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6CC8BD16-D901-49D6-BC75-F2AA14A4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3716"/>
              </p:ext>
            </p:extLst>
          </p:nvPr>
        </p:nvGraphicFramePr>
        <p:xfrm>
          <a:off x="3991992" y="3140968"/>
          <a:ext cx="3415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928">
                  <a:extLst>
                    <a:ext uri="{9D8B030D-6E8A-4147-A177-3AD203B41FA5}">
                      <a16:colId xmlns:a16="http://schemas.microsoft.com/office/drawing/2014/main" val="340347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SALES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2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Ordine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8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89011"/>
                  </a:ext>
                </a:extLst>
              </a:tr>
            </a:tbl>
          </a:graphicData>
        </a:graphic>
      </p:graphicFrame>
      <p:sp>
        <p:nvSpPr>
          <p:cNvPr id="5" name="Freccia in giù 4">
            <a:extLst>
              <a:ext uri="{FF2B5EF4-FFF2-40B4-BE49-F238E27FC236}">
                <a16:creationId xmlns:a16="http://schemas.microsoft.com/office/drawing/2014/main" id="{29BA83D8-8889-413B-AB81-9A04FB31050B}"/>
              </a:ext>
            </a:extLst>
          </p:cNvPr>
          <p:cNvSpPr/>
          <p:nvPr/>
        </p:nvSpPr>
        <p:spPr>
          <a:xfrm>
            <a:off x="2783632" y="3505076"/>
            <a:ext cx="1008112" cy="2231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84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Record.FindFirst</a:t>
            </a:r>
            <a:r>
              <a:rPr lang="it-IT" dirty="0"/>
              <a:t>()</a:t>
            </a:r>
          </a:p>
          <a:p>
            <a:endParaRPr lang="it-IT" dirty="0"/>
          </a:p>
          <a:p>
            <a:r>
              <a:rPr lang="en-US" dirty="0"/>
              <a:t>“Finds the first record in a table based on the current key and filter.”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6CC8BD16-D901-49D6-BC75-F2AA14A49569}"/>
              </a:ext>
            </a:extLst>
          </p:cNvPr>
          <p:cNvGraphicFramePr>
            <a:graphicFrameLocks noGrp="1"/>
          </p:cNvGraphicFramePr>
          <p:nvPr/>
        </p:nvGraphicFramePr>
        <p:xfrm>
          <a:off x="3991992" y="3140968"/>
          <a:ext cx="3415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928">
                  <a:extLst>
                    <a:ext uri="{9D8B030D-6E8A-4147-A177-3AD203B41FA5}">
                      <a16:colId xmlns:a16="http://schemas.microsoft.com/office/drawing/2014/main" val="340347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SALES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2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Ordine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8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89011"/>
                  </a:ext>
                </a:extLst>
              </a:tr>
            </a:tbl>
          </a:graphicData>
        </a:graphic>
      </p:graphicFrame>
      <p:sp>
        <p:nvSpPr>
          <p:cNvPr id="5" name="Freccia in giù 4">
            <a:extLst>
              <a:ext uri="{FF2B5EF4-FFF2-40B4-BE49-F238E27FC236}">
                <a16:creationId xmlns:a16="http://schemas.microsoft.com/office/drawing/2014/main" id="{29BA83D8-8889-413B-AB81-9A04FB31050B}"/>
              </a:ext>
            </a:extLst>
          </p:cNvPr>
          <p:cNvSpPr/>
          <p:nvPr/>
        </p:nvSpPr>
        <p:spPr>
          <a:xfrm>
            <a:off x="2783632" y="3505076"/>
            <a:ext cx="1008112" cy="2231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535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Record.FindLast</a:t>
            </a:r>
            <a:r>
              <a:rPr lang="it-IT" dirty="0"/>
              <a:t>()</a:t>
            </a:r>
          </a:p>
          <a:p>
            <a:endParaRPr lang="it-IT" dirty="0"/>
          </a:p>
          <a:p>
            <a:r>
              <a:rPr lang="en-US" dirty="0"/>
              <a:t>“Finds the last record in a table based on the current key and filter.”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6CC8BD16-D901-49D6-BC75-F2AA14A49569}"/>
              </a:ext>
            </a:extLst>
          </p:cNvPr>
          <p:cNvGraphicFramePr>
            <a:graphicFrameLocks noGrp="1"/>
          </p:cNvGraphicFramePr>
          <p:nvPr/>
        </p:nvGraphicFramePr>
        <p:xfrm>
          <a:off x="3991992" y="3140968"/>
          <a:ext cx="3415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928">
                  <a:extLst>
                    <a:ext uri="{9D8B030D-6E8A-4147-A177-3AD203B41FA5}">
                      <a16:colId xmlns:a16="http://schemas.microsoft.com/office/drawing/2014/main" val="340347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SALES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2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Ordine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8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89011"/>
                  </a:ext>
                </a:extLst>
              </a:tr>
            </a:tbl>
          </a:graphicData>
        </a:graphic>
      </p:graphicFrame>
      <p:sp>
        <p:nvSpPr>
          <p:cNvPr id="5" name="Freccia in giù 4">
            <a:extLst>
              <a:ext uri="{FF2B5EF4-FFF2-40B4-BE49-F238E27FC236}">
                <a16:creationId xmlns:a16="http://schemas.microsoft.com/office/drawing/2014/main" id="{29BA83D8-8889-413B-AB81-9A04FB31050B}"/>
              </a:ext>
            </a:extLst>
          </p:cNvPr>
          <p:cNvSpPr/>
          <p:nvPr/>
        </p:nvSpPr>
        <p:spPr>
          <a:xfrm>
            <a:off x="2783632" y="3505076"/>
            <a:ext cx="1008112" cy="2231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81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filtering the dataset?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2 </a:t>
            </a:r>
            <a:r>
              <a:rPr lang="it-IT" dirty="0" err="1"/>
              <a:t>possibilities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SetRange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SetFilter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8AE26D-F0E7-4EA0-A18A-BACC73F8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700808"/>
            <a:ext cx="5163271" cy="10288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52A27B-6F25-4269-8E04-B01EEB91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3609164"/>
            <a:ext cx="51632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SetRange</a:t>
            </a:r>
            <a:r>
              <a:rPr lang="en-US" dirty="0"/>
              <a:t>(Field: Joker, [</a:t>
            </a:r>
            <a:r>
              <a:rPr lang="en-US" dirty="0" err="1"/>
              <a:t>FromValue</a:t>
            </a:r>
            <a:r>
              <a:rPr lang="en-US" dirty="0"/>
              <a:t>: Joker], [</a:t>
            </a:r>
            <a:r>
              <a:rPr lang="en-US" dirty="0" err="1"/>
              <a:t>ToValue</a:t>
            </a:r>
            <a:r>
              <a:rPr lang="en-US" dirty="0"/>
              <a:t>: Joker])</a:t>
            </a:r>
          </a:p>
          <a:p>
            <a:endParaRPr lang="en-US" dirty="0"/>
          </a:p>
          <a:p>
            <a:r>
              <a:rPr lang="en-US" dirty="0"/>
              <a:t>“Sets a simple filter, such as a single range or a single value, on a field.”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2329E-385D-46C0-AD84-4C0936CE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41" y="3165143"/>
            <a:ext cx="10272464" cy="21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52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 - Records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</a:t>
            </a:r>
            <a:r>
              <a:rPr lang="en-US" dirty="0" err="1"/>
              <a:t>SetFilter</a:t>
            </a:r>
            <a:r>
              <a:rPr lang="en-US" dirty="0"/>
              <a:t>(Field: Joker, String: Text, [Value: Joker, ...])</a:t>
            </a:r>
          </a:p>
          <a:p>
            <a:endParaRPr lang="en-US" dirty="0"/>
          </a:p>
          <a:p>
            <a:r>
              <a:rPr lang="en-US" dirty="0"/>
              <a:t>“Assigns a filter to a field that you specify.”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42B140-8B46-45E2-A2C5-91D394A4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7" y="3398243"/>
            <a:ext cx="11251526" cy="2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9147e67602eb59fc79c714c38d69efa71a97"/>
</p:tagLst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-Template Vuoto EOS.pptx" id="{09357966-1244-4C9C-ABE7-10CABF585D7F}" vid="{CA5CCBA2-C69A-4968-A12A-9E240499EB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3E918542C4344C86D7BBC830D9DBF1" ma:contentTypeVersion="11" ma:contentTypeDescription="Creare un nuovo documento." ma:contentTypeScope="" ma:versionID="3f2b293109411aae4ad6967c5cc67a74">
  <xsd:schema xmlns:xsd="http://www.w3.org/2001/XMLSchema" xmlns:xs="http://www.w3.org/2001/XMLSchema" xmlns:p="http://schemas.microsoft.com/office/2006/metadata/properties" xmlns:ns2="9e95516d-c5d0-4eab-bd97-39f8029628da" xmlns:ns3="63ccc1af-2f79-4e81-b570-a9206b0e9e42" targetNamespace="http://schemas.microsoft.com/office/2006/metadata/properties" ma:root="true" ma:fieldsID="b3120eafde8c2b2adb32136cee460b74" ns2:_="" ns3:_="">
    <xsd:import namespace="9e95516d-c5d0-4eab-bd97-39f8029628da"/>
    <xsd:import namespace="63ccc1af-2f79-4e81-b570-a9206b0e9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5516d-c5d0-4eab-bd97-39f80296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cc1af-2f79-4e81-b570-a9206b0e9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ABB44-C0BE-4A15-A45E-9C0D1E3E0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5516d-c5d0-4eab-bd97-39f8029628da"/>
    <ds:schemaRef ds:uri="63ccc1af-2f79-4e81-b570-a9206b0e9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C45B0-9812-43E9-8936-04F4B533E77A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e95516d-c5d0-4eab-bd97-39f8029628da"/>
    <ds:schemaRef ds:uri="63ccc1af-2f79-4e81-b570-a9206b0e9e4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8D368F-6BDC-49B7-954C-AC8E03167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2020 -Template Vuoto EOS</Template>
  <TotalTime>334</TotalTime>
  <Words>1643</Words>
  <Application>Microsoft Office PowerPoint</Application>
  <PresentationFormat>Widescreen</PresentationFormat>
  <Paragraphs>211</Paragraphs>
  <Slides>22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 Black</vt:lpstr>
      <vt:lpstr>Segoe UI Light</vt:lpstr>
      <vt:lpstr>Segoe UI Semibold</vt:lpstr>
      <vt:lpstr>Segoe UI Semilight</vt:lpstr>
      <vt:lpstr>1_Tema di Office</vt:lpstr>
      <vt:lpstr>AL Advanced</vt:lpstr>
      <vt:lpstr>Agenda</vt:lpstr>
      <vt:lpstr>Basic Functions - Records</vt:lpstr>
      <vt:lpstr>Basic Functions - Records</vt:lpstr>
      <vt:lpstr>Basic Functions - Records</vt:lpstr>
      <vt:lpstr>Basic Functions - Records</vt:lpstr>
      <vt:lpstr>Basic Functions - Records</vt:lpstr>
      <vt:lpstr>Basic Functions - Records</vt:lpstr>
      <vt:lpstr>Basic Functions - Records</vt:lpstr>
      <vt:lpstr>Basic Functions - Loops</vt:lpstr>
      <vt:lpstr>AL Event oriented – System Events</vt:lpstr>
      <vt:lpstr>AL Event oriented – System Events</vt:lpstr>
      <vt:lpstr>AL Event oriented – Custom Events</vt:lpstr>
      <vt:lpstr>AL Event oriented – Custom Events</vt:lpstr>
      <vt:lpstr>AL Event oriented – Custom Events</vt:lpstr>
      <vt:lpstr>AL Event oriented – Custom Events</vt:lpstr>
      <vt:lpstr>Advanced use of tables – Temporary Tables</vt:lpstr>
      <vt:lpstr>Advanced use of tables – FlowFields</vt:lpstr>
      <vt:lpstr>Working with Apps – Breaking Changes</vt:lpstr>
      <vt:lpstr>Working with Apps – Breaking Changes</vt:lpstr>
      <vt:lpstr>Working with Apps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Rigon</dc:creator>
  <cp:keywords>Template EOS</cp:keywords>
  <cp:lastModifiedBy>Stefano Primo</cp:lastModifiedBy>
  <cp:revision>9</cp:revision>
  <cp:lastPrinted>2015-01-08T07:58:14Z</cp:lastPrinted>
  <dcterms:created xsi:type="dcterms:W3CDTF">2020-05-18T14:48:05Z</dcterms:created>
  <dcterms:modified xsi:type="dcterms:W3CDTF">2020-10-20T13:17:53Z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0x0101004A3E918542C4344C86D7BBC830D9DBF1</vt:lpwstr>
  </property>
</Properties>
</file>