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jpeg" ContentType="image/jpeg"/>
  <Override PartName="/ppt/media/image16.png" ContentType="image/png"/>
  <Override PartName="/ppt/media/image14.png" ContentType="image/png"/>
  <Override PartName="/ppt/media/image13.png" ContentType="image/png"/>
  <Override PartName="/ppt/media/image15.gif" ContentType="image/gif"/>
  <Override PartName="/ppt/media/image12.png" ContentType="image/png"/>
  <Override PartName="/ppt/media/image11.jpeg" ContentType="image/jpe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20.jpeg" ContentType="image/jpe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tr-TR" sz="4800" spc="-1" strike="noStrike">
                <a:solidFill>
                  <a:srgbClr val="333333"/>
                </a:solidFill>
                <a:latin typeface="Noto Sans Regular"/>
              </a:rPr>
              <a:t>Ana başlık metnini düzenlemek için tıklayın</a:t>
            </a:r>
            <a:endParaRPr b="1" lang="tr-TR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333333"/>
                </a:solidFill>
                <a:latin typeface="Noto Sans Bold"/>
              </a:rPr>
              <a:t>Anahat metninin biçimini düzenlemek için tıklayın</a:t>
            </a:r>
            <a:endParaRPr b="0" lang="tr-TR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tr-TR" sz="2400" spc="-1" strike="noStrike">
                <a:solidFill>
                  <a:srgbClr val="333333"/>
                </a:solidFill>
                <a:latin typeface="Noto Sans Bold"/>
              </a:rPr>
              <a:t>İkinci Anahat Düzeyi</a:t>
            </a:r>
            <a:endParaRPr b="0" lang="tr-TR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333333"/>
                </a:solidFill>
                <a:latin typeface="Noto Sans Bold"/>
              </a:rPr>
              <a:t>Üçüncü Anahat Düzeyi</a:t>
            </a:r>
            <a:endParaRPr b="0" lang="tr-TR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tr-TR" sz="2400" spc="-1" strike="noStrike">
                <a:solidFill>
                  <a:srgbClr val="333333"/>
                </a:solidFill>
                <a:latin typeface="Noto Sans Bold"/>
              </a:rPr>
              <a:t>Dördüncü Anahat Düzeyi</a:t>
            </a:r>
            <a:endParaRPr b="0" lang="tr-TR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333333"/>
                </a:solidFill>
                <a:latin typeface="Noto Sans Bold"/>
              </a:rPr>
              <a:t>Beşinci Anahat Düzeyi</a:t>
            </a:r>
            <a:endParaRPr b="0" lang="tr-TR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333333"/>
                </a:solidFill>
                <a:latin typeface="Noto Sans Bold"/>
              </a:rPr>
              <a:t>Altıncı Anahat Düzeyi</a:t>
            </a:r>
            <a:endParaRPr b="0" lang="tr-TR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333333"/>
                </a:solidFill>
                <a:latin typeface="Noto Sans Bold"/>
              </a:rPr>
              <a:t>Yedinci Anahat Düzeyi</a:t>
            </a:r>
            <a:endParaRPr b="0" lang="tr-TR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tr-TR" sz="1400" spc="-1" strike="noStrike">
                <a:latin typeface="Noto Sans Regular"/>
              </a:rPr>
              <a:t>&lt;date/time&gt;</a:t>
            </a:r>
            <a:endParaRPr b="0" lang="tr-TR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tr-TR" sz="1400" spc="-1" strike="noStrike">
                <a:latin typeface="Noto Sans Regular"/>
              </a:rPr>
              <a:t>&lt;footer&gt;</a:t>
            </a:r>
            <a:endParaRPr b="0" lang="tr-TR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BBEAC37-3C08-4F41-9325-2A2ED165481B}" type="slidenum">
              <a:rPr b="0" lang="tr-TR" sz="1400" spc="-1" strike="noStrike">
                <a:latin typeface="Noto Sans Regular"/>
              </a:rPr>
              <a:t>&lt;number&gt;</a:t>
            </a:fld>
            <a:r>
              <a:rPr b="0" lang="tr-TR" sz="1400" spc="-1" strike="noStrike">
                <a:latin typeface="Noto Sans Regular"/>
              </a:rPr>
              <a:t> / </a:t>
            </a:r>
            <a:fld id="{380A6603-B9CF-437E-B18D-115C72AE5EC3}" type="slidecount">
              <a:rPr b="0" lang="tr-TR" sz="1400" spc="-1" strike="noStrike">
                <a:latin typeface="Noto Sans Regular"/>
              </a:rPr>
              <a:t>&lt;count&gt;</a:t>
            </a:fld>
            <a:endParaRPr b="0" lang="tr-TR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tr-TR" sz="4400" spc="-1" strike="noStrike">
                <a:solidFill>
                  <a:srgbClr val="333333"/>
                </a:solidFill>
                <a:latin typeface="Noto Sans Regular"/>
              </a:rPr>
              <a:t>Ana başlık metnini düzenlemek için tıklayın</a:t>
            </a:r>
            <a:endParaRPr b="1" lang="tr-TR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Anahat metninin biçimini düzenlemek için tıklayın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İkinci Anahat Düzeyi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Üçüncü Anahat Düzeyi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Dördüncü Anahat Düzeyi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Beşinci Anahat Düzeyi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Altıncı Anahat Düzeyi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Yedinci Anahat Düzeyi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tr-TR" sz="1400" spc="-1" strike="noStrike">
                <a:latin typeface="Noto Sans Regular"/>
              </a:rPr>
              <a:t>&lt;date/time&gt;</a:t>
            </a:r>
            <a:endParaRPr b="0" lang="tr-TR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tr-TR" sz="1400" spc="-1" strike="noStrike">
                <a:latin typeface="Noto Sans Regular"/>
              </a:rPr>
              <a:t>&lt;footer&gt;</a:t>
            </a:r>
            <a:endParaRPr b="0" lang="tr-TR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6C8FC0E-7196-4130-96E0-DF0756B2B117}" type="slidenum">
              <a:rPr b="0" lang="tr-TR" sz="1400" spc="-1" strike="noStrike">
                <a:latin typeface="Noto Sans Regular"/>
              </a:rPr>
              <a:t>&lt;number&gt;</a:t>
            </a:fld>
            <a:r>
              <a:rPr b="0" lang="tr-TR" sz="1400" spc="-1" strike="noStrike">
                <a:latin typeface="Noto Sans Regular"/>
              </a:rPr>
              <a:t> / </a:t>
            </a:r>
            <a:fld id="{267B5F87-9156-4540-90FB-E8C1AD79B57F}" type="slidecount">
              <a:rPr b="0" lang="tr-TR" sz="1400" spc="-1" strike="noStrike">
                <a:latin typeface="Noto Sans Regular"/>
              </a:rPr>
              <a:t>16</a:t>
            </a:fld>
            <a:endParaRPr b="0" lang="tr-TR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gif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20000" y="192960"/>
            <a:ext cx="8855640" cy="147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tr-TR" sz="5000" spc="-1" strike="noStrike">
                <a:solidFill>
                  <a:srgbClr val="333333"/>
                </a:solidFill>
                <a:latin typeface="Noto Sans Regular"/>
              </a:rPr>
              <a:t>Python ile Temel Programlama Eğitimi</a:t>
            </a:r>
            <a:endParaRPr b="1" lang="tr-TR" sz="50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7344000" y="4228920"/>
            <a:ext cx="2539080" cy="25390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432000" y="4479480"/>
            <a:ext cx="4320000" cy="178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tr-TR" sz="3800" spc="-1" strike="noStrike">
                <a:solidFill>
                  <a:srgbClr val="333333"/>
                </a:solidFill>
                <a:latin typeface="Noto Sans Regular"/>
              </a:rPr>
              <a:t>Python Trends</a:t>
            </a:r>
            <a:endParaRPr b="1" lang="tr-TR" sz="3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008000" y="1440000"/>
            <a:ext cx="8312760" cy="583164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7560000" y="5040000"/>
            <a:ext cx="2539080" cy="253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tr-TR" sz="3800" spc="-1" strike="noStrike">
                <a:solidFill>
                  <a:srgbClr val="333333"/>
                </a:solidFill>
                <a:latin typeface="Noto Sans Regular"/>
              </a:rPr>
              <a:t>Temel Python Objeleri ve Veri Yapıları</a:t>
            </a:r>
            <a:endParaRPr b="1" lang="tr-TR" sz="3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7848000" y="5256000"/>
            <a:ext cx="2539080" cy="25390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576000" y="1800000"/>
            <a:ext cx="7990560" cy="43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tr-TR" sz="3800" spc="-1" strike="noStrike">
                <a:solidFill>
                  <a:srgbClr val="333333"/>
                </a:solidFill>
                <a:latin typeface="Noto Sans Regular"/>
              </a:rPr>
              <a:t>Matematiksel Operatörler</a:t>
            </a:r>
            <a:endParaRPr b="1" lang="tr-TR" sz="3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848000" y="5256000"/>
            <a:ext cx="2539080" cy="253908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967680" y="2088000"/>
            <a:ext cx="7384320" cy="41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tr-TR" sz="3800" spc="-1" strike="noStrike">
                <a:solidFill>
                  <a:srgbClr val="333333"/>
                </a:solidFill>
                <a:latin typeface="Noto Sans Regular"/>
              </a:rPr>
              <a:t>Tip Dönüşümü (Type Casting)</a:t>
            </a:r>
            <a:endParaRPr b="1" lang="tr-TR" sz="3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7324920" y="4968000"/>
            <a:ext cx="2539080" cy="2539080"/>
          </a:xfrm>
          <a:prstGeom prst="rect">
            <a:avLst/>
          </a:prstGeom>
          <a:ln>
            <a:noFill/>
          </a:ln>
        </p:spPr>
      </p:pic>
      <p:sp>
        <p:nvSpPr>
          <p:cNvPr id="124" name="TextShape 2"/>
          <p:cNvSpPr txBox="1"/>
          <p:nvPr/>
        </p:nvSpPr>
        <p:spPr>
          <a:xfrm>
            <a:off x="1008000" y="1872000"/>
            <a:ext cx="7488000" cy="127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tr-TR" sz="2800" spc="-1" strike="noStrike">
                <a:latin typeface="Arial"/>
              </a:rPr>
              <a:t>meyve1 = “elma”</a:t>
            </a:r>
            <a:endParaRPr b="0" lang="tr-TR" sz="2800" spc="-1" strike="noStrike">
              <a:latin typeface="Arial"/>
            </a:endParaRPr>
          </a:p>
          <a:p>
            <a:r>
              <a:rPr b="0" lang="tr-TR" sz="2800" spc="-1" strike="noStrike">
                <a:latin typeface="Arial"/>
              </a:rPr>
              <a:t>meyve2 = “armut” </a:t>
            </a:r>
            <a:endParaRPr b="0" lang="tr-TR" sz="2800" spc="-1" strike="noStrike">
              <a:latin typeface="Arial"/>
            </a:endParaRPr>
          </a:p>
          <a:p>
            <a:r>
              <a:rPr b="0" lang="tr-TR" sz="2800" spc="-1" strike="noStrike">
                <a:latin typeface="Arial"/>
              </a:rPr>
              <a:t>meyve3 = meyve1 + meyve2</a:t>
            </a:r>
            <a:endParaRPr b="0" lang="tr-TR" sz="28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1008000" y="3456000"/>
            <a:ext cx="7488000" cy="20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tr-TR" sz="2800" spc="-1" strike="noStrike">
                <a:latin typeface="Arial"/>
              </a:rPr>
              <a:t>sayi1 = “3”</a:t>
            </a:r>
            <a:endParaRPr b="0" lang="tr-TR" sz="2800" spc="-1" strike="noStrike">
              <a:latin typeface="Arial"/>
            </a:endParaRPr>
          </a:p>
          <a:p>
            <a:r>
              <a:rPr b="0" lang="tr-TR" sz="2800" spc="-1" strike="noStrike">
                <a:latin typeface="Arial"/>
              </a:rPr>
              <a:t>meyve1 = “elma”</a:t>
            </a:r>
            <a:endParaRPr b="0" lang="tr-TR" sz="2800" spc="-1" strike="noStrike">
              <a:latin typeface="Arial"/>
            </a:endParaRPr>
          </a:p>
          <a:p>
            <a:r>
              <a:rPr b="0" lang="tr-TR" sz="2800" spc="-1" strike="noStrike">
                <a:latin typeface="Arial"/>
              </a:rPr>
              <a:t>sayi2 = “4”</a:t>
            </a:r>
            <a:endParaRPr b="0" lang="tr-TR" sz="2800" spc="-1" strike="noStrike">
              <a:latin typeface="Arial"/>
            </a:endParaRPr>
          </a:p>
          <a:p>
            <a:r>
              <a:rPr b="0" lang="tr-TR" sz="2800" spc="-1" strike="noStrike">
                <a:latin typeface="Arial"/>
              </a:rPr>
              <a:t>toplam = sayi1 + meyve1</a:t>
            </a:r>
            <a:endParaRPr b="0" lang="tr-TR" sz="2800" spc="-1" strike="noStrike">
              <a:latin typeface="Arial"/>
            </a:endParaRPr>
          </a:p>
          <a:p>
            <a:r>
              <a:rPr b="0" lang="tr-TR" sz="2800" spc="-1" strike="noStrike">
                <a:latin typeface="Arial"/>
              </a:rPr>
              <a:t>toplam2 = sayi1 + sayi2</a:t>
            </a:r>
            <a:endParaRPr b="0" lang="tr-T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tr-TR" sz="3800" spc="-1" strike="noStrike">
                <a:solidFill>
                  <a:srgbClr val="333333"/>
                </a:solidFill>
                <a:latin typeface="Noto Sans Regular"/>
              </a:rPr>
              <a:t>Tip Dönüşümü (Type Casting)</a:t>
            </a:r>
            <a:endParaRPr b="1" lang="tr-TR" sz="3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324920" y="4968000"/>
            <a:ext cx="2539080" cy="253908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16000" y="2664000"/>
            <a:ext cx="9264240" cy="158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tr-TR" sz="3800" spc="-1" strike="noStrike">
                <a:solidFill>
                  <a:srgbClr val="333333"/>
                </a:solidFill>
                <a:latin typeface="Noto Sans Regular"/>
              </a:rPr>
              <a:t>Kaynakça</a:t>
            </a:r>
            <a:endParaRPr b="1" lang="tr-TR" sz="3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7324920" y="4968000"/>
            <a:ext cx="2539080" cy="2539080"/>
          </a:xfrm>
          <a:prstGeom prst="rect">
            <a:avLst/>
          </a:prstGeom>
          <a:ln>
            <a:noFill/>
          </a:ln>
        </p:spPr>
      </p:pic>
      <p:sp>
        <p:nvSpPr>
          <p:cNvPr id="131" name="TextShape 2"/>
          <p:cNvSpPr txBox="1"/>
          <p:nvPr/>
        </p:nvSpPr>
        <p:spPr>
          <a:xfrm>
            <a:off x="936000" y="3024000"/>
            <a:ext cx="7560000" cy="127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latin typeface="Arial"/>
              </a:rPr>
              <a:t>İstihza</a:t>
            </a:r>
            <a:endParaRPr b="0" lang="tr-TR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tr-TR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tr-T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tr-TR" sz="3800" spc="-1" strike="noStrike">
                <a:solidFill>
                  <a:srgbClr val="333333"/>
                </a:solidFill>
                <a:latin typeface="Noto Sans Regular"/>
              </a:rPr>
              <a:t>Teşekkürler</a:t>
            </a:r>
            <a:endParaRPr b="1" lang="tr-TR" sz="3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7324920" y="4968000"/>
            <a:ext cx="2539080" cy="2539080"/>
          </a:xfrm>
          <a:prstGeom prst="rect">
            <a:avLst/>
          </a:prstGeom>
          <a:ln>
            <a:noFill/>
          </a:ln>
        </p:spPr>
      </p:pic>
      <p:sp>
        <p:nvSpPr>
          <p:cNvPr id="134" name="TextShape 2"/>
          <p:cNvSpPr txBox="1"/>
          <p:nvPr/>
        </p:nvSpPr>
        <p:spPr>
          <a:xfrm>
            <a:off x="1008000" y="2736000"/>
            <a:ext cx="7560000" cy="167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latin typeface="Arial"/>
              </a:rPr>
              <a:t>Python</a:t>
            </a:r>
            <a:endParaRPr b="0" lang="tr-TR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latin typeface="Arial"/>
              </a:rPr>
              <a:t>Mucitpark</a:t>
            </a:r>
            <a:endParaRPr b="0" lang="tr-TR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latin typeface="Arial"/>
              </a:rPr>
              <a:t>Ali Necip NURSOY</a:t>
            </a:r>
            <a:endParaRPr b="0" lang="tr-TR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tr-T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tr-TR" sz="3800" spc="-1" strike="noStrike">
                <a:solidFill>
                  <a:srgbClr val="333333"/>
                </a:solidFill>
                <a:latin typeface="Noto Sans Regular"/>
              </a:rPr>
              <a:t>Programlama Nedir?</a:t>
            </a:r>
            <a:endParaRPr b="1" lang="tr-TR" sz="3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0000" y="2160000"/>
            <a:ext cx="8640000" cy="20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Problemin makinelere tanıtılmasına, öğretilmesine ve çözüm yollarına ulaşılması için kullanılan terimdir.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Problemleri bilgisayar ile çözme nedenimiz ise bilgisayarların insanlara göre çok daha hızlı işlem yapabilmesidir.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Bilgisayar ile iletişim kurmamızı sağlayan yapılar programlama dilleridir.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540920" y="5308920"/>
            <a:ext cx="2539080" cy="253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tr-TR" sz="3800" spc="-1" strike="noStrike">
                <a:solidFill>
                  <a:srgbClr val="333333"/>
                </a:solidFill>
                <a:latin typeface="Noto Sans Regular"/>
              </a:rPr>
              <a:t>Programlama Dilleri</a:t>
            </a:r>
            <a:endParaRPr b="1" lang="tr-TR" sz="3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0000" y="2160000"/>
            <a:ext cx="8640000" cy="20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C/C++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Python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Java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C#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Ruby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...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324920" y="4968000"/>
            <a:ext cx="2539080" cy="253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tr-TR" sz="3800" spc="-1" strike="noStrike">
                <a:solidFill>
                  <a:srgbClr val="333333"/>
                </a:solidFill>
                <a:latin typeface="Noto Sans Regular"/>
              </a:rPr>
              <a:t>Programlamanın Temeli Algoritma</a:t>
            </a:r>
            <a:endParaRPr b="1" lang="tr-TR" sz="3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0000" y="2160000"/>
            <a:ext cx="8640000" cy="20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Algoritma, problemleri çözmek için izlenilen yolların tümüdür.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324920" y="4968000"/>
            <a:ext cx="2539080" cy="253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tr-TR" sz="3800" spc="-1" strike="noStrike">
                <a:solidFill>
                  <a:srgbClr val="333333"/>
                </a:solidFill>
                <a:latin typeface="Noto Sans Regular"/>
              </a:rPr>
              <a:t>Algoritma Örneği</a:t>
            </a:r>
            <a:endParaRPr b="1" lang="tr-TR" sz="3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20000" y="2160000"/>
            <a:ext cx="8640000" cy="20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tr-TR" sz="2800" spc="-1" strike="noStrike">
                <a:solidFill>
                  <a:srgbClr val="333333"/>
                </a:solidFill>
                <a:latin typeface="Noto Sans Regular"/>
              </a:rPr>
              <a:t>İki sayının toplamı (toplam = a +  b)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1- Başla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2- a ve b isminde iki değişken tanımla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3- Toplam değişkeni tanımla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4- Kullanıcıdan a ve b değerleri alınır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5- a ve b değerleri toplanıp, toplam değişkenine atanır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6- Ekrana çıktı verilir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7- Bitir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324920" y="4968000"/>
            <a:ext cx="2539080" cy="253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tr-TR" sz="3800" spc="-1" strike="noStrike">
                <a:solidFill>
                  <a:srgbClr val="333333"/>
                </a:solidFill>
                <a:latin typeface="Noto Sans Regular"/>
              </a:rPr>
              <a:t>Geliştirme Ortamları</a:t>
            </a:r>
            <a:endParaRPr b="1" lang="tr-TR" sz="3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20000" y="2160000"/>
            <a:ext cx="8640000" cy="20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IDE (Integrated Development Environment)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Yazılan programlama dilinin anahtar kelimelerini otomatik tamamlayan, gerektiğinde hataları gösteren, hata ayıklamaya yarayan, kodumuzu derlemeye/yorumlamaya yarayan entegre geliştirme ortamıdır.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324920" y="4968000"/>
            <a:ext cx="2539080" cy="253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tr-TR" sz="3800" spc="-1" strike="noStrike">
                <a:solidFill>
                  <a:srgbClr val="333333"/>
                </a:solidFill>
                <a:latin typeface="Noto Sans Regular"/>
              </a:rPr>
              <a:t>Geliştirme Ortamları</a:t>
            </a:r>
            <a:endParaRPr b="1" lang="tr-TR" sz="3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720000" y="2160000"/>
            <a:ext cx="8640000" cy="20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Editor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Başlarda yalnızca metin yazmaya yarayan ancak zamanla yazılan kodları tamamlayan, kodlarda renklendirme yapan bir text yazım ortamı.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7324920" y="4968000"/>
            <a:ext cx="2539080" cy="253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tr-TR" sz="3800" spc="-1" strike="noStrike">
                <a:solidFill>
                  <a:srgbClr val="333333"/>
                </a:solidFill>
                <a:latin typeface="Noto Sans Regular"/>
              </a:rPr>
              <a:t>Python Nedir, Neler Yapılabilir?</a:t>
            </a:r>
            <a:endParaRPr b="1" lang="tr-TR" sz="3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720000" y="2160000"/>
            <a:ext cx="8640000" cy="20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Nedir: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C ile yazılmış, nesne yönelimli, çok kapsamlı, dinamik, </a:t>
            </a:r>
            <a:r>
              <a:rPr b="0" lang="tr-TR" sz="2800" spc="-1" strike="noStrike" u="sng">
                <a:solidFill>
                  <a:srgbClr val="333333"/>
                </a:solidFill>
                <a:uFillTx/>
                <a:latin typeface="Noto Sans Regular"/>
              </a:rPr>
              <a:t>yorumlanabilen</a:t>
            </a: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 bir programlama dilidir.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7776000" y="5328000"/>
            <a:ext cx="2539080" cy="2539080"/>
          </a:xfrm>
          <a:prstGeom prst="rect">
            <a:avLst/>
          </a:prstGeom>
          <a:ln>
            <a:noFill/>
          </a:ln>
        </p:spPr>
      </p:pic>
      <p:sp>
        <p:nvSpPr>
          <p:cNvPr id="108" name="TextShape 3"/>
          <p:cNvSpPr txBox="1"/>
          <p:nvPr/>
        </p:nvSpPr>
        <p:spPr>
          <a:xfrm>
            <a:off x="720000" y="4176000"/>
            <a:ext cx="8640000" cy="20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Neler Yapılabilir: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Her şey.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Web sitesi, yapay zeka uygulamaları, masaüstü uygulamaları, mobil uygulamalar(tavsiye edilmez), sistem uygulamaları...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720000" y="2160000"/>
            <a:ext cx="8640000" cy="20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Nedir: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C ile yazılmış, nesne yönelimli, çok kapsamlı, dinamik, </a:t>
            </a:r>
            <a:r>
              <a:rPr b="0" lang="tr-TR" sz="2800" spc="-1" strike="noStrike" u="sng">
                <a:solidFill>
                  <a:srgbClr val="333333"/>
                </a:solidFill>
                <a:uFillTx/>
                <a:latin typeface="Noto Sans Regular"/>
              </a:rPr>
              <a:t>yorumlanabilen</a:t>
            </a:r>
            <a:r>
              <a:rPr b="0" lang="tr-TR" sz="2800" spc="-1" strike="noStrike">
                <a:solidFill>
                  <a:srgbClr val="333333"/>
                </a:solidFill>
                <a:latin typeface="Noto Sans Regular"/>
              </a:rPr>
              <a:t> bir programlama dilidir.</a:t>
            </a:r>
            <a:endParaRPr b="0" lang="tr-TR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tr-TR" sz="3800" spc="-1" strike="noStrike">
                <a:solidFill>
                  <a:srgbClr val="333333"/>
                </a:solidFill>
                <a:latin typeface="Noto Sans Regular"/>
              </a:rPr>
              <a:t>Python Trends</a:t>
            </a:r>
            <a:endParaRPr b="1" lang="tr-TR" sz="3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7324920" y="4968000"/>
            <a:ext cx="2539080" cy="25390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23560" y="1728000"/>
            <a:ext cx="8864280" cy="36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LibreOffice/6.1.0.3$Linux_X86_64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2018-10-13T18:34:56Z</dcterms:created>
  <dc:creator/>
  <dc:description/>
  <dc:language>tr-TR</dc:language>
  <cp:lastModifiedBy/>
  <dcterms:modified xsi:type="dcterms:W3CDTF">2018-10-14T13:06:13Z</dcterms:modified>
  <cp:revision>7</cp:revision>
  <dc:subject/>
  <dc:title>Impress</dc:title>
</cp:coreProperties>
</file>