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2" r:id="rId5"/>
    <p:sldId id="3749" r:id="rId6"/>
    <p:sldId id="3753" r:id="rId7"/>
    <p:sldId id="3756" r:id="rId8"/>
    <p:sldId id="319" r:id="rId9"/>
    <p:sldId id="3757" r:id="rId10"/>
    <p:sldId id="321" r:id="rId11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ary Layouts" id="{26B6893C-169C-44FA-ADE0-1E952BE3D9E1}">
          <p14:sldIdLst>
            <p14:sldId id="322"/>
            <p14:sldId id="3749"/>
            <p14:sldId id="3753"/>
            <p14:sldId id="3756"/>
            <p14:sldId id="319"/>
            <p14:sldId id="3757"/>
            <p14:sldId id="321"/>
          </p14:sldIdLst>
        </p14:section>
        <p14:section name="Graphic Elements" id="{B4C46B88-5F77-4C0C-955E-C6B302B529CA}">
          <p14:sldIdLst/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B99A2"/>
    <a:srgbClr val="E4002B"/>
    <a:srgbClr val="F36F4C"/>
    <a:srgbClr val="155D8F"/>
    <a:srgbClr val="00B900"/>
    <a:srgbClr val="66FF33"/>
    <a:srgbClr val="0B5C8D"/>
    <a:srgbClr val="C0960E"/>
    <a:srgbClr val="332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9" autoAdjust="0"/>
    <p:restoredTop sz="95767" autoAdjust="0"/>
  </p:normalViewPr>
  <p:slideViewPr>
    <p:cSldViewPr snapToGrid="0">
      <p:cViewPr varScale="1">
        <p:scale>
          <a:sx n="153" d="100"/>
          <a:sy n="153" d="100"/>
        </p:scale>
        <p:origin x="1336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48"/>
    </p:cViewPr>
  </p:sorterViewPr>
  <p:notesViewPr>
    <p:cSldViewPr snapToGrid="0">
      <p:cViewPr>
        <p:scale>
          <a:sx n="100" d="100"/>
          <a:sy n="100" d="100"/>
        </p:scale>
        <p:origin x="2962" y="-11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D330F-814F-4252-AE0E-F58DF478BC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8EDD-2D6E-4088-A616-D09E2C39F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9BD-6B0D-46F1-9E9B-7E3BA769A178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899A-1216-4CE3-BD69-0F2B7BE64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AE3-7232-49EE-8BB5-020A114B4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F62A-0BD9-4608-91F0-E95C6B42C42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BC6569-CD7B-4799-999F-822BE9B62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5C4AD47-8979-4D4E-B019-E9141684D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B537A17-0B50-4D04-9A58-78C9C6129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1D167BB4-8592-4D19-83FF-059F73A180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21C9B339-461D-4755-A7E0-810F56D48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60E4DE37-47AC-42A6-B445-2438B6BED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85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CBEE-1EBC-411D-9916-BDFC70C90AFF}" type="datetimeFigureOut">
              <a:rPr lang="en-US" smtClean="0"/>
              <a:t>3/30/21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636588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3927476"/>
            <a:ext cx="5559425" cy="46720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A2-1EED-4FC8-A856-5AEA357CCC8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BD4A3505-BB07-4D80-AF7B-B4432DDA8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8B77EA6-A703-4758-ACD2-5E9AD6F76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B8676C5-6C3E-49E0-81F2-637763174A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EE51B303-8FF1-455A-A06F-5DFCF06EE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E0386EF-9082-4365-B5DA-120CB038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050F9FC-0A63-439B-A197-B596AA94B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85000"/>
      </a:lnSpc>
      <a:spcBef>
        <a:spcPts val="600"/>
      </a:spcBef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284163" indent="-17145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0375" indent="-176213" algn="l" defTabSz="914400" rtl="0" eaLnBrk="1" latinLnBrk="0" hangingPunct="1">
      <a:spcBef>
        <a:spcPts val="0"/>
      </a:spcBef>
      <a:spcAft>
        <a:spcPts val="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0238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16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9731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1445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3160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85900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Title Slid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96E6-8E5E-400C-BC91-808CCAF593F0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604539"/>
            <a:ext cx="8019684" cy="2971799"/>
          </a:xfrm>
          <a:prstGeom prst="rect">
            <a:avLst/>
          </a:prstGeo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4F6DA39-8E4E-454E-86C7-D4A838982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723676"/>
            <a:ext cx="7989486" cy="2677123"/>
          </a:xfrm>
          <a:prstGeom prst="rect">
            <a:avLst/>
          </a:prstGeom>
        </p:spPr>
        <p:txBody>
          <a:bodyPr rIns="0"/>
          <a:lstStyle>
            <a:lvl1pPr marL="342900" indent="-342900">
              <a:buFontTx/>
              <a:buNone/>
              <a:defRPr lang="en-US" sz="2400" b="1" kern="100" cap="all" spc="50" baseline="0" dirty="0" smtClean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FontTx/>
              <a:buNone/>
              <a:defRPr lang="en-US" sz="1800" b="1" kern="100" cap="none" spc="-2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285750" indent="-28575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 smtClean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Tx/>
              <a:buNone/>
              <a:defRPr lang="en-US" sz="1800" b="0" kern="100" cap="none" spc="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​"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E123CF-64E0-5742-8F99-DA96C8E71821}"/>
              </a:ext>
            </a:extLst>
          </p:cNvPr>
          <p:cNvGrpSpPr/>
          <p:nvPr userDrawn="1"/>
        </p:nvGrpSpPr>
        <p:grpSpPr>
          <a:xfrm>
            <a:off x="-10049" y="6686550"/>
            <a:ext cx="12212097" cy="182880"/>
            <a:chOff x="-1" y="0"/>
            <a:chExt cx="12202041" cy="14241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4D8C9D-A71C-1C40-BF30-E9F9E3A0B65E}"/>
                </a:ext>
              </a:extLst>
            </p:cNvPr>
            <p:cNvSpPr/>
            <p:nvPr/>
          </p:nvSpPr>
          <p:spPr>
            <a:xfrm flipH="1">
              <a:off x="3292990" y="0"/>
              <a:ext cx="8909050" cy="1424198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94C9E4-DB30-0840-A7DB-26669B9F402A}"/>
                </a:ext>
              </a:extLst>
            </p:cNvPr>
            <p:cNvSpPr/>
            <p:nvPr/>
          </p:nvSpPr>
          <p:spPr>
            <a:xfrm>
              <a:off x="-1" y="0"/>
              <a:ext cx="884999" cy="1424198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AB4685-64F4-694C-9BD9-5B0F72162121}"/>
                </a:ext>
              </a:extLst>
            </p:cNvPr>
            <p:cNvSpPr/>
            <p:nvPr/>
          </p:nvSpPr>
          <p:spPr>
            <a:xfrm flipH="1">
              <a:off x="865994" y="0"/>
              <a:ext cx="253999" cy="1424198"/>
            </a:xfrm>
            <a:prstGeom prst="rect">
              <a:avLst/>
            </a:prstGeom>
            <a:solidFill>
              <a:srgbClr val="332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1F0DCA-130C-A442-8535-29C4305F74D6}"/>
                </a:ext>
              </a:extLst>
            </p:cNvPr>
            <p:cNvSpPr/>
            <p:nvPr/>
          </p:nvSpPr>
          <p:spPr>
            <a:xfrm flipH="1">
              <a:off x="1119995" y="0"/>
              <a:ext cx="988205" cy="1424198"/>
            </a:xfrm>
            <a:prstGeom prst="rect">
              <a:avLst/>
            </a:prstGeom>
            <a:solidFill>
              <a:srgbClr val="F36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230350-4392-9D45-AE1B-4B82E0FF7EBD}"/>
                </a:ext>
              </a:extLst>
            </p:cNvPr>
            <p:cNvSpPr/>
            <p:nvPr/>
          </p:nvSpPr>
          <p:spPr>
            <a:xfrm flipH="1">
              <a:off x="2001396" y="0"/>
              <a:ext cx="163954" cy="14241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FAA7C4-03B0-F940-927A-ADE217145F1F}"/>
                </a:ext>
              </a:extLst>
            </p:cNvPr>
            <p:cNvSpPr/>
            <p:nvPr/>
          </p:nvSpPr>
          <p:spPr>
            <a:xfrm flipH="1">
              <a:off x="2165350" y="0"/>
              <a:ext cx="1479550" cy="1424198"/>
            </a:xfrm>
            <a:prstGeom prst="rect">
              <a:avLst/>
            </a:prstGeom>
            <a:solidFill>
              <a:srgbClr val="F39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BC6903-ADF8-FE42-AA10-B8897086B985}"/>
              </a:ext>
            </a:extLst>
          </p:cNvPr>
          <p:cNvGrpSpPr/>
          <p:nvPr userDrawn="1"/>
        </p:nvGrpSpPr>
        <p:grpSpPr>
          <a:xfrm>
            <a:off x="10884407" y="457200"/>
            <a:ext cx="850392" cy="850392"/>
            <a:chOff x="10658385" y="559565"/>
            <a:chExt cx="850392" cy="850392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75877D01-BDDE-4B46-8D6C-3628DF77B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67439" y="12684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D68DC7E-91FA-8743-8C9D-9442707415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06684" y="1307864"/>
              <a:ext cx="63808" cy="63808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B62295E-220A-7E4D-B8FA-3A669D550D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58385" y="559565"/>
              <a:ext cx="850392" cy="850392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D0C214A-CAF5-6A47-992E-3508CDD41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67439" y="12684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87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9E90-D405-4496-BA18-9DE4951A4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62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goon 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943101"/>
            <a:ext cx="7415242" cy="2971799"/>
          </a:xfrm>
          <a:prstGeom prst="rect">
            <a:avLst/>
          </a:prstGeom>
        </p:spPr>
        <p:txBody>
          <a:bodyPr anchor="ctr"/>
          <a:lstStyle>
            <a:lvl1pPr>
              <a:defRPr sz="60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620C8-251F-4C62-9279-A793F3701A0A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837A8-D7DF-42C3-9CB6-8299ECEBD7F2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95952" y="3723676"/>
            <a:ext cx="7453993" cy="2677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6A011-83C1-4A17-9183-2CEF8D4E3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id="{BBC2C8C3-5F10-F540-98C6-A1FA072B32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F2887188-4579-A04C-ABF5-E7ACBD520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55C37293-3A3F-AA43-96E3-0A450FE5D4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AA53BB-380E-DB47-9F41-CE77F8EF3C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89EF042D-A55C-824C-96D8-C3DFDDC5A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32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95952" y="1943101"/>
            <a:ext cx="7415242" cy="2971799"/>
          </a:xfrm>
          <a:prstGeom prst="rect">
            <a:avLst/>
          </a:prstGeom>
        </p:spPr>
        <p:txBody>
          <a:bodyPr anchor="ctr"/>
          <a:lstStyle>
            <a:lvl1pPr>
              <a:defRPr sz="60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3933-C958-4EBB-BDEE-13C9306BD030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95952" y="3723676"/>
            <a:ext cx="7453993" cy="26771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620C8-251F-4C62-9279-A793F3701A0A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837A8-D7DF-42C3-9CB6-8299ECEBD7F2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C8DD47F-2A08-4D99-A042-C505EBB76F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5108" y="6482860"/>
            <a:ext cx="214244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id="{9BCA1027-9DF2-8F48-8298-C9B1B465F39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3F5643E2-1B6B-E246-A6F6-E87159A1AD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BF7D3ACC-4660-0249-B627-A656775D27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F9FCE4A6-1F3F-B449-A6CB-ACA8A225B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7B7FCFE-B357-1B41-8D40-6D6DA15A6F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84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agoon Big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94360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600" b="0" kern="100" spc="-2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6487-FCB5-41AE-AABF-4F891639BE4C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34493-3504-415A-B752-B43F869641D5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E520783-9242-435F-994D-C89D423DD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5108" y="6482860"/>
            <a:ext cx="214244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131D86DA-9924-2749-8DAC-82CEE97C65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3ECB8163-7C18-B044-A2C2-D1F3481E39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84EAD8C7-84FA-7E4E-B678-1C8B09056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9DB789A8-4C89-804E-8E79-97B8D3DD06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FB5F7767-6CC4-CA41-90A7-20C89A7C17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70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ig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94360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600" b="0" kern="1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6487-FCB5-41AE-AABF-4F891639BE4C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34493-3504-415A-B752-B43F869641D5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AB742-15BE-44E8-B424-6F672C172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867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943600"/>
          </a:xfrm>
          <a:prstGeom prst="rect">
            <a:avLst/>
          </a:prstGeom>
        </p:spPr>
        <p:txBody>
          <a:bodyPr anchor="ctr"/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600" b="0" kern="100" spc="-2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6487-FCB5-41AE-AABF-4F891639BE4C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34493-3504-415A-B752-B43F869641D5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B431CA29-EC10-4271-AE7D-76FA023D8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5108" y="6482860"/>
            <a:ext cx="214244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416B3595-8576-7D4A-879F-6CFBE61C9EE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DB57085A-8E46-3E48-8D19-1E89458B2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D5594ABD-20D0-1E4C-ADB4-FE7F4962B4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8C5DCC8D-0F3F-7D46-8510-DF7911B038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7C6F781-6CC2-584C-AC0A-7CF49F4E1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24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6093265" y="0"/>
            <a:ext cx="6098736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3265" y="0"/>
            <a:ext cx="6098736" cy="6858000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below to insert a photo</a:t>
            </a: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5164134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84C2779-5F96-4963-ABA1-52B1DEDACA1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57200" y="1256758"/>
            <a:ext cx="5176215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4C98-5954-41FD-8D46-6EC8F6233D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0020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193922-250C-D740-A91E-0F1BF41B61A8}"/>
              </a:ext>
            </a:extLst>
          </p:cNvPr>
          <p:cNvSpPr/>
          <p:nvPr userDrawn="1"/>
        </p:nvSpPr>
        <p:spPr>
          <a:xfrm>
            <a:off x="0" y="0"/>
            <a:ext cx="6098736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2524182-F3AA-A449-A811-1F42DD3BE4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0"/>
            <a:ext cx="6098736" cy="6858000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below to insert a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15C5C-1BD6-447A-BB8C-085CA00511D6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E777D-EBF7-4140-95ED-E468E84F741B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87848057-3CD1-48E4-9244-0842CE4E8E8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0"/>
            <a:ext cx="245297" cy="245297"/>
            <a:chOff x="5266" y="0"/>
            <a:chExt cx="733" cy="733"/>
          </a:xfrm>
          <a:solidFill>
            <a:schemeClr val="bg2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9BF8BB3-6F9B-4FF5-8A30-D6B2C731A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97DB0A90-A3E7-44DC-86FE-BFA0522524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A0A49DF4-15AF-47C5-A76D-0AAEB50EBD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7B3B05F-C38D-4FFE-B4F2-4AD434E7A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77760C-3274-4510-B4C1-514FA1F1F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70667" y="1967112"/>
            <a:ext cx="5164134" cy="44270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70AC3FF-BF68-4C43-A242-97CA1842DC49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570667" y="1256758"/>
            <a:ext cx="5176215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0EF53-26EC-4206-AAE1-524C87D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6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2784D-7B7D-4778-8D26-2CE0C206BE5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3761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/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6" y="457200"/>
            <a:ext cx="514084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3E873-AF1B-4C3F-930B-6E0403CE8678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4AA734-C5A1-4689-A980-340C4EAF10CB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0982E93E-6456-47E0-8319-E4DDE426C27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0"/>
            <a:ext cx="245297" cy="245297"/>
            <a:chOff x="5266" y="0"/>
            <a:chExt cx="733" cy="733"/>
          </a:xfrm>
          <a:solidFill>
            <a:schemeClr val="bg2"/>
          </a:solidFill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E08DBDD0-BB74-4DA8-BDA4-FF41E2401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BD4B04F-839C-4E4E-B195-2FD0AF6FE5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2CDF7C-03B2-4A37-908D-15DE91733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B05030A6-3257-4CAF-9D2F-AC652581E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29E3C62-B093-4BF1-8BE0-5748DD85577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57801" y="1195202"/>
            <a:ext cx="517621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b="1" cap="all" spc="50" baseline="0" dirty="0" smtClean="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C042-5DC9-4769-B7E8-FF597DC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D145-A28B-4DC0-8C89-AD714FB160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0876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E79197-BE46-CD4B-A69A-6C9861B988C9}"/>
              </a:ext>
            </a:extLst>
          </p:cNvPr>
          <p:cNvSpPr/>
          <p:nvPr userDrawn="1"/>
        </p:nvSpPr>
        <p:spPr bwMode="ltGray"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5719015-A164-7549-B5DA-DA385F2E6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2D9BB4-6A42-42F9-9B40-381660F7B0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90906" y="457200"/>
            <a:ext cx="243435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636734D-CA3D-4CF5-B0EC-6C294FD982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310855" y="457200"/>
            <a:ext cx="243435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9E979-5539-4D29-AFB2-481DEAC4F8C8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DF6F5-134D-4DF4-901A-7A85D8CD8EE9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8B37FD2-A236-4912-8F68-96F1AB1AEF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0"/>
            <a:ext cx="245297" cy="245297"/>
            <a:chOff x="5266" y="0"/>
            <a:chExt cx="733" cy="733"/>
          </a:xfrm>
          <a:solidFill>
            <a:schemeClr val="bg2"/>
          </a:solidFill>
        </p:grpSpPr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F4B12B69-4E44-4E05-8847-634BD7DA44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95ECC9C-7414-4FC4-8868-608953BA1E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26E11249-6268-45E2-B77A-4B2F81D2F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C5EE707-75FE-4CBF-A32E-B7747DD88E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7F5F465-B468-489E-B891-6E9E528071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57801" y="1195202"/>
            <a:ext cx="5176215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600" b="1" cap="all" spc="50" baseline="0" dirty="0" smtClean="0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AD992F-CFF9-4702-B95D-3BEE84B4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CC51-0BA9-4F98-BC71-386D5616EF9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0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67113"/>
            <a:ext cx="11274551" cy="4456946"/>
          </a:xfrm>
          <a:prstGeom prst="rect">
            <a:avLst/>
          </a:prstGeom>
        </p:spPr>
        <p:txBody>
          <a:bodyPr/>
          <a:lstStyle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B842466-9726-DC47-B132-1768B6A1D91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7BFB-B9B3-47AD-BC9E-E45FC0FBF5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3605CC-03F8-974C-B20F-182119807F58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BEB15A-3199-FB43-98B2-86ED74F95290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5EF1A7-81BE-D549-8BB4-5AFFC896FFDA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6A71AB-3957-FC4F-9C5B-94720336127C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531641F-DAF3-564A-B5C6-DD0CCEBC9F7D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45C9AE-5471-1147-B369-D16909DA8B3B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DAF7AF-B85C-744F-ACA5-A4F7CEDE8C36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8199B4-49C4-E543-8254-DBD4B29AECC9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211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AEBC58-1A9D-47F7-A2C7-132ADC3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54479" cy="5943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spc="-100" baseline="0"/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 cap="all" spc="50" baseline="0">
                <a:solidFill>
                  <a:schemeClr val="accent1"/>
                </a:solidFill>
                <a:latin typeface="Arial Narrow" panose="020B0606020202030204" pitchFamily="34" charset="0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2000" b="1"/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cap="all" baseline="0">
                <a:solidFill>
                  <a:schemeClr val="accent1"/>
                </a:solidFill>
                <a:latin typeface="Arial Narrow" panose="020B0606020202030204" pitchFamily="34" charset="0"/>
              </a:defRPr>
            </a:lvl4pPr>
            <a:lvl5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+mj-lt"/>
              </a:defRPr>
            </a:lvl5pPr>
            <a:lvl6pPr marL="171450" indent="-1714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+mj-lt"/>
              </a:defRPr>
            </a:lvl6pPr>
            <a:lvl7pPr marL="341313" indent="-169863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400" b="0">
                <a:solidFill>
                  <a:schemeClr val="tx1"/>
                </a:solidFill>
                <a:latin typeface="+mj-lt"/>
              </a:defRPr>
            </a:lvl7pPr>
            <a:lvl8pPr marL="0" indent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  <a:latin typeface="+mj-lt"/>
              </a:defRPr>
            </a:lvl8pPr>
            <a:lvl9pPr marL="171450" indent="-1714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C8BF0-D863-4796-8819-572AF7416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3824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8131047" y="0"/>
            <a:ext cx="40609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84C2779-5F96-4963-ABA1-52B1DEDACA1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57200" y="1256758"/>
            <a:ext cx="7327720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4C98-5954-41FD-8D46-6EC8F6233D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239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0" y="0"/>
            <a:ext cx="40609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467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84C2779-5F96-4963-ABA1-52B1DEDACA1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407444" y="1256758"/>
            <a:ext cx="7327720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4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4C98-5954-41FD-8D46-6EC8F6233D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CA7C1-945C-4EA0-A385-B47842662B7A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©2020 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1802B-33DD-4C72-A2E7-205824CBF897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48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goon 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2">
            <a:extLst>
              <a:ext uri="{FF2B5EF4-FFF2-40B4-BE49-F238E27FC236}">
                <a16:creationId xmlns:a16="http://schemas.microsoft.com/office/drawing/2014/main" id="{28E4689E-066C-40CE-964D-BA4EBB3542C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9AF8A63-6FFF-4C2F-883E-76FDE7D49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34BBF5-94F1-4633-93DF-D1C74D7E80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502C15E-FAB7-48E2-B3CD-297CE138C9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D5AA12F-9D7D-47DC-9513-EA313EC13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41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1F824-F845-4C52-8D8C-D12C1506B8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9449FE-A4C3-4949-9CF8-F913B666B9C7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198689-EA4D-E04F-B10C-9B1875B62525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13F0EF-03A4-4E47-9163-7FCB3CEE7572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8B4004-C8D5-5942-A58A-45112CE39574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98F4307-1D06-6441-9667-DF613401AE6D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E9B4AF-E055-2343-9AFC-98F8FACFC297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C40AB7-2F88-2D44-9B3B-0E907570003B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B9425C-119B-3B43-AB46-A62E79BF9391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90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DD5BFA-48DF-4A44-8880-028FEB55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4569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6409E1-C026-744F-9B47-8A1DBE470F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4569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3CE7E6-2002-43B9-B757-E126D43C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756F10-B099-491A-8000-41328D83DA1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10391-4DEC-4472-8551-B95123DC0E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0AB4D-82EF-0A45-8258-A064C3F57708}"/>
              </a:ext>
            </a:extLst>
          </p:cNvPr>
          <p:cNvSpPr txBox="1"/>
          <p:nvPr userDrawn="1"/>
        </p:nvSpPr>
        <p:spPr>
          <a:xfrm>
            <a:off x="11070771" y="66511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3A33E-E8CB-5849-933F-4998251BED32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91A945-D906-1846-9D32-A6701FBE8DC0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4DD4A5-CEDF-5F4C-8430-40F5FFB7A5B1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48190FC-AD1F-614A-98F1-4913CEC034AA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864BC9-4FBD-414D-B353-2B90F5617174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1099700-2D4D-D349-B9A1-3ED54D28F294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2C9CAFF-7CB2-2F4B-8E28-5E47F43B9042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51F862-CC6B-164A-B0E5-F20E817F6590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1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78F483-CF06-D745-9E9A-FF832429CA3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DE57B3-3FCF-A848-96BD-0543FA7C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30DA13-1B75-4F2B-8A90-EAA75583FA0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29F27-94FE-4D33-982A-4B6409448F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6972B3-7A0B-C547-B412-D98859B71684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C7319-DC35-6840-8E51-92D93537231D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3D6B63-65E1-1245-B814-8C56EA75EE85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D4510A-D298-3240-9E1F-956BC51AE6CF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C55A44-5206-3145-8F1F-818FB709644E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898D3A9-B16B-3B46-ACF4-3248724591EB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55929D5-8ADE-6147-B7CF-B4A5FE6D8507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AD21F42-F460-D945-BD75-9721847EDD2C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2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12911B-D15F-FD4F-9067-CA96DD879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433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4D9299F-5755-8A47-B29D-3DFB6430673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433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8C6DC25-F31F-974E-B342-CD0A1930BDA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433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3113BA-4865-4530-9F5F-CA278BA582D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C490-9CF5-427D-954D-E6F778044CA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B512FA-A95A-ED4D-A992-D67EFE5F51EA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4BCD29-F97C-064B-A976-F99A91831541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A4CA83-F278-834B-A771-80AE15F6C7FE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FA0B52-AD89-5246-8D59-6BCF3403A5C8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D7C8FD-64E2-9E41-8C3E-10FEFAE1286A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1301F4-8B30-F04C-BE6F-217A5D81324B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DEB5C1-35E3-764C-B005-9C8AF59D06BD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48A485-C5BC-5949-AB65-BAFEA79A4875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4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A4689D-793A-3F43-98FE-FB05D3D23B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A74519-5A6E-8245-BBDF-62A907DD2E3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3380FE-C49D-3149-B8BE-638094E1D633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6CFFE8-63E7-074C-946F-76FDA4803FE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456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107CDA-FBDC-42A3-8708-9E1B3ABB63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FB6DE-AF47-448D-B87B-D50D718EC49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86C8D6-9FAC-4846-AB80-06E2C07475ED}"/>
              </a:ext>
            </a:extLst>
          </p:cNvPr>
          <p:cNvGrpSpPr/>
          <p:nvPr userDrawn="1"/>
        </p:nvGrpSpPr>
        <p:grpSpPr>
          <a:xfrm>
            <a:off x="-10049" y="-10048"/>
            <a:ext cx="12212097" cy="182880"/>
            <a:chOff x="-10049" y="-10048"/>
            <a:chExt cx="12212097" cy="1828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F9640A-4B0D-1647-BE11-71295D0EE3EC}"/>
                </a:ext>
              </a:extLst>
            </p:cNvPr>
            <p:cNvSpPr/>
            <p:nvPr/>
          </p:nvSpPr>
          <p:spPr>
            <a:xfrm flipH="1">
              <a:off x="3285656" y="-10048"/>
              <a:ext cx="8916392" cy="182880"/>
            </a:xfrm>
            <a:prstGeom prst="rect">
              <a:avLst/>
            </a:prstGeom>
            <a:solidFill>
              <a:srgbClr val="3B9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FF1699-3CEB-3D46-8B75-4F2441BFC378}"/>
                </a:ext>
              </a:extLst>
            </p:cNvPr>
            <p:cNvSpPr/>
            <p:nvPr/>
          </p:nvSpPr>
          <p:spPr>
            <a:xfrm>
              <a:off x="-10049" y="-10048"/>
              <a:ext cx="885728" cy="182880"/>
            </a:xfrm>
            <a:prstGeom prst="rect">
              <a:avLst/>
            </a:prstGeom>
            <a:solidFill>
              <a:srgbClr val="15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9076482-3C70-5A4A-8161-0EA331925DC3}"/>
                </a:ext>
              </a:extLst>
            </p:cNvPr>
            <p:cNvGrpSpPr/>
            <p:nvPr userDrawn="1"/>
          </p:nvGrpSpPr>
          <p:grpSpPr>
            <a:xfrm>
              <a:off x="856659" y="-10048"/>
              <a:ext cx="3200400" cy="182880"/>
              <a:chOff x="856659" y="-10048"/>
              <a:chExt cx="2781197" cy="18288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208538-68EE-1446-AAA9-9466E0D1743B}"/>
                  </a:ext>
                </a:extLst>
              </p:cNvPr>
              <p:cNvSpPr/>
              <p:nvPr/>
            </p:nvSpPr>
            <p:spPr>
              <a:xfrm flipH="1">
                <a:off x="856659" y="-10048"/>
                <a:ext cx="577693" cy="182880"/>
              </a:xfrm>
              <a:prstGeom prst="rect">
                <a:avLst/>
              </a:prstGeom>
              <a:solidFill>
                <a:srgbClr val="332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E584C37-2CB2-B54E-B958-CBF67F69EE9E}"/>
                  </a:ext>
                </a:extLst>
              </p:cNvPr>
              <p:cNvSpPr/>
              <p:nvPr/>
            </p:nvSpPr>
            <p:spPr>
              <a:xfrm flipH="1">
                <a:off x="1110870" y="-10048"/>
                <a:ext cx="989019" cy="182880"/>
              </a:xfrm>
              <a:prstGeom prst="rect">
                <a:avLst/>
              </a:prstGeom>
              <a:solidFill>
                <a:srgbClr val="F36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4050EA6-DA1F-634D-B32C-A382CFD8D2CE}"/>
                  </a:ext>
                </a:extLst>
              </p:cNvPr>
              <p:cNvSpPr/>
              <p:nvPr/>
            </p:nvSpPr>
            <p:spPr>
              <a:xfrm flipH="1">
                <a:off x="1992997" y="-10048"/>
                <a:ext cx="164089" cy="1828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E3EAF-AAAC-6B4A-8AD3-7356E6613BD3}"/>
                  </a:ext>
                </a:extLst>
              </p:cNvPr>
              <p:cNvSpPr/>
              <p:nvPr/>
            </p:nvSpPr>
            <p:spPr>
              <a:xfrm flipH="1">
                <a:off x="2157087" y="-10048"/>
                <a:ext cx="1480769" cy="182880"/>
              </a:xfrm>
              <a:prstGeom prst="rect">
                <a:avLst/>
              </a:prstGeom>
              <a:solidFill>
                <a:srgbClr val="F39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kern="1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30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8F7B00-A1EE-4831-8F60-6471A75D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CD5B21-36C5-4BA8-BCC4-6D11C54DE22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1256758"/>
            <a:ext cx="11274552" cy="246221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all" spc="50" baseline="0">
                <a:solidFill>
                  <a:srgbClr val="7D7D7D"/>
                </a:solidFill>
                <a:latin typeface="Arial Narrow" panose="020B060602020203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E923-DFD9-46A1-8A42-C1E97C487F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255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F8764-A961-419E-8CA1-3A2C06F72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63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09779" y="6501327"/>
            <a:ext cx="480901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800" kern="100" cap="all" spc="5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| ©2021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104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800" kern="100" cap="all" spc="50" smtClean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800" kern="100" cap="all" spc="5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03DCA83-5940-4069-920B-3D60C4F7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4069"/>
            <a:ext cx="11266558" cy="4425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39F2-F140-4D23-8A65-DF6FD2215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5108" y="6482860"/>
            <a:ext cx="21424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800" b="0" i="0" cap="all" baseline="0" smtClean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CONFIDENTIAL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CD0FE8-EA02-1944-890F-4D9717F9EEB9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1489503" y="6431000"/>
            <a:ext cx="245297" cy="2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50" r:id="rId2"/>
    <p:sldLayoutId id="2147483652" r:id="rId3"/>
    <p:sldLayoutId id="2147483660" r:id="rId4"/>
    <p:sldLayoutId id="2147483658" r:id="rId5"/>
    <p:sldLayoutId id="2147483661" r:id="rId6"/>
    <p:sldLayoutId id="2147483659" r:id="rId7"/>
    <p:sldLayoutId id="2147483654" r:id="rId8"/>
    <p:sldLayoutId id="2147483687" r:id="rId9"/>
    <p:sldLayoutId id="2147483655" r:id="rId10"/>
    <p:sldLayoutId id="2147483651" r:id="rId11"/>
    <p:sldLayoutId id="2147483677" r:id="rId12"/>
    <p:sldLayoutId id="2147483665" r:id="rId13"/>
    <p:sldLayoutId id="2147483685" r:id="rId14"/>
    <p:sldLayoutId id="2147483678" r:id="rId15"/>
    <p:sldLayoutId id="2147483662" r:id="rId16"/>
    <p:sldLayoutId id="2147483663" r:id="rId17"/>
    <p:sldLayoutId id="2147483668" r:id="rId18"/>
    <p:sldLayoutId id="2147483667" r:id="rId19"/>
    <p:sldLayoutId id="2147483669" r:id="rId20"/>
    <p:sldLayoutId id="2147483689" r:id="rId21"/>
    <p:sldLayoutId id="2147483690" r:id="rId22"/>
    <p:sldLayoutId id="2147483681" r:id="rId2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2400"/>
        </a:spcBef>
        <a:buFont typeface="Arial" panose="020B0604020202020204" pitchFamily="34" charset="0"/>
        <a:buChar char="​"/>
        <a:defRPr sz="18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00" spc="-2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−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8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9473F-FCF4-4B6D-95E3-5FE776D7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04539"/>
            <a:ext cx="11430000" cy="2971799"/>
          </a:xfrm>
        </p:spPr>
        <p:txBody>
          <a:bodyPr/>
          <a:lstStyle/>
          <a:p>
            <a:r>
              <a:rPr lang="en-US" sz="5400" dirty="0"/>
              <a:t>ADC Performance-based Autoscaling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BD998B-FC30-4792-B245-1FFEC0B77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723676"/>
            <a:ext cx="9567333" cy="2677123"/>
          </a:xfrm>
        </p:spPr>
        <p:txBody>
          <a:bodyPr/>
          <a:lstStyle/>
          <a:p>
            <a:r>
              <a:rPr lang="en-US" dirty="0"/>
              <a:t>Centralized application delivery monitoring and and scaling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Gregory Coward – Solution Architect, Business Development - Emerging Solutions</a:t>
            </a:r>
          </a:p>
          <a:p>
            <a:pPr lvl="1"/>
            <a:r>
              <a:rPr lang="en-US" b="0" dirty="0"/>
              <a:t>David Garrison – Solution Architect, Business Development - Emerging Solutions</a:t>
            </a:r>
          </a:p>
          <a:p>
            <a:pPr lvl="1"/>
            <a:r>
              <a:rPr lang="en-US" b="0" dirty="0"/>
              <a:t> 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304817-5579-A143-BDA3-254020E0429B}"/>
              </a:ext>
            </a:extLst>
          </p:cNvPr>
          <p:cNvSpPr txBox="1">
            <a:spLocks/>
          </p:cNvSpPr>
          <p:nvPr/>
        </p:nvSpPr>
        <p:spPr>
          <a:xfrm>
            <a:off x="6096000" y="4047067"/>
            <a:ext cx="5444067" cy="2472266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US" sz="2900" dirty="0"/>
              <a:t>Affords enterprises the flexibility to configure and  control consistent scaling policies for all their applications regardless of where they reside</a:t>
            </a: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600" dirty="0"/>
              <a:t>Utilizes and F5’s Automation Toolchain and BIG-IP Terraform module 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600" dirty="0"/>
              <a:t>Architected to use various partner and third party open-source/free products and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7CDC8A2-3C91-3449-869E-0C3CBDA3ED1B}"/>
              </a:ext>
            </a:extLst>
          </p:cNvPr>
          <p:cNvSpPr txBox="1">
            <a:spLocks/>
          </p:cNvSpPr>
          <p:nvPr/>
        </p:nvSpPr>
        <p:spPr>
          <a:xfrm>
            <a:off x="651933" y="4047067"/>
            <a:ext cx="4986868" cy="23537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Cloud agnostic solution for centralized monitoring of application delivery performance</a:t>
            </a:r>
          </a:p>
          <a:p>
            <a:pPr marL="285750" indent="-285750">
              <a:spcBef>
                <a:spcPts val="2800"/>
              </a:spcBef>
              <a:buFont typeface="Wingdings" pitchFamily="2" charset="2"/>
              <a:buChar char="§"/>
            </a:pPr>
            <a:r>
              <a:rPr lang="en-US" sz="1600" dirty="0"/>
              <a:t>Integrates with third-party analytics providers</a:t>
            </a:r>
          </a:p>
          <a:p>
            <a:pPr marL="285750" indent="-285750">
              <a:spcBef>
                <a:spcPts val="1600"/>
              </a:spcBef>
              <a:buFont typeface="Wingdings" pitchFamily="2" charset="2"/>
              <a:buChar char="§"/>
            </a:pPr>
            <a:r>
              <a:rPr lang="en-US" sz="1600" dirty="0"/>
              <a:t>Scaling enables applications to adapt to varying workload demands</a:t>
            </a:r>
          </a:p>
          <a:p>
            <a:pPr>
              <a:buNone/>
            </a:pPr>
            <a:endParaRPr lang="en-US" sz="3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6DC0D-3B22-9244-B537-91F4E358A1CC}"/>
              </a:ext>
            </a:extLst>
          </p:cNvPr>
          <p:cNvSpPr/>
          <p:nvPr/>
        </p:nvSpPr>
        <p:spPr>
          <a:xfrm>
            <a:off x="550333" y="3970868"/>
            <a:ext cx="11065934" cy="2353732"/>
          </a:xfrm>
          <a:prstGeom prst="rect">
            <a:avLst/>
          </a:prstGeom>
          <a:noFill/>
          <a:ln w="53975" cmpd="tri">
            <a:gradFill>
              <a:gsLst>
                <a:gs pos="0">
                  <a:srgbClr val="155D8F"/>
                </a:gs>
                <a:gs pos="6000">
                  <a:srgbClr val="F36F4C"/>
                </a:gs>
                <a:gs pos="69000">
                  <a:srgbClr val="E4002B"/>
                </a:gs>
                <a:gs pos="86000">
                  <a:srgbClr val="3B99A2"/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5934"/>
                      <a:gd name="connsiteY0" fmla="*/ 0 h 2353732"/>
                      <a:gd name="connsiteX1" fmla="*/ 580962 w 11065934"/>
                      <a:gd name="connsiteY1" fmla="*/ 0 h 2353732"/>
                      <a:gd name="connsiteX2" fmla="*/ 940604 w 11065934"/>
                      <a:gd name="connsiteY2" fmla="*/ 0 h 2353732"/>
                      <a:gd name="connsiteX3" fmla="*/ 1853544 w 11065934"/>
                      <a:gd name="connsiteY3" fmla="*/ 0 h 2353732"/>
                      <a:gd name="connsiteX4" fmla="*/ 2434505 w 11065934"/>
                      <a:gd name="connsiteY4" fmla="*/ 0 h 2353732"/>
                      <a:gd name="connsiteX5" fmla="*/ 3015467 w 11065934"/>
                      <a:gd name="connsiteY5" fmla="*/ 0 h 2353732"/>
                      <a:gd name="connsiteX6" fmla="*/ 3928407 w 11065934"/>
                      <a:gd name="connsiteY6" fmla="*/ 0 h 2353732"/>
                      <a:gd name="connsiteX7" fmla="*/ 4398709 w 11065934"/>
                      <a:gd name="connsiteY7" fmla="*/ 0 h 2353732"/>
                      <a:gd name="connsiteX8" fmla="*/ 5311648 w 11065934"/>
                      <a:gd name="connsiteY8" fmla="*/ 0 h 2353732"/>
                      <a:gd name="connsiteX9" fmla="*/ 6224588 w 11065934"/>
                      <a:gd name="connsiteY9" fmla="*/ 0 h 2353732"/>
                      <a:gd name="connsiteX10" fmla="*/ 6916209 w 11065934"/>
                      <a:gd name="connsiteY10" fmla="*/ 0 h 2353732"/>
                      <a:gd name="connsiteX11" fmla="*/ 7829148 w 11065934"/>
                      <a:gd name="connsiteY11" fmla="*/ 0 h 2353732"/>
                      <a:gd name="connsiteX12" fmla="*/ 8410110 w 11065934"/>
                      <a:gd name="connsiteY12" fmla="*/ 0 h 2353732"/>
                      <a:gd name="connsiteX13" fmla="*/ 8991071 w 11065934"/>
                      <a:gd name="connsiteY13" fmla="*/ 0 h 2353732"/>
                      <a:gd name="connsiteX14" fmla="*/ 9793352 w 11065934"/>
                      <a:gd name="connsiteY14" fmla="*/ 0 h 2353732"/>
                      <a:gd name="connsiteX15" fmla="*/ 10374313 w 11065934"/>
                      <a:gd name="connsiteY15" fmla="*/ 0 h 2353732"/>
                      <a:gd name="connsiteX16" fmla="*/ 11065934 w 11065934"/>
                      <a:gd name="connsiteY16" fmla="*/ 0 h 2353732"/>
                      <a:gd name="connsiteX17" fmla="*/ 11065934 w 11065934"/>
                      <a:gd name="connsiteY17" fmla="*/ 635508 h 2353732"/>
                      <a:gd name="connsiteX18" fmla="*/ 11065934 w 11065934"/>
                      <a:gd name="connsiteY18" fmla="*/ 1247478 h 2353732"/>
                      <a:gd name="connsiteX19" fmla="*/ 11065934 w 11065934"/>
                      <a:gd name="connsiteY19" fmla="*/ 2353732 h 2353732"/>
                      <a:gd name="connsiteX20" fmla="*/ 10706291 w 11065934"/>
                      <a:gd name="connsiteY20" fmla="*/ 2353732 h 2353732"/>
                      <a:gd name="connsiteX21" fmla="*/ 9793352 w 11065934"/>
                      <a:gd name="connsiteY21" fmla="*/ 2353732 h 2353732"/>
                      <a:gd name="connsiteX22" fmla="*/ 9101731 w 11065934"/>
                      <a:gd name="connsiteY22" fmla="*/ 2353732 h 2353732"/>
                      <a:gd name="connsiteX23" fmla="*/ 8631429 w 11065934"/>
                      <a:gd name="connsiteY23" fmla="*/ 2353732 h 2353732"/>
                      <a:gd name="connsiteX24" fmla="*/ 7939808 w 11065934"/>
                      <a:gd name="connsiteY24" fmla="*/ 2353732 h 2353732"/>
                      <a:gd name="connsiteX25" fmla="*/ 7580165 w 11065934"/>
                      <a:gd name="connsiteY25" fmla="*/ 2353732 h 2353732"/>
                      <a:gd name="connsiteX26" fmla="*/ 7220522 w 11065934"/>
                      <a:gd name="connsiteY26" fmla="*/ 2353732 h 2353732"/>
                      <a:gd name="connsiteX27" fmla="*/ 6528901 w 11065934"/>
                      <a:gd name="connsiteY27" fmla="*/ 2353732 h 2353732"/>
                      <a:gd name="connsiteX28" fmla="*/ 6058599 w 11065934"/>
                      <a:gd name="connsiteY28" fmla="*/ 2353732 h 2353732"/>
                      <a:gd name="connsiteX29" fmla="*/ 5256319 w 11065934"/>
                      <a:gd name="connsiteY29" fmla="*/ 2353732 h 2353732"/>
                      <a:gd name="connsiteX30" fmla="*/ 4786016 w 11065934"/>
                      <a:gd name="connsiteY30" fmla="*/ 2353732 h 2353732"/>
                      <a:gd name="connsiteX31" fmla="*/ 3983736 w 11065934"/>
                      <a:gd name="connsiteY31" fmla="*/ 2353732 h 2353732"/>
                      <a:gd name="connsiteX32" fmla="*/ 3624093 w 11065934"/>
                      <a:gd name="connsiteY32" fmla="*/ 2353732 h 2353732"/>
                      <a:gd name="connsiteX33" fmla="*/ 2821813 w 11065934"/>
                      <a:gd name="connsiteY33" fmla="*/ 2353732 h 2353732"/>
                      <a:gd name="connsiteX34" fmla="*/ 2351511 w 11065934"/>
                      <a:gd name="connsiteY34" fmla="*/ 2353732 h 2353732"/>
                      <a:gd name="connsiteX35" fmla="*/ 1991868 w 11065934"/>
                      <a:gd name="connsiteY35" fmla="*/ 2353732 h 2353732"/>
                      <a:gd name="connsiteX36" fmla="*/ 1521566 w 11065934"/>
                      <a:gd name="connsiteY36" fmla="*/ 2353732 h 2353732"/>
                      <a:gd name="connsiteX37" fmla="*/ 719286 w 11065934"/>
                      <a:gd name="connsiteY37" fmla="*/ 2353732 h 2353732"/>
                      <a:gd name="connsiteX38" fmla="*/ 0 w 11065934"/>
                      <a:gd name="connsiteY38" fmla="*/ 2353732 h 2353732"/>
                      <a:gd name="connsiteX39" fmla="*/ 0 w 11065934"/>
                      <a:gd name="connsiteY39" fmla="*/ 1835911 h 2353732"/>
                      <a:gd name="connsiteX40" fmla="*/ 0 w 11065934"/>
                      <a:gd name="connsiteY40" fmla="*/ 1318090 h 2353732"/>
                      <a:gd name="connsiteX41" fmla="*/ 0 w 11065934"/>
                      <a:gd name="connsiteY41" fmla="*/ 706120 h 2353732"/>
                      <a:gd name="connsiteX42" fmla="*/ 0 w 11065934"/>
                      <a:gd name="connsiteY42" fmla="*/ 0 h 2353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11065934" h="2353732" extrusionOk="0">
                        <a:moveTo>
                          <a:pt x="0" y="0"/>
                        </a:moveTo>
                        <a:cubicBezTo>
                          <a:pt x="125591" y="1368"/>
                          <a:pt x="357557" y="-3506"/>
                          <a:pt x="580962" y="0"/>
                        </a:cubicBezTo>
                        <a:cubicBezTo>
                          <a:pt x="804367" y="3506"/>
                          <a:pt x="852788" y="-4150"/>
                          <a:pt x="940604" y="0"/>
                        </a:cubicBezTo>
                        <a:cubicBezTo>
                          <a:pt x="1028420" y="4150"/>
                          <a:pt x="1654270" y="-35204"/>
                          <a:pt x="1853544" y="0"/>
                        </a:cubicBezTo>
                        <a:cubicBezTo>
                          <a:pt x="2052818" y="35204"/>
                          <a:pt x="2206061" y="-28917"/>
                          <a:pt x="2434505" y="0"/>
                        </a:cubicBezTo>
                        <a:cubicBezTo>
                          <a:pt x="2662949" y="28917"/>
                          <a:pt x="2765450" y="13589"/>
                          <a:pt x="3015467" y="0"/>
                        </a:cubicBezTo>
                        <a:cubicBezTo>
                          <a:pt x="3265484" y="-13589"/>
                          <a:pt x="3614321" y="-15154"/>
                          <a:pt x="3928407" y="0"/>
                        </a:cubicBezTo>
                        <a:cubicBezTo>
                          <a:pt x="4242493" y="15154"/>
                          <a:pt x="4291228" y="11493"/>
                          <a:pt x="4398709" y="0"/>
                        </a:cubicBezTo>
                        <a:cubicBezTo>
                          <a:pt x="4506190" y="-11493"/>
                          <a:pt x="5092568" y="-15327"/>
                          <a:pt x="5311648" y="0"/>
                        </a:cubicBezTo>
                        <a:cubicBezTo>
                          <a:pt x="5530728" y="15327"/>
                          <a:pt x="5853614" y="-16726"/>
                          <a:pt x="6224588" y="0"/>
                        </a:cubicBezTo>
                        <a:cubicBezTo>
                          <a:pt x="6595562" y="16726"/>
                          <a:pt x="6584627" y="-11188"/>
                          <a:pt x="6916209" y="0"/>
                        </a:cubicBezTo>
                        <a:cubicBezTo>
                          <a:pt x="7247791" y="11188"/>
                          <a:pt x="7542404" y="16593"/>
                          <a:pt x="7829148" y="0"/>
                        </a:cubicBezTo>
                        <a:cubicBezTo>
                          <a:pt x="8115892" y="-16593"/>
                          <a:pt x="8282717" y="2573"/>
                          <a:pt x="8410110" y="0"/>
                        </a:cubicBezTo>
                        <a:cubicBezTo>
                          <a:pt x="8537503" y="-2573"/>
                          <a:pt x="8856605" y="-5577"/>
                          <a:pt x="8991071" y="0"/>
                        </a:cubicBezTo>
                        <a:cubicBezTo>
                          <a:pt x="9125537" y="5577"/>
                          <a:pt x="9627323" y="33185"/>
                          <a:pt x="9793352" y="0"/>
                        </a:cubicBezTo>
                        <a:cubicBezTo>
                          <a:pt x="9959381" y="-33185"/>
                          <a:pt x="10167482" y="-23684"/>
                          <a:pt x="10374313" y="0"/>
                        </a:cubicBezTo>
                        <a:cubicBezTo>
                          <a:pt x="10581144" y="23684"/>
                          <a:pt x="10811732" y="-14277"/>
                          <a:pt x="11065934" y="0"/>
                        </a:cubicBezTo>
                        <a:cubicBezTo>
                          <a:pt x="11045639" y="248906"/>
                          <a:pt x="11042692" y="323595"/>
                          <a:pt x="11065934" y="635508"/>
                        </a:cubicBezTo>
                        <a:cubicBezTo>
                          <a:pt x="11089176" y="947421"/>
                          <a:pt x="11081050" y="1108037"/>
                          <a:pt x="11065934" y="1247478"/>
                        </a:cubicBezTo>
                        <a:cubicBezTo>
                          <a:pt x="11050819" y="1386919"/>
                          <a:pt x="11056186" y="1972064"/>
                          <a:pt x="11065934" y="2353732"/>
                        </a:cubicBezTo>
                        <a:cubicBezTo>
                          <a:pt x="10890225" y="2366012"/>
                          <a:pt x="10824809" y="2346716"/>
                          <a:pt x="10706291" y="2353732"/>
                        </a:cubicBezTo>
                        <a:cubicBezTo>
                          <a:pt x="10587773" y="2360748"/>
                          <a:pt x="9984482" y="2351789"/>
                          <a:pt x="9793352" y="2353732"/>
                        </a:cubicBezTo>
                        <a:cubicBezTo>
                          <a:pt x="9602222" y="2355675"/>
                          <a:pt x="9366755" y="2367673"/>
                          <a:pt x="9101731" y="2353732"/>
                        </a:cubicBezTo>
                        <a:cubicBezTo>
                          <a:pt x="8836707" y="2339791"/>
                          <a:pt x="8738566" y="2374501"/>
                          <a:pt x="8631429" y="2353732"/>
                        </a:cubicBezTo>
                        <a:cubicBezTo>
                          <a:pt x="8524292" y="2332963"/>
                          <a:pt x="8217855" y="2362571"/>
                          <a:pt x="7939808" y="2353732"/>
                        </a:cubicBezTo>
                        <a:cubicBezTo>
                          <a:pt x="7661761" y="2344893"/>
                          <a:pt x="7735414" y="2358573"/>
                          <a:pt x="7580165" y="2353732"/>
                        </a:cubicBezTo>
                        <a:cubicBezTo>
                          <a:pt x="7424916" y="2348891"/>
                          <a:pt x="7308786" y="2347632"/>
                          <a:pt x="7220522" y="2353732"/>
                        </a:cubicBezTo>
                        <a:cubicBezTo>
                          <a:pt x="7132258" y="2359832"/>
                          <a:pt x="6797664" y="2334189"/>
                          <a:pt x="6528901" y="2353732"/>
                        </a:cubicBezTo>
                        <a:cubicBezTo>
                          <a:pt x="6260138" y="2373275"/>
                          <a:pt x="6215888" y="2376204"/>
                          <a:pt x="6058599" y="2353732"/>
                        </a:cubicBezTo>
                        <a:cubicBezTo>
                          <a:pt x="5901310" y="2331260"/>
                          <a:pt x="5420800" y="2366077"/>
                          <a:pt x="5256319" y="2353732"/>
                        </a:cubicBezTo>
                        <a:cubicBezTo>
                          <a:pt x="5091838" y="2341387"/>
                          <a:pt x="4994330" y="2368121"/>
                          <a:pt x="4786016" y="2353732"/>
                        </a:cubicBezTo>
                        <a:cubicBezTo>
                          <a:pt x="4577702" y="2339343"/>
                          <a:pt x="4343988" y="2334756"/>
                          <a:pt x="3983736" y="2353732"/>
                        </a:cubicBezTo>
                        <a:cubicBezTo>
                          <a:pt x="3623484" y="2372708"/>
                          <a:pt x="3794561" y="2369707"/>
                          <a:pt x="3624093" y="2353732"/>
                        </a:cubicBezTo>
                        <a:cubicBezTo>
                          <a:pt x="3453625" y="2337757"/>
                          <a:pt x="3081897" y="2322749"/>
                          <a:pt x="2821813" y="2353732"/>
                        </a:cubicBezTo>
                        <a:cubicBezTo>
                          <a:pt x="2561729" y="2384715"/>
                          <a:pt x="2581566" y="2353838"/>
                          <a:pt x="2351511" y="2353732"/>
                        </a:cubicBezTo>
                        <a:cubicBezTo>
                          <a:pt x="2121456" y="2353626"/>
                          <a:pt x="2140850" y="2344127"/>
                          <a:pt x="1991868" y="2353732"/>
                        </a:cubicBezTo>
                        <a:cubicBezTo>
                          <a:pt x="1842886" y="2363337"/>
                          <a:pt x="1687870" y="2345831"/>
                          <a:pt x="1521566" y="2353732"/>
                        </a:cubicBezTo>
                        <a:cubicBezTo>
                          <a:pt x="1355262" y="2361633"/>
                          <a:pt x="891275" y="2320173"/>
                          <a:pt x="719286" y="2353732"/>
                        </a:cubicBezTo>
                        <a:cubicBezTo>
                          <a:pt x="547297" y="2387291"/>
                          <a:pt x="340563" y="2389602"/>
                          <a:pt x="0" y="2353732"/>
                        </a:cubicBezTo>
                        <a:cubicBezTo>
                          <a:pt x="-9720" y="2196172"/>
                          <a:pt x="-16810" y="1944782"/>
                          <a:pt x="0" y="1835911"/>
                        </a:cubicBezTo>
                        <a:cubicBezTo>
                          <a:pt x="16810" y="1727040"/>
                          <a:pt x="23426" y="1548637"/>
                          <a:pt x="0" y="1318090"/>
                        </a:cubicBezTo>
                        <a:cubicBezTo>
                          <a:pt x="-23426" y="1087543"/>
                          <a:pt x="-25868" y="858134"/>
                          <a:pt x="0" y="706120"/>
                        </a:cubicBezTo>
                        <a:cubicBezTo>
                          <a:pt x="25868" y="554106"/>
                          <a:pt x="5306" y="2314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7D2881-D9C6-BC4D-AC79-6906F6EA735C}"/>
              </a:ext>
            </a:extLst>
          </p:cNvPr>
          <p:cNvGrpSpPr/>
          <p:nvPr/>
        </p:nvGrpSpPr>
        <p:grpSpPr>
          <a:xfrm>
            <a:off x="7210665" y="302804"/>
            <a:ext cx="3934684" cy="2805546"/>
            <a:chOff x="7989598" y="382385"/>
            <a:chExt cx="3934684" cy="2805546"/>
          </a:xfrm>
        </p:grpSpPr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0C6CE5CA-12F9-4B41-951D-849CE22E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9598" y="382385"/>
              <a:ext cx="3934684" cy="280554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97EBA1-663D-0B49-B81C-C43A3F42B423}"/>
                </a:ext>
              </a:extLst>
            </p:cNvPr>
            <p:cNvSpPr/>
            <p:nvPr/>
          </p:nvSpPr>
          <p:spPr>
            <a:xfrm>
              <a:off x="8578735" y="1330804"/>
              <a:ext cx="1188720" cy="539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CB12A50-ACB8-A641-959F-6C0B4ABEA1C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r>
              <a:rPr lang="en-US" sz="1400" dirty="0"/>
              <a:t>Centralized adc monitoring and automated remediation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233B372C-D040-A547-9DAF-69B0E2BA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92259"/>
            <a:ext cx="11274552" cy="583142"/>
          </a:xfrm>
        </p:spPr>
        <p:txBody>
          <a:bodyPr/>
          <a:lstStyle/>
          <a:p>
            <a:r>
              <a:rPr lang="en-US" sz="3200" dirty="0"/>
              <a:t>ADC Performance-based Autoscaling</a:t>
            </a:r>
          </a:p>
        </p:txBody>
      </p:sp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7F0726-6BC7-064C-9F14-A2CF226D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39" y="1130271"/>
            <a:ext cx="6846455" cy="27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304817-5579-A143-BDA3-254020E0429B}"/>
              </a:ext>
            </a:extLst>
          </p:cNvPr>
          <p:cNvSpPr txBox="1">
            <a:spLocks/>
          </p:cNvSpPr>
          <p:nvPr/>
        </p:nvSpPr>
        <p:spPr>
          <a:xfrm>
            <a:off x="456968" y="1938528"/>
            <a:ext cx="10936224" cy="44569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0DA3B8-DD4C-A440-A204-528D406139C1}"/>
              </a:ext>
            </a:extLst>
          </p:cNvPr>
          <p:cNvGrpSpPr/>
          <p:nvPr/>
        </p:nvGrpSpPr>
        <p:grpSpPr>
          <a:xfrm>
            <a:off x="2448928" y="5130824"/>
            <a:ext cx="4836466" cy="751664"/>
            <a:chOff x="2635202" y="5130824"/>
            <a:chExt cx="4836466" cy="751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B54FE4-5A43-074E-8BD3-2692FDE99B44}"/>
                </a:ext>
              </a:extLst>
            </p:cNvPr>
            <p:cNvSpPr txBox="1"/>
            <p:nvPr/>
          </p:nvSpPr>
          <p:spPr>
            <a:xfrm>
              <a:off x="4660612" y="567507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Telemetry Data Ingestion</a:t>
              </a:r>
            </a:p>
          </p:txBody>
        </p:sp>
        <p:cxnSp>
          <p:nvCxnSpPr>
            <p:cNvPr id="39" name="Connector: Elbow 109">
              <a:extLst>
                <a:ext uri="{FF2B5EF4-FFF2-40B4-BE49-F238E27FC236}">
                  <a16:creationId xmlns:a16="http://schemas.microsoft.com/office/drawing/2014/main" id="{7EDF7FE7-86AD-0149-A410-79B639C9992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4781311" y="2984715"/>
              <a:ext cx="544247" cy="483646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D7A7CA-FFA6-BC48-B66C-0DE8E9940CD8}"/>
              </a:ext>
            </a:extLst>
          </p:cNvPr>
          <p:cNvGrpSpPr/>
          <p:nvPr/>
        </p:nvGrpSpPr>
        <p:grpSpPr>
          <a:xfrm>
            <a:off x="4826992" y="4255881"/>
            <a:ext cx="1214102" cy="912660"/>
            <a:chOff x="5013266" y="4255881"/>
            <a:chExt cx="1214102" cy="912660"/>
          </a:xfrm>
        </p:grpSpPr>
        <p:cxnSp>
          <p:nvCxnSpPr>
            <p:cNvPr id="43" name="Connector: Elbow 133">
              <a:extLst>
                <a:ext uri="{FF2B5EF4-FFF2-40B4-BE49-F238E27FC236}">
                  <a16:creationId xmlns:a16="http://schemas.microsoft.com/office/drawing/2014/main" id="{7EF0D2E5-DBFF-FD49-AE2B-AF9150E4F97B}"/>
                </a:ext>
              </a:extLst>
            </p:cNvPr>
            <p:cNvCxnSpPr>
              <a:cxnSpLocks/>
              <a:stCxn id="36" idx="3"/>
              <a:endCxn id="35" idx="2"/>
            </p:cNvCxnSpPr>
            <p:nvPr/>
          </p:nvCxnSpPr>
          <p:spPr>
            <a:xfrm flipV="1">
              <a:off x="5013266" y="4255881"/>
              <a:ext cx="1214102" cy="6899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0DA93B-E229-954F-B5CF-10DEB1D72F3E}"/>
                </a:ext>
              </a:extLst>
            </p:cNvPr>
            <p:cNvSpPr txBox="1"/>
            <p:nvPr/>
          </p:nvSpPr>
          <p:spPr>
            <a:xfrm>
              <a:off x="5301816" y="4961125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Service Discovery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381469B-D763-2545-97C8-2A466F5D7B02}"/>
              </a:ext>
            </a:extLst>
          </p:cNvPr>
          <p:cNvGrpSpPr/>
          <p:nvPr/>
        </p:nvGrpSpPr>
        <p:grpSpPr>
          <a:xfrm>
            <a:off x="2609708" y="4274486"/>
            <a:ext cx="3827734" cy="1289724"/>
            <a:chOff x="2795982" y="4274486"/>
            <a:chExt cx="3827734" cy="128972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D8CD4FE-7DCD-2F4F-8F24-13546FA8B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2963" y="4274486"/>
              <a:ext cx="0" cy="11108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20F52B-7C10-CF4D-AA6C-EE343F22D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982" y="5130824"/>
              <a:ext cx="0" cy="2343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BAF980-14BA-5B44-BE84-A99F1AC9251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82" y="5365142"/>
              <a:ext cx="3827734" cy="10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4CAF0E-BB54-0C45-8091-19D9D569E831}"/>
                </a:ext>
              </a:extLst>
            </p:cNvPr>
            <p:cNvSpPr txBox="1"/>
            <p:nvPr/>
          </p:nvSpPr>
          <p:spPr>
            <a:xfrm>
              <a:off x="4475266" y="5356794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Pool Management via Service Discovery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E6841D-0E10-8843-8E57-7D478829CA7D}"/>
              </a:ext>
            </a:extLst>
          </p:cNvPr>
          <p:cNvSpPr/>
          <p:nvPr/>
        </p:nvSpPr>
        <p:spPr>
          <a:xfrm>
            <a:off x="1044365" y="3198790"/>
            <a:ext cx="477895" cy="6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1BFD46-EF3C-A04E-A96A-4C166E630C31}"/>
              </a:ext>
            </a:extLst>
          </p:cNvPr>
          <p:cNvSpPr txBox="1"/>
          <p:nvPr/>
        </p:nvSpPr>
        <p:spPr>
          <a:xfrm>
            <a:off x="88895" y="3117785"/>
            <a:ext cx="146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 dirty="0"/>
              <a:t>Application Owner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208A42-8C9E-F549-9A75-4718D71A66A3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3262765" y="3057713"/>
            <a:ext cx="823709" cy="1702092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ED8BC9-002C-F541-8491-5BA245341AF4}"/>
              </a:ext>
            </a:extLst>
          </p:cNvPr>
          <p:cNvSpPr txBox="1"/>
          <p:nvPr/>
        </p:nvSpPr>
        <p:spPr>
          <a:xfrm>
            <a:off x="2917366" y="3943638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9DC7FC-6AFA-E947-85EC-0F96F646D068}"/>
              </a:ext>
            </a:extLst>
          </p:cNvPr>
          <p:cNvGrpSpPr/>
          <p:nvPr/>
        </p:nvGrpSpPr>
        <p:grpSpPr>
          <a:xfrm>
            <a:off x="1680558" y="4736502"/>
            <a:ext cx="3146434" cy="428165"/>
            <a:chOff x="1866832" y="4736502"/>
            <a:chExt cx="3146434" cy="4281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2C7D67-FFAB-1347-969E-D8754E98EFC9}"/>
                </a:ext>
              </a:extLst>
            </p:cNvPr>
            <p:cNvGrpSpPr/>
            <p:nvPr/>
          </p:nvGrpSpPr>
          <p:grpSpPr>
            <a:xfrm>
              <a:off x="1866832" y="4758686"/>
              <a:ext cx="1536737" cy="372139"/>
              <a:chOff x="6298014" y="1774650"/>
              <a:chExt cx="1536737" cy="37213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048D69A-8BB2-194C-A94D-D3D66A862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37484" y="1814108"/>
                <a:ext cx="305806" cy="30174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275D0A-55C1-1941-92D0-B7F68F880339}"/>
                  </a:ext>
                </a:extLst>
              </p:cNvPr>
              <p:cNvSpPr/>
              <p:nvPr/>
            </p:nvSpPr>
            <p:spPr>
              <a:xfrm>
                <a:off x="6298014" y="1774650"/>
                <a:ext cx="1536737" cy="37213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BIG-IP Cluster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6F772C-A8F6-B940-94F8-2332B2217CEB}"/>
                </a:ext>
              </a:extLst>
            </p:cNvPr>
            <p:cNvSpPr/>
            <p:nvPr/>
          </p:nvSpPr>
          <p:spPr>
            <a:xfrm>
              <a:off x="3532229" y="4759805"/>
              <a:ext cx="1481037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</a:t>
              </a:r>
              <a:r>
                <a:rPr lang="en-US" sz="1100" kern="100" dirty="0">
                  <a:solidFill>
                    <a:schemeClr val="tx1"/>
                  </a:solidFill>
                  <a:latin typeface="+mj-lt"/>
                </a:rPr>
                <a:t>Application Cluster</a:t>
              </a:r>
            </a:p>
          </p:txBody>
        </p:sp>
        <p:pic>
          <p:nvPicPr>
            <p:cNvPr id="55" name="Picture 6" descr="NGINX Plus software load balancer, web server, and cache | NGINX">
              <a:extLst>
                <a:ext uri="{FF2B5EF4-FFF2-40B4-BE49-F238E27FC236}">
                  <a16:creationId xmlns:a16="http://schemas.microsoft.com/office/drawing/2014/main" id="{C6C6EFC2-7F59-094B-A385-6DFAF5FFF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560" y="4736502"/>
              <a:ext cx="742153" cy="428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C1A36-0EAB-424C-9E91-62C30D7FB3E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2448927" y="3057713"/>
            <a:ext cx="813838" cy="1700973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BE6317-65C9-C945-8C90-A4B5E6E3729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013479" y="2871644"/>
            <a:ext cx="1276901" cy="1198168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E4B62B-F8B4-0B40-9A4F-AED326335151}"/>
              </a:ext>
            </a:extLst>
          </p:cNvPr>
          <p:cNvSpPr txBox="1"/>
          <p:nvPr/>
        </p:nvSpPr>
        <p:spPr>
          <a:xfrm>
            <a:off x="4167254" y="3694447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49E50A-55E4-0043-99BD-0523D36A60AA}"/>
              </a:ext>
            </a:extLst>
          </p:cNvPr>
          <p:cNvGrpSpPr/>
          <p:nvPr/>
        </p:nvGrpSpPr>
        <p:grpSpPr>
          <a:xfrm>
            <a:off x="5290380" y="3883742"/>
            <a:ext cx="1501428" cy="372139"/>
            <a:chOff x="5476654" y="3883742"/>
            <a:chExt cx="1501428" cy="3721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5C3B93-E583-F647-B346-8A99B01D83CA}"/>
                </a:ext>
              </a:extLst>
            </p:cNvPr>
            <p:cNvSpPr/>
            <p:nvPr/>
          </p:nvSpPr>
          <p:spPr>
            <a:xfrm>
              <a:off x="5476654" y="3883742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Consul</a:t>
              </a:r>
            </a:p>
          </p:txBody>
        </p:sp>
        <p:pic>
          <p:nvPicPr>
            <p:cNvPr id="57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E09AD07E-1F39-F747-B083-EA8A50695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127" y="3904605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9C063-FFEB-C744-96BD-90886BBE1BA7}"/>
              </a:ext>
            </a:extLst>
          </p:cNvPr>
          <p:cNvGrpSpPr/>
          <p:nvPr/>
        </p:nvGrpSpPr>
        <p:grpSpPr>
          <a:xfrm>
            <a:off x="1551086" y="3392424"/>
            <a:ext cx="7563308" cy="2578247"/>
            <a:chOff x="1738004" y="3391184"/>
            <a:chExt cx="7563308" cy="2578247"/>
          </a:xfrm>
        </p:grpSpPr>
        <p:pic>
          <p:nvPicPr>
            <p:cNvPr id="62" name="Picture 18" descr="microsoft-azure-logo - CentriLogic">
              <a:extLst>
                <a:ext uri="{FF2B5EF4-FFF2-40B4-BE49-F238E27FC236}">
                  <a16:creationId xmlns:a16="http://schemas.microsoft.com/office/drawing/2014/main" id="{0E72F05C-C2EC-BE4D-AB8D-AC164CA9B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004" y="3591229"/>
              <a:ext cx="1179656" cy="563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72C479-D9A1-8C41-9F84-B1DE19053CB3}"/>
                </a:ext>
              </a:extLst>
            </p:cNvPr>
            <p:cNvSpPr/>
            <p:nvPr/>
          </p:nvSpPr>
          <p:spPr>
            <a:xfrm>
              <a:off x="1759686" y="3692936"/>
              <a:ext cx="7541626" cy="2276495"/>
            </a:xfrm>
            <a:prstGeom prst="rect">
              <a:avLst/>
            </a:prstGeom>
            <a:solidFill>
              <a:srgbClr val="0078D6">
                <a:alpha val="7000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68784B-E463-C441-9F0F-B78670F870DC}"/>
                </a:ext>
              </a:extLst>
            </p:cNvPr>
            <p:cNvSpPr txBox="1"/>
            <p:nvPr/>
          </p:nvSpPr>
          <p:spPr>
            <a:xfrm>
              <a:off x="5087779" y="3391184"/>
              <a:ext cx="3370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Student Application Environment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230B2-0132-1B46-9A4B-7A2317141AD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8036105" y="4574874"/>
            <a:ext cx="10282" cy="208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2EFC7B-7A65-304A-830D-F34270AE78F9}"/>
              </a:ext>
            </a:extLst>
          </p:cNvPr>
          <p:cNvCxnSpPr>
            <a:cxnSpLocks/>
            <a:stCxn id="12" idx="0"/>
            <a:endCxn id="33" idx="2"/>
          </p:cNvCxnSpPr>
          <p:nvPr/>
        </p:nvCxnSpPr>
        <p:spPr>
          <a:xfrm flipV="1">
            <a:off x="8046387" y="5155153"/>
            <a:ext cx="0" cy="211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FEC297C-B9F9-D346-9AF1-396AB2D0E659}"/>
              </a:ext>
            </a:extLst>
          </p:cNvPr>
          <p:cNvGrpSpPr/>
          <p:nvPr/>
        </p:nvGrpSpPr>
        <p:grpSpPr>
          <a:xfrm>
            <a:off x="7285391" y="3978220"/>
            <a:ext cx="1511710" cy="1760459"/>
            <a:chOff x="7471665" y="3978220"/>
            <a:chExt cx="1511710" cy="17604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989590-F6DC-834D-8968-369B676D8A00}"/>
                </a:ext>
              </a:extLst>
            </p:cNvPr>
            <p:cNvGrpSpPr/>
            <p:nvPr/>
          </p:nvGrpSpPr>
          <p:grpSpPr>
            <a:xfrm>
              <a:off x="7481947" y="5366540"/>
              <a:ext cx="1501428" cy="372139"/>
              <a:chOff x="2613093" y="3546889"/>
              <a:chExt cx="1501428" cy="372139"/>
            </a:xfrm>
          </p:grpSpPr>
          <p:pic>
            <p:nvPicPr>
              <p:cNvPr id="11" name="Picture 2" descr="Logstash – Coralogix – Smarter Observability">
                <a:extLst>
                  <a:ext uri="{FF2B5EF4-FFF2-40B4-BE49-F238E27FC236}">
                    <a16:creationId xmlns:a16="http://schemas.microsoft.com/office/drawing/2014/main" id="{BAAE1471-F00A-804E-B57C-CFDA62E2C4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093" y="3573712"/>
                <a:ext cx="327931" cy="327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081511B-95A1-BA4E-B09A-9E7A2A6B0D34}"/>
                  </a:ext>
                </a:extLst>
              </p:cNvPr>
              <p:cNvSpPr/>
              <p:nvPr/>
            </p:nvSpPr>
            <p:spPr>
              <a:xfrm>
                <a:off x="2613093" y="3546889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Logstash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76A9B5-E609-0948-B98E-3B0951981E56}"/>
                </a:ext>
              </a:extLst>
            </p:cNvPr>
            <p:cNvSpPr txBox="1"/>
            <p:nvPr/>
          </p:nvSpPr>
          <p:spPr>
            <a:xfrm>
              <a:off x="7527298" y="3978220"/>
              <a:ext cx="1312263" cy="2406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Visibility       Alerting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5B0D52-7FFD-234F-A885-207BB622411D}"/>
                </a:ext>
              </a:extLst>
            </p:cNvPr>
            <p:cNvGrpSpPr/>
            <p:nvPr/>
          </p:nvGrpSpPr>
          <p:grpSpPr>
            <a:xfrm>
              <a:off x="7471665" y="4202735"/>
              <a:ext cx="1501428" cy="380128"/>
              <a:chOff x="4296966" y="3919028"/>
              <a:chExt cx="1501428" cy="380128"/>
            </a:xfrm>
          </p:grpSpPr>
          <p:pic>
            <p:nvPicPr>
              <p:cNvPr id="29" name="Picture 12" descr="Elastic Kibana Logo PNG Transparent &amp; SVG Vector - Freebie Supply">
                <a:extLst>
                  <a:ext uri="{FF2B5EF4-FFF2-40B4-BE49-F238E27FC236}">
                    <a16:creationId xmlns:a16="http://schemas.microsoft.com/office/drawing/2014/main" id="{2F87CB1E-38E9-2245-8305-8B118021B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087" y="3927017"/>
                <a:ext cx="372139" cy="372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6255578-8C91-F643-B81B-1D44FE720FDA}"/>
                  </a:ext>
                </a:extLst>
              </p:cNvPr>
              <p:cNvSpPr/>
              <p:nvPr/>
            </p:nvSpPr>
            <p:spPr>
              <a:xfrm>
                <a:off x="4296966" y="3919028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Kibana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09A41D-9661-874A-9BC8-D5CB040FE6DB}"/>
                </a:ext>
              </a:extLst>
            </p:cNvPr>
            <p:cNvGrpSpPr/>
            <p:nvPr/>
          </p:nvGrpSpPr>
          <p:grpSpPr>
            <a:xfrm>
              <a:off x="7481947" y="4783014"/>
              <a:ext cx="1501428" cy="372139"/>
              <a:chOff x="1254968" y="4010507"/>
              <a:chExt cx="1501428" cy="3721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3CBBC8-1DE1-7940-BD27-95F0739B80AD}"/>
                  </a:ext>
                </a:extLst>
              </p:cNvPr>
              <p:cNvSpPr/>
              <p:nvPr/>
            </p:nvSpPr>
            <p:spPr>
              <a:xfrm>
                <a:off x="1254968" y="4010507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Elastic Search</a:t>
                </a:r>
              </a:p>
            </p:txBody>
          </p:sp>
          <p:pic>
            <p:nvPicPr>
              <p:cNvPr id="34" name="Picture 10" descr="Elasticsearch - Reviews, Pros &amp; Cons | Companies using Elasticsearch">
                <a:extLst>
                  <a:ext uri="{FF2B5EF4-FFF2-40B4-BE49-F238E27FC236}">
                    <a16:creationId xmlns:a16="http://schemas.microsoft.com/office/drawing/2014/main" id="{B119CA13-471C-FA4A-86E5-BFC9AA335E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33" y="4078238"/>
                <a:ext cx="236764" cy="236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06C40C7-D5C8-F145-AF25-1B4591CB965D}"/>
              </a:ext>
            </a:extLst>
          </p:cNvPr>
          <p:cNvGrpSpPr/>
          <p:nvPr/>
        </p:nvGrpSpPr>
        <p:grpSpPr>
          <a:xfrm>
            <a:off x="4013479" y="2678430"/>
            <a:ext cx="3983677" cy="1453024"/>
            <a:chOff x="4199753" y="2678430"/>
            <a:chExt cx="3935624" cy="1453024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281A4E7E-FECD-324E-947D-BDE135268B0F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199753" y="2871644"/>
              <a:ext cx="3935624" cy="1259810"/>
            </a:xfrm>
            <a:prstGeom prst="bentConnector3">
              <a:avLst>
                <a:gd name="adj1" fmla="val 99945"/>
              </a:avLst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50AE8C-015F-3941-B47B-72CB222716E4}"/>
                </a:ext>
              </a:extLst>
            </p:cNvPr>
            <p:cNvSpPr txBox="1"/>
            <p:nvPr/>
          </p:nvSpPr>
          <p:spPr>
            <a:xfrm>
              <a:off x="5677109" y="2678430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Deployment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E72421-7A92-A147-8CD0-BC80CFF92D57}"/>
              </a:ext>
            </a:extLst>
          </p:cNvPr>
          <p:cNvGrpSpPr/>
          <p:nvPr/>
        </p:nvGrpSpPr>
        <p:grpSpPr>
          <a:xfrm>
            <a:off x="9489800" y="1985473"/>
            <a:ext cx="2254460" cy="372139"/>
            <a:chOff x="9676074" y="1985473"/>
            <a:chExt cx="2254460" cy="372139"/>
          </a:xfrm>
        </p:grpSpPr>
        <p:pic>
          <p:nvPicPr>
            <p:cNvPr id="59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4D0CD9DE-8B00-574E-8E98-1E685EE44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74" y="2014122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9B73AE-C6DF-474D-9E63-CA9CA4048A37}"/>
                </a:ext>
              </a:extLst>
            </p:cNvPr>
            <p:cNvSpPr/>
            <p:nvPr/>
          </p:nvSpPr>
          <p:spPr>
            <a:xfrm>
              <a:off x="9703175" y="1985473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Central Consul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177474-2CA2-9240-BB7A-FC83B4CE2FCC}"/>
              </a:ext>
            </a:extLst>
          </p:cNvPr>
          <p:cNvGrpSpPr/>
          <p:nvPr/>
        </p:nvGrpSpPr>
        <p:grpSpPr>
          <a:xfrm>
            <a:off x="9328533" y="1296325"/>
            <a:ext cx="2607816" cy="2803276"/>
            <a:chOff x="9514807" y="1296325"/>
            <a:chExt cx="2607816" cy="28032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575C6-3285-664B-9E3A-F2F9AFE6ED87}"/>
                </a:ext>
              </a:extLst>
            </p:cNvPr>
            <p:cNvSpPr/>
            <p:nvPr/>
          </p:nvSpPr>
          <p:spPr>
            <a:xfrm>
              <a:off x="9514807" y="1296325"/>
              <a:ext cx="2607816" cy="2803276"/>
            </a:xfrm>
            <a:prstGeom prst="rect">
              <a:avLst/>
            </a:prstGeom>
            <a:solidFill>
              <a:schemeClr val="tx1">
                <a:alpha val="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FA3950-F263-FC4D-9F9C-33AC3CF0A650}"/>
                </a:ext>
              </a:extLst>
            </p:cNvPr>
            <p:cNvSpPr txBox="1"/>
            <p:nvPr/>
          </p:nvSpPr>
          <p:spPr>
            <a:xfrm>
              <a:off x="9514807" y="1303896"/>
              <a:ext cx="2607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Central ADPM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CB93A-8EA9-E442-94AB-4E45253881EF}"/>
              </a:ext>
            </a:extLst>
          </p:cNvPr>
          <p:cNvGrpSpPr/>
          <p:nvPr/>
        </p:nvGrpSpPr>
        <p:grpSpPr>
          <a:xfrm>
            <a:off x="9516900" y="2722064"/>
            <a:ext cx="2227359" cy="372139"/>
            <a:chOff x="2120202" y="1620949"/>
            <a:chExt cx="2227359" cy="3721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C9C28-888A-A34F-B829-EBDBFB848CC1}"/>
                </a:ext>
              </a:extLst>
            </p:cNvPr>
            <p:cNvSpPr/>
            <p:nvPr/>
          </p:nvSpPr>
          <p:spPr>
            <a:xfrm>
              <a:off x="2120202" y="1620949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GitHub Actions</a:t>
              </a:r>
            </a:p>
          </p:txBody>
        </p:sp>
        <p:pic>
          <p:nvPicPr>
            <p:cNvPr id="23" name="Picture 4" descr="Inserting security in Github pull requests! — Part 2 (using Github Actions)  - Security Boulevard">
              <a:extLst>
                <a:ext uri="{FF2B5EF4-FFF2-40B4-BE49-F238E27FC236}">
                  <a16:creationId xmlns:a16="http://schemas.microsoft.com/office/drawing/2014/main" id="{7C723AFC-A9DB-9043-8DA0-5D44EED2E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263" y="1687137"/>
              <a:ext cx="282303" cy="265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A2C1ED-D9CC-BA43-A6BB-F0E5F02191BE}"/>
              </a:ext>
            </a:extLst>
          </p:cNvPr>
          <p:cNvGrpSpPr/>
          <p:nvPr/>
        </p:nvGrpSpPr>
        <p:grpSpPr>
          <a:xfrm>
            <a:off x="8786819" y="3834195"/>
            <a:ext cx="1843760" cy="582753"/>
            <a:chOff x="8973093" y="3834195"/>
            <a:chExt cx="1843760" cy="582753"/>
          </a:xfrm>
        </p:grpSpPr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8F7CA104-0F9F-A441-B502-3602B3D7C890}"/>
                </a:ext>
              </a:extLst>
            </p:cNvPr>
            <p:cNvCxnSpPr>
              <a:cxnSpLocks/>
              <a:stCxn id="30" idx="3"/>
              <a:endCxn id="72" idx="2"/>
            </p:cNvCxnSpPr>
            <p:nvPr/>
          </p:nvCxnSpPr>
          <p:spPr>
            <a:xfrm flipV="1">
              <a:off x="8973093" y="3834195"/>
              <a:ext cx="1843760" cy="5546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2A3EA4-9BFF-3245-B86F-551638CC50FA}"/>
                </a:ext>
              </a:extLst>
            </p:cNvPr>
            <p:cNvSpPr txBox="1"/>
            <p:nvPr/>
          </p:nvSpPr>
          <p:spPr>
            <a:xfrm>
              <a:off x="9599679" y="420953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Alert Notification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6EC679-3997-E14E-81EF-72082DE4F74E}"/>
              </a:ext>
            </a:extLst>
          </p:cNvPr>
          <p:cNvGrpSpPr/>
          <p:nvPr/>
        </p:nvGrpSpPr>
        <p:grpSpPr>
          <a:xfrm>
            <a:off x="9516899" y="3462056"/>
            <a:ext cx="2227359" cy="372139"/>
            <a:chOff x="9703173" y="3462056"/>
            <a:chExt cx="2227359" cy="372139"/>
          </a:xfrm>
        </p:grpSpPr>
        <p:pic>
          <p:nvPicPr>
            <p:cNvPr id="71" name="Picture 12" descr="Node.js Logo PNG Transparent &amp; SVG Vector - Freebie Supply">
              <a:extLst>
                <a:ext uri="{FF2B5EF4-FFF2-40B4-BE49-F238E27FC236}">
                  <a16:creationId xmlns:a16="http://schemas.microsoft.com/office/drawing/2014/main" id="{42D6EF34-1B5B-8744-BB55-C592486A7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859" y="3497737"/>
              <a:ext cx="435515" cy="32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75DB01-5C46-9545-9D33-4E12456BCACE}"/>
                </a:ext>
              </a:extLst>
            </p:cNvPr>
            <p:cNvSpPr/>
            <p:nvPr/>
          </p:nvSpPr>
          <p:spPr>
            <a:xfrm>
              <a:off x="9703173" y="3462056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Alert Forwarder Service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BAF75B-0BBE-E042-9FBF-2BD74C77AB99}"/>
              </a:ext>
            </a:extLst>
          </p:cNvPr>
          <p:cNvCxnSpPr>
            <a:cxnSpLocks/>
          </p:cNvCxnSpPr>
          <p:nvPr/>
        </p:nvCxnSpPr>
        <p:spPr>
          <a:xfrm flipV="1">
            <a:off x="10630579" y="3106989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6D939B-F598-7C4E-8FF4-EE102B527B7B}"/>
              </a:ext>
            </a:extLst>
          </p:cNvPr>
          <p:cNvCxnSpPr>
            <a:cxnSpLocks/>
          </p:cNvCxnSpPr>
          <p:nvPr/>
        </p:nvCxnSpPr>
        <p:spPr>
          <a:xfrm>
            <a:off x="10356493" y="2357612"/>
            <a:ext cx="0" cy="364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24B407-BD8F-464A-8D2A-64F0A8874B0C}"/>
              </a:ext>
            </a:extLst>
          </p:cNvPr>
          <p:cNvCxnSpPr>
            <a:cxnSpLocks/>
          </p:cNvCxnSpPr>
          <p:nvPr/>
        </p:nvCxnSpPr>
        <p:spPr>
          <a:xfrm flipV="1">
            <a:off x="10850797" y="2365563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522A7B-C13F-E745-BD68-182693D08202}"/>
              </a:ext>
            </a:extLst>
          </p:cNvPr>
          <p:cNvGrpSpPr/>
          <p:nvPr/>
        </p:nvGrpSpPr>
        <p:grpSpPr>
          <a:xfrm>
            <a:off x="3262766" y="2234662"/>
            <a:ext cx="6254135" cy="673472"/>
            <a:chOff x="3449040" y="2234662"/>
            <a:chExt cx="6254135" cy="673472"/>
          </a:xfrm>
        </p:grpSpPr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995EC910-73E7-AD47-B85B-152478777BF2}"/>
                </a:ext>
              </a:extLst>
            </p:cNvPr>
            <p:cNvCxnSpPr>
              <a:stCxn id="22" idx="1"/>
              <a:endCxn id="26" idx="0"/>
            </p:cNvCxnSpPr>
            <p:nvPr/>
          </p:nvCxnSpPr>
          <p:spPr>
            <a:xfrm rot="10800000">
              <a:off x="3449040" y="2685574"/>
              <a:ext cx="6254135" cy="222560"/>
            </a:xfrm>
            <a:prstGeom prst="bentConnector4">
              <a:avLst>
                <a:gd name="adj1" fmla="val 15975"/>
                <a:gd name="adj2" fmla="val 202714"/>
              </a:avLst>
            </a:prstGeom>
            <a:ln w="15875">
              <a:solidFill>
                <a:srgbClr val="00B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CEDD7-3802-CC40-AF4C-D851BD720F3E}"/>
                </a:ext>
              </a:extLst>
            </p:cNvPr>
            <p:cNvSpPr txBox="1"/>
            <p:nvPr/>
          </p:nvSpPr>
          <p:spPr>
            <a:xfrm>
              <a:off x="6816550" y="2234662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Apply Scaling Updates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BBB78C-A6FD-B246-81F0-18B953F4E36E}"/>
              </a:ext>
            </a:extLst>
          </p:cNvPr>
          <p:cNvGrpSpPr/>
          <p:nvPr/>
        </p:nvGrpSpPr>
        <p:grpSpPr>
          <a:xfrm>
            <a:off x="2512051" y="2684843"/>
            <a:ext cx="1501428" cy="372870"/>
            <a:chOff x="4502323" y="2292095"/>
            <a:chExt cx="1501428" cy="372870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5" name="Picture 6" descr="Terraform Logos - Terraform by HashiCorp | Logos, Square logo, Brand  guidelines">
              <a:extLst>
                <a:ext uri="{FF2B5EF4-FFF2-40B4-BE49-F238E27FC236}">
                  <a16:creationId xmlns:a16="http://schemas.microsoft.com/office/drawing/2014/main" id="{952FD119-AB5C-2342-ABA5-955B7D0BB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35" y="2292095"/>
              <a:ext cx="372139" cy="372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523139-1CCD-6845-BC93-276206615C0A}"/>
                </a:ext>
              </a:extLst>
            </p:cNvPr>
            <p:cNvSpPr/>
            <p:nvPr/>
          </p:nvSpPr>
          <p:spPr>
            <a:xfrm>
              <a:off x="4502323" y="2292826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Terraform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55428-5048-F845-AD85-1BD01F7F0D57}"/>
              </a:ext>
            </a:extLst>
          </p:cNvPr>
          <p:cNvGrpSpPr/>
          <p:nvPr/>
        </p:nvGrpSpPr>
        <p:grpSpPr>
          <a:xfrm>
            <a:off x="1257932" y="2684843"/>
            <a:ext cx="1211784" cy="207416"/>
            <a:chOff x="1300267" y="2684843"/>
            <a:chExt cx="1211784" cy="20741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830E12-98E4-464B-995A-365913CD53B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300267" y="2866064"/>
              <a:ext cx="1211784" cy="5580"/>
            </a:xfrm>
            <a:prstGeom prst="straightConnector1">
              <a:avLst/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626D5F-7399-9F4B-B28C-E6F133D3057E}"/>
                </a:ext>
              </a:extLst>
            </p:cNvPr>
            <p:cNvSpPr txBox="1"/>
            <p:nvPr/>
          </p:nvSpPr>
          <p:spPr>
            <a:xfrm>
              <a:off x="1751118" y="2684843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Automation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225C02-E2A4-8841-85DC-3D1C7322C286}"/>
              </a:ext>
            </a:extLst>
          </p:cNvPr>
          <p:cNvGrpSpPr/>
          <p:nvPr/>
        </p:nvGrpSpPr>
        <p:grpSpPr>
          <a:xfrm>
            <a:off x="2696265" y="1968513"/>
            <a:ext cx="6785067" cy="716331"/>
            <a:chOff x="2882539" y="1968513"/>
            <a:chExt cx="6785067" cy="716331"/>
          </a:xfrm>
        </p:grpSpPr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A677153-1400-7846-BD75-B26149D9F631}"/>
                </a:ext>
              </a:extLst>
            </p:cNvPr>
            <p:cNvCxnSpPr>
              <a:cxnSpLocks/>
              <a:stCxn id="25" idx="0"/>
              <a:endCxn id="59" idx="1"/>
            </p:cNvCxnSpPr>
            <p:nvPr/>
          </p:nvCxnSpPr>
          <p:spPr>
            <a:xfrm rot="5400000" flipH="1" flipV="1">
              <a:off x="6025585" y="-957178"/>
              <a:ext cx="498976" cy="6785067"/>
            </a:xfrm>
            <a:prstGeom prst="bentConnector2">
              <a:avLst/>
            </a:prstGeom>
            <a:ln w="12700">
              <a:solidFill>
                <a:srgbClr val="5F43E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430266-07D8-DB42-8104-9D820790330C}"/>
                </a:ext>
              </a:extLst>
            </p:cNvPr>
            <p:cNvSpPr txBox="1"/>
            <p:nvPr/>
          </p:nvSpPr>
          <p:spPr>
            <a:xfrm>
              <a:off x="3882186" y="1968513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Remote State Backend</a:t>
              </a:r>
            </a:p>
          </p:txBody>
        </p:sp>
      </p:grpSp>
      <p:pic>
        <p:nvPicPr>
          <p:cNvPr id="80" name="Graphic 79">
            <a:extLst>
              <a:ext uri="{FF2B5EF4-FFF2-40B4-BE49-F238E27FC236}">
                <a16:creationId xmlns:a16="http://schemas.microsoft.com/office/drawing/2014/main" id="{A9807E0B-7793-0C4E-85C8-804F0B3B9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357" y="2356458"/>
            <a:ext cx="851360" cy="8513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ED238F-C73D-E146-8020-2C0F91F130A5}"/>
              </a:ext>
            </a:extLst>
          </p:cNvPr>
          <p:cNvCxnSpPr>
            <a:cxnSpLocks/>
          </p:cNvCxnSpPr>
          <p:nvPr/>
        </p:nvCxnSpPr>
        <p:spPr>
          <a:xfrm>
            <a:off x="3265972" y="3064942"/>
            <a:ext cx="823709" cy="1702092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38CB97-6D94-7645-A178-1C60F556CCAA}"/>
              </a:ext>
            </a:extLst>
          </p:cNvPr>
          <p:cNvCxnSpPr>
            <a:cxnSpLocks/>
          </p:cNvCxnSpPr>
          <p:nvPr/>
        </p:nvCxnSpPr>
        <p:spPr>
          <a:xfrm flipH="1">
            <a:off x="2443667" y="3064942"/>
            <a:ext cx="813838" cy="1700973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12">
            <a:extLst>
              <a:ext uri="{FF2B5EF4-FFF2-40B4-BE49-F238E27FC236}">
                <a16:creationId xmlns:a16="http://schemas.microsoft.com/office/drawing/2014/main" id="{96EB6CC2-A397-B843-9695-0273DFAE10E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r>
              <a:rPr lang="en-US" sz="1400" dirty="0"/>
              <a:t>Centralized adc monitoring and automated remediation</a:t>
            </a:r>
          </a:p>
        </p:txBody>
      </p:sp>
      <p:sp>
        <p:nvSpPr>
          <p:cNvPr id="91" name="Title 6">
            <a:extLst>
              <a:ext uri="{FF2B5EF4-FFF2-40B4-BE49-F238E27FC236}">
                <a16:creationId xmlns:a16="http://schemas.microsoft.com/office/drawing/2014/main" id="{73CB1673-69C1-F745-A98F-6B5C9B64EB3E}"/>
              </a:ext>
            </a:extLst>
          </p:cNvPr>
          <p:cNvSpPr txBox="1">
            <a:spLocks/>
          </p:cNvSpPr>
          <p:nvPr/>
        </p:nvSpPr>
        <p:spPr bwMode="gray">
          <a:xfrm>
            <a:off x="127000" y="192259"/>
            <a:ext cx="11274552" cy="5831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ADC Performance-based Autoscaling</a:t>
            </a:r>
          </a:p>
        </p:txBody>
      </p:sp>
    </p:spTree>
    <p:extLst>
      <p:ext uri="{BB962C8B-B14F-4D97-AF65-F5344CB8AC3E}">
        <p14:creationId xmlns:p14="http://schemas.microsoft.com/office/powerpoint/2010/main" val="33450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56" grpId="0"/>
      <p:bldP spid="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25BB470-96ED-1A47-842C-FBE0957097BB}"/>
              </a:ext>
            </a:extLst>
          </p:cNvPr>
          <p:cNvSpPr txBox="1">
            <a:spLocks/>
          </p:cNvSpPr>
          <p:nvPr/>
        </p:nvSpPr>
        <p:spPr>
          <a:xfrm>
            <a:off x="349638" y="1285750"/>
            <a:ext cx="5455224" cy="53267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A Github Action is a reusable software component that does something useful. For the Agility lab, we are using several Github Actions including one that prepares the workflow environment to run Terraform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A Github Actions workflow consists of one or more jobs and each job consists of one or more steps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Workflows can be triggered by any Github event such as a push, issue or pull request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The lab workflows are triggered by a webhook call from the Alert Forwarder service</a:t>
            </a:r>
          </a:p>
          <a:p>
            <a:pPr marL="285750" indent="-285750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/>
              <a:t>Github Actions are available from the Github Actions marketplace and you can also create your own</a:t>
            </a:r>
          </a:p>
          <a:p>
            <a:pPr marL="285750" indent="-285750"/>
            <a:endParaRPr lang="en-US" sz="1600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E180BE5-88EA-304C-81FF-18FD4AF206A1}"/>
              </a:ext>
            </a:extLst>
          </p:cNvPr>
          <p:cNvSpPr txBox="1">
            <a:spLocks/>
          </p:cNvSpPr>
          <p:nvPr/>
        </p:nvSpPr>
        <p:spPr bwMode="gray">
          <a:xfrm>
            <a:off x="127000" y="192259"/>
            <a:ext cx="11274552" cy="5831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ADC Performance-based Autoscaling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BB54856D-B505-674A-9FAA-F1BB4339A53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1400" dirty="0"/>
              <a:t>“Github Actions” - CI/CD tool integrated with Github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1FBA75-FEDB-9446-8B42-3D3D20FD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29" y="298361"/>
            <a:ext cx="5604320" cy="65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6DAF-9CBD-49E2-A85A-848B9226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Let’s See it in action!</a:t>
            </a:r>
          </a:p>
          <a:p>
            <a:pPr lvl="1"/>
            <a:r>
              <a:rPr lang="en-US" sz="2800" dirty="0"/>
              <a:t>Student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575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F304817-5579-A143-BDA3-254020E0429B}"/>
              </a:ext>
            </a:extLst>
          </p:cNvPr>
          <p:cNvSpPr txBox="1">
            <a:spLocks/>
          </p:cNvSpPr>
          <p:nvPr/>
        </p:nvSpPr>
        <p:spPr>
          <a:xfrm>
            <a:off x="456968" y="1938528"/>
            <a:ext cx="10936224" cy="44569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Font typeface="Arial" panose="020B0604020202020204" pitchFamily="34" charset="0"/>
              <a:buChar char="​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00" spc="-2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8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0DA3B8-DD4C-A440-A204-528D406139C1}"/>
              </a:ext>
            </a:extLst>
          </p:cNvPr>
          <p:cNvGrpSpPr/>
          <p:nvPr/>
        </p:nvGrpSpPr>
        <p:grpSpPr>
          <a:xfrm>
            <a:off x="2448928" y="5130824"/>
            <a:ext cx="4836466" cy="751664"/>
            <a:chOff x="2635202" y="5130824"/>
            <a:chExt cx="4836466" cy="751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B54FE4-5A43-074E-8BD3-2692FDE99B44}"/>
                </a:ext>
              </a:extLst>
            </p:cNvPr>
            <p:cNvSpPr txBox="1"/>
            <p:nvPr/>
          </p:nvSpPr>
          <p:spPr>
            <a:xfrm>
              <a:off x="4660612" y="567507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Telemetry Data Ingestion</a:t>
              </a:r>
            </a:p>
          </p:txBody>
        </p:sp>
        <p:cxnSp>
          <p:nvCxnSpPr>
            <p:cNvPr id="39" name="Connector: Elbow 109">
              <a:extLst>
                <a:ext uri="{FF2B5EF4-FFF2-40B4-BE49-F238E27FC236}">
                  <a16:creationId xmlns:a16="http://schemas.microsoft.com/office/drawing/2014/main" id="{7EDF7FE7-86AD-0149-A410-79B639C9992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4781311" y="2984715"/>
              <a:ext cx="544247" cy="483646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D7A7CA-FFA6-BC48-B66C-0DE8E9940CD8}"/>
              </a:ext>
            </a:extLst>
          </p:cNvPr>
          <p:cNvGrpSpPr/>
          <p:nvPr/>
        </p:nvGrpSpPr>
        <p:grpSpPr>
          <a:xfrm>
            <a:off x="4826992" y="4255881"/>
            <a:ext cx="1214102" cy="912660"/>
            <a:chOff x="5013266" y="4255881"/>
            <a:chExt cx="1214102" cy="912660"/>
          </a:xfrm>
        </p:grpSpPr>
        <p:cxnSp>
          <p:nvCxnSpPr>
            <p:cNvPr id="43" name="Connector: Elbow 133">
              <a:extLst>
                <a:ext uri="{FF2B5EF4-FFF2-40B4-BE49-F238E27FC236}">
                  <a16:creationId xmlns:a16="http://schemas.microsoft.com/office/drawing/2014/main" id="{7EF0D2E5-DBFF-FD49-AE2B-AF9150E4F97B}"/>
                </a:ext>
              </a:extLst>
            </p:cNvPr>
            <p:cNvCxnSpPr>
              <a:cxnSpLocks/>
              <a:stCxn id="36" idx="3"/>
              <a:endCxn id="35" idx="2"/>
            </p:cNvCxnSpPr>
            <p:nvPr/>
          </p:nvCxnSpPr>
          <p:spPr>
            <a:xfrm flipV="1">
              <a:off x="5013266" y="4255881"/>
              <a:ext cx="1214102" cy="6899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0DA93B-E229-954F-B5CF-10DEB1D72F3E}"/>
                </a:ext>
              </a:extLst>
            </p:cNvPr>
            <p:cNvSpPr txBox="1"/>
            <p:nvPr/>
          </p:nvSpPr>
          <p:spPr>
            <a:xfrm>
              <a:off x="5301816" y="4961125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Service Discovery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381469B-D763-2545-97C8-2A466F5D7B02}"/>
              </a:ext>
            </a:extLst>
          </p:cNvPr>
          <p:cNvGrpSpPr/>
          <p:nvPr/>
        </p:nvGrpSpPr>
        <p:grpSpPr>
          <a:xfrm>
            <a:off x="2609708" y="4274486"/>
            <a:ext cx="3827734" cy="1289724"/>
            <a:chOff x="2795982" y="4274486"/>
            <a:chExt cx="3827734" cy="128972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D8CD4FE-7DCD-2F4F-8F24-13546FA8B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2963" y="4274486"/>
              <a:ext cx="0" cy="111085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20F52B-7C10-CF4D-AA6C-EE343F22D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982" y="5130824"/>
              <a:ext cx="0" cy="2343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BAF980-14BA-5B44-BE84-A99F1AC9251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982" y="5365142"/>
              <a:ext cx="3827734" cy="10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4CAF0E-BB54-0C45-8091-19D9D569E831}"/>
                </a:ext>
              </a:extLst>
            </p:cNvPr>
            <p:cNvSpPr txBox="1"/>
            <p:nvPr/>
          </p:nvSpPr>
          <p:spPr>
            <a:xfrm>
              <a:off x="4475266" y="5356794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Pool Management via Service Discovery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3E6841D-0E10-8843-8E57-7D478829CA7D}"/>
              </a:ext>
            </a:extLst>
          </p:cNvPr>
          <p:cNvSpPr/>
          <p:nvPr/>
        </p:nvSpPr>
        <p:spPr>
          <a:xfrm>
            <a:off x="1044365" y="3198790"/>
            <a:ext cx="477895" cy="6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1BFD46-EF3C-A04E-A96A-4C166E630C31}"/>
              </a:ext>
            </a:extLst>
          </p:cNvPr>
          <p:cNvSpPr txBox="1"/>
          <p:nvPr/>
        </p:nvSpPr>
        <p:spPr>
          <a:xfrm>
            <a:off x="88895" y="3117785"/>
            <a:ext cx="146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200" b="1" dirty="0"/>
              <a:t>Application Owner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208A42-8C9E-F549-9A75-4718D71A66A3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3262765" y="3057713"/>
            <a:ext cx="823709" cy="1702092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ED8BC9-002C-F541-8491-5BA245341AF4}"/>
              </a:ext>
            </a:extLst>
          </p:cNvPr>
          <p:cNvSpPr txBox="1"/>
          <p:nvPr/>
        </p:nvSpPr>
        <p:spPr>
          <a:xfrm>
            <a:off x="2917366" y="3943638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9DC7FC-6AFA-E947-85EC-0F96F646D068}"/>
              </a:ext>
            </a:extLst>
          </p:cNvPr>
          <p:cNvGrpSpPr/>
          <p:nvPr/>
        </p:nvGrpSpPr>
        <p:grpSpPr>
          <a:xfrm>
            <a:off x="1680558" y="4736502"/>
            <a:ext cx="3146434" cy="428165"/>
            <a:chOff x="1866832" y="4736502"/>
            <a:chExt cx="3146434" cy="4281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2C7D67-FFAB-1347-969E-D8754E98EFC9}"/>
                </a:ext>
              </a:extLst>
            </p:cNvPr>
            <p:cNvGrpSpPr/>
            <p:nvPr/>
          </p:nvGrpSpPr>
          <p:grpSpPr>
            <a:xfrm>
              <a:off x="1866832" y="4758686"/>
              <a:ext cx="1536737" cy="372139"/>
              <a:chOff x="6298014" y="1774650"/>
              <a:chExt cx="1536737" cy="37213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048D69A-8BB2-194C-A94D-D3D66A862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37484" y="1814108"/>
                <a:ext cx="305806" cy="30174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D275D0A-55C1-1941-92D0-B7F68F880339}"/>
                  </a:ext>
                </a:extLst>
              </p:cNvPr>
              <p:cNvSpPr/>
              <p:nvPr/>
            </p:nvSpPr>
            <p:spPr>
              <a:xfrm>
                <a:off x="6298014" y="1774650"/>
                <a:ext cx="1536737" cy="37213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BIG-IP Cluster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6F772C-A8F6-B940-94F8-2332B2217CEB}"/>
                </a:ext>
              </a:extLst>
            </p:cNvPr>
            <p:cNvSpPr/>
            <p:nvPr/>
          </p:nvSpPr>
          <p:spPr>
            <a:xfrm>
              <a:off x="3532229" y="4759805"/>
              <a:ext cx="1481037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</a:t>
              </a:r>
              <a:r>
                <a:rPr lang="en-US" sz="1100" kern="100" dirty="0">
                  <a:solidFill>
                    <a:schemeClr val="tx1"/>
                  </a:solidFill>
                  <a:latin typeface="+mj-lt"/>
                </a:rPr>
                <a:t>Application Cluster</a:t>
              </a:r>
            </a:p>
          </p:txBody>
        </p:sp>
        <p:pic>
          <p:nvPicPr>
            <p:cNvPr id="55" name="Picture 6" descr="NGINX Plus software load balancer, web server, and cache | NGINX">
              <a:extLst>
                <a:ext uri="{FF2B5EF4-FFF2-40B4-BE49-F238E27FC236}">
                  <a16:creationId xmlns:a16="http://schemas.microsoft.com/office/drawing/2014/main" id="{C6C6EFC2-7F59-094B-A385-6DFAF5FFF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560" y="4736502"/>
              <a:ext cx="742153" cy="428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C1A36-0EAB-424C-9E91-62C30D7FB3E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2448927" y="3057713"/>
            <a:ext cx="813838" cy="1700973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BE6317-65C9-C945-8C90-A4B5E6E3729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4013479" y="2871644"/>
            <a:ext cx="1276901" cy="1198168"/>
          </a:xfrm>
          <a:prstGeom prst="straightConnector1">
            <a:avLst/>
          </a:prstGeom>
          <a:ln w="12700">
            <a:solidFill>
              <a:srgbClr val="00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E4B62B-F8B4-0B40-9A4F-AED326335151}"/>
              </a:ext>
            </a:extLst>
          </p:cNvPr>
          <p:cNvSpPr txBox="1"/>
          <p:nvPr/>
        </p:nvSpPr>
        <p:spPr>
          <a:xfrm>
            <a:off x="4167254" y="3694447"/>
            <a:ext cx="725874" cy="207416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kern="100" dirty="0">
                <a:latin typeface="+mj-lt"/>
              </a:rPr>
              <a:t>Deployment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49E50A-55E4-0043-99BD-0523D36A60AA}"/>
              </a:ext>
            </a:extLst>
          </p:cNvPr>
          <p:cNvGrpSpPr/>
          <p:nvPr/>
        </p:nvGrpSpPr>
        <p:grpSpPr>
          <a:xfrm>
            <a:off x="5290380" y="3883742"/>
            <a:ext cx="1501428" cy="372139"/>
            <a:chOff x="5476654" y="3883742"/>
            <a:chExt cx="1501428" cy="3721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5C3B93-E583-F647-B346-8A99B01D83CA}"/>
                </a:ext>
              </a:extLst>
            </p:cNvPr>
            <p:cNvSpPr/>
            <p:nvPr/>
          </p:nvSpPr>
          <p:spPr>
            <a:xfrm>
              <a:off x="5476654" y="3883742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Consul</a:t>
              </a:r>
            </a:p>
          </p:txBody>
        </p:sp>
        <p:pic>
          <p:nvPicPr>
            <p:cNvPr id="57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E09AD07E-1F39-F747-B083-EA8A50695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2127" y="3904605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9C063-FFEB-C744-96BD-90886BBE1BA7}"/>
              </a:ext>
            </a:extLst>
          </p:cNvPr>
          <p:cNvGrpSpPr/>
          <p:nvPr/>
        </p:nvGrpSpPr>
        <p:grpSpPr>
          <a:xfrm>
            <a:off x="1551086" y="3392424"/>
            <a:ext cx="7563308" cy="2578247"/>
            <a:chOff x="1738004" y="3391184"/>
            <a:chExt cx="7563308" cy="2578247"/>
          </a:xfrm>
        </p:grpSpPr>
        <p:pic>
          <p:nvPicPr>
            <p:cNvPr id="62" name="Picture 18" descr="microsoft-azure-logo - CentriLogic">
              <a:extLst>
                <a:ext uri="{FF2B5EF4-FFF2-40B4-BE49-F238E27FC236}">
                  <a16:creationId xmlns:a16="http://schemas.microsoft.com/office/drawing/2014/main" id="{0E72F05C-C2EC-BE4D-AB8D-AC164CA9B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004" y="3591229"/>
              <a:ext cx="1179656" cy="563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72C479-D9A1-8C41-9F84-B1DE19053CB3}"/>
                </a:ext>
              </a:extLst>
            </p:cNvPr>
            <p:cNvSpPr/>
            <p:nvPr/>
          </p:nvSpPr>
          <p:spPr>
            <a:xfrm>
              <a:off x="1759686" y="3692936"/>
              <a:ext cx="7541626" cy="2276495"/>
            </a:xfrm>
            <a:prstGeom prst="rect">
              <a:avLst/>
            </a:prstGeom>
            <a:solidFill>
              <a:srgbClr val="0078D6">
                <a:alpha val="7000"/>
              </a:srgb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68784B-E463-C441-9F0F-B78670F870DC}"/>
                </a:ext>
              </a:extLst>
            </p:cNvPr>
            <p:cNvSpPr txBox="1"/>
            <p:nvPr/>
          </p:nvSpPr>
          <p:spPr>
            <a:xfrm>
              <a:off x="5087779" y="3391184"/>
              <a:ext cx="3370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Student Application Environment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230B2-0132-1B46-9A4B-7A2317141AD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8036105" y="4574874"/>
            <a:ext cx="10282" cy="208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2EFC7B-7A65-304A-830D-F34270AE78F9}"/>
              </a:ext>
            </a:extLst>
          </p:cNvPr>
          <p:cNvCxnSpPr>
            <a:cxnSpLocks/>
            <a:stCxn id="12" idx="0"/>
            <a:endCxn id="33" idx="2"/>
          </p:cNvCxnSpPr>
          <p:nvPr/>
        </p:nvCxnSpPr>
        <p:spPr>
          <a:xfrm flipV="1">
            <a:off x="8046387" y="5155153"/>
            <a:ext cx="0" cy="211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FEC297C-B9F9-D346-9AF1-396AB2D0E659}"/>
              </a:ext>
            </a:extLst>
          </p:cNvPr>
          <p:cNvGrpSpPr/>
          <p:nvPr/>
        </p:nvGrpSpPr>
        <p:grpSpPr>
          <a:xfrm>
            <a:off x="7285391" y="3978220"/>
            <a:ext cx="1511710" cy="1760459"/>
            <a:chOff x="7471665" y="3978220"/>
            <a:chExt cx="1511710" cy="17604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989590-F6DC-834D-8968-369B676D8A00}"/>
                </a:ext>
              </a:extLst>
            </p:cNvPr>
            <p:cNvGrpSpPr/>
            <p:nvPr/>
          </p:nvGrpSpPr>
          <p:grpSpPr>
            <a:xfrm>
              <a:off x="7481947" y="5366540"/>
              <a:ext cx="1501428" cy="372139"/>
              <a:chOff x="2613093" y="3546889"/>
              <a:chExt cx="1501428" cy="372139"/>
            </a:xfrm>
          </p:grpSpPr>
          <p:pic>
            <p:nvPicPr>
              <p:cNvPr id="11" name="Picture 2" descr="Logstash – Coralogix – Smarter Observability">
                <a:extLst>
                  <a:ext uri="{FF2B5EF4-FFF2-40B4-BE49-F238E27FC236}">
                    <a16:creationId xmlns:a16="http://schemas.microsoft.com/office/drawing/2014/main" id="{BAAE1471-F00A-804E-B57C-CFDA62E2C4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3093" y="3573712"/>
                <a:ext cx="327931" cy="327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081511B-95A1-BA4E-B09A-9E7A2A6B0D34}"/>
                  </a:ext>
                </a:extLst>
              </p:cNvPr>
              <p:cNvSpPr/>
              <p:nvPr/>
            </p:nvSpPr>
            <p:spPr>
              <a:xfrm>
                <a:off x="2613093" y="3546889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Logstash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76A9B5-E609-0948-B98E-3B0951981E56}"/>
                </a:ext>
              </a:extLst>
            </p:cNvPr>
            <p:cNvSpPr txBox="1"/>
            <p:nvPr/>
          </p:nvSpPr>
          <p:spPr>
            <a:xfrm>
              <a:off x="7527298" y="3978220"/>
              <a:ext cx="1312263" cy="2406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Visibility       Alerting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5B0D52-7FFD-234F-A885-207BB622411D}"/>
                </a:ext>
              </a:extLst>
            </p:cNvPr>
            <p:cNvGrpSpPr/>
            <p:nvPr/>
          </p:nvGrpSpPr>
          <p:grpSpPr>
            <a:xfrm>
              <a:off x="7471665" y="4202735"/>
              <a:ext cx="1501428" cy="380128"/>
              <a:chOff x="4296966" y="3919028"/>
              <a:chExt cx="1501428" cy="380128"/>
            </a:xfrm>
          </p:grpSpPr>
          <p:pic>
            <p:nvPicPr>
              <p:cNvPr id="29" name="Picture 12" descr="Elastic Kibana Logo PNG Transparent &amp; SVG Vector - Freebie Supply">
                <a:extLst>
                  <a:ext uri="{FF2B5EF4-FFF2-40B4-BE49-F238E27FC236}">
                    <a16:creationId xmlns:a16="http://schemas.microsoft.com/office/drawing/2014/main" id="{2F87CB1E-38E9-2245-8305-8B118021BE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087" y="3927017"/>
                <a:ext cx="372139" cy="372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6255578-8C91-F643-B81B-1D44FE720FDA}"/>
                  </a:ext>
                </a:extLst>
              </p:cNvPr>
              <p:cNvSpPr/>
              <p:nvPr/>
            </p:nvSpPr>
            <p:spPr>
              <a:xfrm>
                <a:off x="4296966" y="3919028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Kibana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09A41D-9661-874A-9BC8-D5CB040FE6DB}"/>
                </a:ext>
              </a:extLst>
            </p:cNvPr>
            <p:cNvGrpSpPr/>
            <p:nvPr/>
          </p:nvGrpSpPr>
          <p:grpSpPr>
            <a:xfrm>
              <a:off x="7481947" y="4783014"/>
              <a:ext cx="1501428" cy="372139"/>
              <a:chOff x="1254968" y="4010507"/>
              <a:chExt cx="1501428" cy="3721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A3CBBC8-1DE1-7940-BD27-95F0739B80AD}"/>
                  </a:ext>
                </a:extLst>
              </p:cNvPr>
              <p:cNvSpPr/>
              <p:nvPr/>
            </p:nvSpPr>
            <p:spPr>
              <a:xfrm>
                <a:off x="1254968" y="4010507"/>
                <a:ext cx="1501428" cy="372139"/>
              </a:xfrm>
              <a:prstGeom prst="rect">
                <a:avLst/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200" kern="100" dirty="0">
                    <a:solidFill>
                      <a:schemeClr val="tx1"/>
                    </a:solidFill>
                    <a:latin typeface="+mj-lt"/>
                  </a:rPr>
                  <a:t>     Elastic Search</a:t>
                </a:r>
              </a:p>
            </p:txBody>
          </p:sp>
          <p:pic>
            <p:nvPicPr>
              <p:cNvPr id="34" name="Picture 10" descr="Elasticsearch - Reviews, Pros &amp; Cons | Companies using Elasticsearch">
                <a:extLst>
                  <a:ext uri="{FF2B5EF4-FFF2-40B4-BE49-F238E27FC236}">
                    <a16:creationId xmlns:a16="http://schemas.microsoft.com/office/drawing/2014/main" id="{B119CA13-471C-FA4A-86E5-BFC9AA335E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33" y="4078238"/>
                <a:ext cx="236764" cy="236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06C40C7-D5C8-F145-AF25-1B4591CB965D}"/>
              </a:ext>
            </a:extLst>
          </p:cNvPr>
          <p:cNvGrpSpPr/>
          <p:nvPr/>
        </p:nvGrpSpPr>
        <p:grpSpPr>
          <a:xfrm>
            <a:off x="4013479" y="2678430"/>
            <a:ext cx="3983677" cy="1453024"/>
            <a:chOff x="4199753" y="2678430"/>
            <a:chExt cx="3935624" cy="1453024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281A4E7E-FECD-324E-947D-BDE135268B0F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199753" y="2871644"/>
              <a:ext cx="3935624" cy="1259810"/>
            </a:xfrm>
            <a:prstGeom prst="bentConnector3">
              <a:avLst>
                <a:gd name="adj1" fmla="val 99945"/>
              </a:avLst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50AE8C-015F-3941-B47B-72CB222716E4}"/>
                </a:ext>
              </a:extLst>
            </p:cNvPr>
            <p:cNvSpPr txBox="1"/>
            <p:nvPr/>
          </p:nvSpPr>
          <p:spPr>
            <a:xfrm>
              <a:off x="5677109" y="2678430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Deployment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E72421-7A92-A147-8CD0-BC80CFF92D57}"/>
              </a:ext>
            </a:extLst>
          </p:cNvPr>
          <p:cNvGrpSpPr/>
          <p:nvPr/>
        </p:nvGrpSpPr>
        <p:grpSpPr>
          <a:xfrm>
            <a:off x="9489800" y="1985473"/>
            <a:ext cx="2254460" cy="372139"/>
            <a:chOff x="9676074" y="1985473"/>
            <a:chExt cx="2254460" cy="372139"/>
          </a:xfrm>
        </p:grpSpPr>
        <p:pic>
          <p:nvPicPr>
            <p:cNvPr id="59" name="Picture 4" descr="What is Consul? The simple explanation you desire - ServoCode">
              <a:extLst>
                <a:ext uri="{FF2B5EF4-FFF2-40B4-BE49-F238E27FC236}">
                  <a16:creationId xmlns:a16="http://schemas.microsoft.com/office/drawing/2014/main" id="{4D0CD9DE-8B00-574E-8E98-1E685EE44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74" y="2014122"/>
              <a:ext cx="345297" cy="343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9B73AE-C6DF-474D-9E63-CA9CA4048A37}"/>
                </a:ext>
              </a:extLst>
            </p:cNvPr>
            <p:cNvSpPr/>
            <p:nvPr/>
          </p:nvSpPr>
          <p:spPr>
            <a:xfrm>
              <a:off x="9703175" y="1985473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Central Consul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177474-2CA2-9240-BB7A-FC83B4CE2FCC}"/>
              </a:ext>
            </a:extLst>
          </p:cNvPr>
          <p:cNvGrpSpPr/>
          <p:nvPr/>
        </p:nvGrpSpPr>
        <p:grpSpPr>
          <a:xfrm>
            <a:off x="9328533" y="1296325"/>
            <a:ext cx="2607816" cy="2803276"/>
            <a:chOff x="9514807" y="1296325"/>
            <a:chExt cx="2607816" cy="28032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575C6-3285-664B-9E3A-F2F9AFE6ED87}"/>
                </a:ext>
              </a:extLst>
            </p:cNvPr>
            <p:cNvSpPr/>
            <p:nvPr/>
          </p:nvSpPr>
          <p:spPr>
            <a:xfrm>
              <a:off x="9514807" y="1296325"/>
              <a:ext cx="2607816" cy="2803276"/>
            </a:xfrm>
            <a:prstGeom prst="rect">
              <a:avLst/>
            </a:prstGeom>
            <a:solidFill>
              <a:schemeClr val="tx1">
                <a:alpha val="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sz="1200" kern="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FA3950-F263-FC4D-9F9C-33AC3CF0A650}"/>
                </a:ext>
              </a:extLst>
            </p:cNvPr>
            <p:cNvSpPr txBox="1"/>
            <p:nvPr/>
          </p:nvSpPr>
          <p:spPr>
            <a:xfrm>
              <a:off x="9514807" y="1303896"/>
              <a:ext cx="2607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Central ADPM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4CB93A-8EA9-E442-94AB-4E45253881EF}"/>
              </a:ext>
            </a:extLst>
          </p:cNvPr>
          <p:cNvGrpSpPr/>
          <p:nvPr/>
        </p:nvGrpSpPr>
        <p:grpSpPr>
          <a:xfrm>
            <a:off x="9516900" y="2722064"/>
            <a:ext cx="2227359" cy="372139"/>
            <a:chOff x="2120202" y="1620949"/>
            <a:chExt cx="2227359" cy="3721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C9C28-888A-A34F-B829-EBDBFB848CC1}"/>
                </a:ext>
              </a:extLst>
            </p:cNvPr>
            <p:cNvSpPr/>
            <p:nvPr/>
          </p:nvSpPr>
          <p:spPr>
            <a:xfrm>
              <a:off x="2120202" y="1620949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GitHub Actions</a:t>
              </a:r>
            </a:p>
          </p:txBody>
        </p:sp>
        <p:pic>
          <p:nvPicPr>
            <p:cNvPr id="23" name="Picture 4" descr="Inserting security in Github pull requests! — Part 2 (using Github Actions)  - Security Boulevard">
              <a:extLst>
                <a:ext uri="{FF2B5EF4-FFF2-40B4-BE49-F238E27FC236}">
                  <a16:creationId xmlns:a16="http://schemas.microsoft.com/office/drawing/2014/main" id="{7C723AFC-A9DB-9043-8DA0-5D44EED2E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263" y="1687137"/>
              <a:ext cx="282303" cy="265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A2C1ED-D9CC-BA43-A6BB-F0E5F02191BE}"/>
              </a:ext>
            </a:extLst>
          </p:cNvPr>
          <p:cNvGrpSpPr/>
          <p:nvPr/>
        </p:nvGrpSpPr>
        <p:grpSpPr>
          <a:xfrm>
            <a:off x="8786819" y="3834195"/>
            <a:ext cx="1843760" cy="582753"/>
            <a:chOff x="8973093" y="3834195"/>
            <a:chExt cx="1843760" cy="582753"/>
          </a:xfrm>
        </p:grpSpPr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8F7CA104-0F9F-A441-B502-3602B3D7C890}"/>
                </a:ext>
              </a:extLst>
            </p:cNvPr>
            <p:cNvCxnSpPr>
              <a:cxnSpLocks/>
              <a:stCxn id="30" idx="3"/>
              <a:endCxn id="72" idx="2"/>
            </p:cNvCxnSpPr>
            <p:nvPr/>
          </p:nvCxnSpPr>
          <p:spPr>
            <a:xfrm flipV="1">
              <a:off x="8973093" y="3834195"/>
              <a:ext cx="1843760" cy="5546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2A3EA4-9BFF-3245-B86F-551638CC50FA}"/>
                </a:ext>
              </a:extLst>
            </p:cNvPr>
            <p:cNvSpPr txBox="1"/>
            <p:nvPr/>
          </p:nvSpPr>
          <p:spPr>
            <a:xfrm>
              <a:off x="9599679" y="4209532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Alert Notification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6EC679-3997-E14E-81EF-72082DE4F74E}"/>
              </a:ext>
            </a:extLst>
          </p:cNvPr>
          <p:cNvGrpSpPr/>
          <p:nvPr/>
        </p:nvGrpSpPr>
        <p:grpSpPr>
          <a:xfrm>
            <a:off x="9516899" y="3462056"/>
            <a:ext cx="2227359" cy="372139"/>
            <a:chOff x="9703173" y="3462056"/>
            <a:chExt cx="2227359" cy="372139"/>
          </a:xfrm>
        </p:grpSpPr>
        <p:pic>
          <p:nvPicPr>
            <p:cNvPr id="71" name="Picture 12" descr="Node.js Logo PNG Transparent &amp; SVG Vector - Freebie Supply">
              <a:extLst>
                <a:ext uri="{FF2B5EF4-FFF2-40B4-BE49-F238E27FC236}">
                  <a16:creationId xmlns:a16="http://schemas.microsoft.com/office/drawing/2014/main" id="{42D6EF34-1B5B-8744-BB55-C592486A7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859" y="3497737"/>
              <a:ext cx="435515" cy="32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375DB01-5C46-9545-9D33-4E12456BCACE}"/>
                </a:ext>
              </a:extLst>
            </p:cNvPr>
            <p:cNvSpPr/>
            <p:nvPr/>
          </p:nvSpPr>
          <p:spPr>
            <a:xfrm>
              <a:off x="9703173" y="3462056"/>
              <a:ext cx="2227359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  Alert Forwarder Service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BAF75B-0BBE-E042-9FBF-2BD74C77AB99}"/>
              </a:ext>
            </a:extLst>
          </p:cNvPr>
          <p:cNvCxnSpPr>
            <a:cxnSpLocks/>
          </p:cNvCxnSpPr>
          <p:nvPr/>
        </p:nvCxnSpPr>
        <p:spPr>
          <a:xfrm flipV="1">
            <a:off x="10630579" y="3106989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6D939B-F598-7C4E-8FF4-EE102B527B7B}"/>
              </a:ext>
            </a:extLst>
          </p:cNvPr>
          <p:cNvCxnSpPr>
            <a:cxnSpLocks/>
          </p:cNvCxnSpPr>
          <p:nvPr/>
        </p:nvCxnSpPr>
        <p:spPr>
          <a:xfrm>
            <a:off x="10356493" y="2357612"/>
            <a:ext cx="0" cy="364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24B407-BD8F-464A-8D2A-64F0A8874B0C}"/>
              </a:ext>
            </a:extLst>
          </p:cNvPr>
          <p:cNvCxnSpPr>
            <a:cxnSpLocks/>
          </p:cNvCxnSpPr>
          <p:nvPr/>
        </p:nvCxnSpPr>
        <p:spPr>
          <a:xfrm flipV="1">
            <a:off x="10850797" y="2365563"/>
            <a:ext cx="0" cy="34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522A7B-C13F-E745-BD68-182693D08202}"/>
              </a:ext>
            </a:extLst>
          </p:cNvPr>
          <p:cNvGrpSpPr/>
          <p:nvPr/>
        </p:nvGrpSpPr>
        <p:grpSpPr>
          <a:xfrm>
            <a:off x="3262766" y="2234662"/>
            <a:ext cx="6254135" cy="673472"/>
            <a:chOff x="3449040" y="2234662"/>
            <a:chExt cx="6254135" cy="673472"/>
          </a:xfrm>
        </p:grpSpPr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995EC910-73E7-AD47-B85B-152478777BF2}"/>
                </a:ext>
              </a:extLst>
            </p:cNvPr>
            <p:cNvCxnSpPr>
              <a:stCxn id="22" idx="1"/>
              <a:endCxn id="26" idx="0"/>
            </p:cNvCxnSpPr>
            <p:nvPr/>
          </p:nvCxnSpPr>
          <p:spPr>
            <a:xfrm rot="10800000">
              <a:off x="3449040" y="2685574"/>
              <a:ext cx="6254135" cy="222560"/>
            </a:xfrm>
            <a:prstGeom prst="bentConnector4">
              <a:avLst>
                <a:gd name="adj1" fmla="val 15975"/>
                <a:gd name="adj2" fmla="val 202714"/>
              </a:avLst>
            </a:prstGeom>
            <a:ln w="15875">
              <a:solidFill>
                <a:srgbClr val="00B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CEDD7-3802-CC40-AF4C-D851BD720F3E}"/>
                </a:ext>
              </a:extLst>
            </p:cNvPr>
            <p:cNvSpPr txBox="1"/>
            <p:nvPr/>
          </p:nvSpPr>
          <p:spPr>
            <a:xfrm>
              <a:off x="6816550" y="2234662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Apply Scaling Updates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BBB78C-A6FD-B246-81F0-18B953F4E36E}"/>
              </a:ext>
            </a:extLst>
          </p:cNvPr>
          <p:cNvGrpSpPr/>
          <p:nvPr/>
        </p:nvGrpSpPr>
        <p:grpSpPr>
          <a:xfrm>
            <a:off x="2512051" y="2684843"/>
            <a:ext cx="1501428" cy="372870"/>
            <a:chOff x="4502323" y="2292095"/>
            <a:chExt cx="1501428" cy="372870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5" name="Picture 6" descr="Terraform Logos - Terraform by HashiCorp | Logos, Square logo, Brand  guidelines">
              <a:extLst>
                <a:ext uri="{FF2B5EF4-FFF2-40B4-BE49-F238E27FC236}">
                  <a16:creationId xmlns:a16="http://schemas.microsoft.com/office/drawing/2014/main" id="{952FD119-AB5C-2342-ABA5-955B7D0BB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35" y="2292095"/>
              <a:ext cx="372139" cy="372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523139-1CCD-6845-BC93-276206615C0A}"/>
                </a:ext>
              </a:extLst>
            </p:cNvPr>
            <p:cNvSpPr/>
            <p:nvPr/>
          </p:nvSpPr>
          <p:spPr>
            <a:xfrm>
              <a:off x="4502323" y="2292826"/>
              <a:ext cx="1501428" cy="37213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200" kern="100" dirty="0">
                  <a:solidFill>
                    <a:schemeClr val="tx1"/>
                  </a:solidFill>
                  <a:latin typeface="+mj-lt"/>
                </a:rPr>
                <a:t>     Terraform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55428-5048-F845-AD85-1BD01F7F0D57}"/>
              </a:ext>
            </a:extLst>
          </p:cNvPr>
          <p:cNvGrpSpPr/>
          <p:nvPr/>
        </p:nvGrpSpPr>
        <p:grpSpPr>
          <a:xfrm>
            <a:off x="1257932" y="2684843"/>
            <a:ext cx="1211784" cy="207416"/>
            <a:chOff x="1300267" y="2684843"/>
            <a:chExt cx="1211784" cy="20741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830E12-98E4-464B-995A-365913CD53B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300267" y="2866064"/>
              <a:ext cx="1211784" cy="5580"/>
            </a:xfrm>
            <a:prstGeom prst="straightConnector1">
              <a:avLst/>
            </a:prstGeom>
            <a:ln w="12700">
              <a:solidFill>
                <a:srgbClr val="00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626D5F-7399-9F4B-B28C-E6F133D3057E}"/>
                </a:ext>
              </a:extLst>
            </p:cNvPr>
            <p:cNvSpPr txBox="1"/>
            <p:nvPr/>
          </p:nvSpPr>
          <p:spPr>
            <a:xfrm>
              <a:off x="1751118" y="2684843"/>
              <a:ext cx="725874" cy="2074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Automation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225C02-E2A4-8841-85DC-3D1C7322C286}"/>
              </a:ext>
            </a:extLst>
          </p:cNvPr>
          <p:cNvGrpSpPr/>
          <p:nvPr/>
        </p:nvGrpSpPr>
        <p:grpSpPr>
          <a:xfrm>
            <a:off x="2696265" y="1968513"/>
            <a:ext cx="6785067" cy="716331"/>
            <a:chOff x="2882539" y="1968513"/>
            <a:chExt cx="6785067" cy="716331"/>
          </a:xfrm>
        </p:grpSpPr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A677153-1400-7846-BD75-B26149D9F631}"/>
                </a:ext>
              </a:extLst>
            </p:cNvPr>
            <p:cNvCxnSpPr>
              <a:cxnSpLocks/>
              <a:stCxn id="25" idx="0"/>
              <a:endCxn id="59" idx="1"/>
            </p:cNvCxnSpPr>
            <p:nvPr/>
          </p:nvCxnSpPr>
          <p:spPr>
            <a:xfrm rot="5400000" flipH="1" flipV="1">
              <a:off x="6025585" y="-957178"/>
              <a:ext cx="498976" cy="6785067"/>
            </a:xfrm>
            <a:prstGeom prst="bentConnector2">
              <a:avLst/>
            </a:prstGeom>
            <a:ln w="12700">
              <a:solidFill>
                <a:srgbClr val="5F43E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9430266-07D8-DB42-8104-9D820790330C}"/>
                </a:ext>
              </a:extLst>
            </p:cNvPr>
            <p:cNvSpPr txBox="1"/>
            <p:nvPr/>
          </p:nvSpPr>
          <p:spPr>
            <a:xfrm>
              <a:off x="3882186" y="1968513"/>
              <a:ext cx="1357432" cy="2556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kern="100" dirty="0">
                  <a:latin typeface="+mj-lt"/>
                </a:rPr>
                <a:t>Remote State Backend</a:t>
              </a:r>
            </a:p>
          </p:txBody>
        </p:sp>
      </p:grpSp>
      <p:pic>
        <p:nvPicPr>
          <p:cNvPr id="80" name="Graphic 79">
            <a:extLst>
              <a:ext uri="{FF2B5EF4-FFF2-40B4-BE49-F238E27FC236}">
                <a16:creationId xmlns:a16="http://schemas.microsoft.com/office/drawing/2014/main" id="{A9807E0B-7793-0C4E-85C8-804F0B3B9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357" y="2356458"/>
            <a:ext cx="851360" cy="85136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AED238F-C73D-E146-8020-2C0F91F130A5}"/>
              </a:ext>
            </a:extLst>
          </p:cNvPr>
          <p:cNvCxnSpPr>
            <a:cxnSpLocks/>
          </p:cNvCxnSpPr>
          <p:nvPr/>
        </p:nvCxnSpPr>
        <p:spPr>
          <a:xfrm>
            <a:off x="3265972" y="3064942"/>
            <a:ext cx="823709" cy="1702092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38CB97-6D94-7645-A178-1C60F556CCAA}"/>
              </a:ext>
            </a:extLst>
          </p:cNvPr>
          <p:cNvCxnSpPr>
            <a:cxnSpLocks/>
          </p:cNvCxnSpPr>
          <p:nvPr/>
        </p:nvCxnSpPr>
        <p:spPr>
          <a:xfrm flipH="1">
            <a:off x="2443667" y="3064942"/>
            <a:ext cx="813838" cy="1700973"/>
          </a:xfrm>
          <a:prstGeom prst="straightConnector1">
            <a:avLst/>
          </a:prstGeom>
          <a:ln w="127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12">
            <a:extLst>
              <a:ext uri="{FF2B5EF4-FFF2-40B4-BE49-F238E27FC236}">
                <a16:creationId xmlns:a16="http://schemas.microsoft.com/office/drawing/2014/main" id="{96EB6CC2-A397-B843-9695-0273DFAE10E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000" y="820964"/>
            <a:ext cx="11274552" cy="215444"/>
          </a:xfrm>
        </p:spPr>
        <p:txBody>
          <a:bodyPr/>
          <a:lstStyle/>
          <a:p>
            <a:r>
              <a:rPr lang="en-US" sz="1400" dirty="0"/>
              <a:t>Centralized adc monitoring and automated remediation</a:t>
            </a:r>
          </a:p>
        </p:txBody>
      </p:sp>
      <p:sp>
        <p:nvSpPr>
          <p:cNvPr id="91" name="Title 6">
            <a:extLst>
              <a:ext uri="{FF2B5EF4-FFF2-40B4-BE49-F238E27FC236}">
                <a16:creationId xmlns:a16="http://schemas.microsoft.com/office/drawing/2014/main" id="{73CB1673-69C1-F745-A98F-6B5C9B64EB3E}"/>
              </a:ext>
            </a:extLst>
          </p:cNvPr>
          <p:cNvSpPr txBox="1">
            <a:spLocks/>
          </p:cNvSpPr>
          <p:nvPr/>
        </p:nvSpPr>
        <p:spPr bwMode="gray">
          <a:xfrm>
            <a:off x="127000" y="192259"/>
            <a:ext cx="11274552" cy="5831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ADC Performance-based Autoscaling</a:t>
            </a:r>
          </a:p>
        </p:txBody>
      </p:sp>
    </p:spTree>
    <p:extLst>
      <p:ext uri="{BB962C8B-B14F-4D97-AF65-F5344CB8AC3E}">
        <p14:creationId xmlns:p14="http://schemas.microsoft.com/office/powerpoint/2010/main" val="8598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8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5 Theme">
  <a:themeElements>
    <a:clrScheme name="F5">
      <a:dk1>
        <a:srgbClr val="222222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009639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5_Corp_Template_2020_v4" id="{474A666B-3850-0644-B8A1-ED0352A12B1E}" vid="{65469D00-FADE-DF4F-972A-54161FADA885}"/>
    </a:ext>
  </a:extLst>
</a:theme>
</file>

<file path=ppt/theme/theme2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10E4AFB6F004FAF98BD1CB62ADE85" ma:contentTypeVersion="19" ma:contentTypeDescription="Create a new document." ma:contentTypeScope="" ma:versionID="67fcda8681e3e43f085c84a2fab646bc">
  <xsd:schema xmlns:xsd="http://www.w3.org/2001/XMLSchema" xmlns:xs="http://www.w3.org/2001/XMLSchema" xmlns:p="http://schemas.microsoft.com/office/2006/metadata/properties" xmlns:ns1="http://schemas.microsoft.com/sharepoint/v3" xmlns:ns2="e7cdeead-6725-48ab-8f7c-6d5489ea45f4" xmlns:ns3="c65e7935-94d7-431d-93b7-e7a00754d5fc" xmlns:ns4="4e8c7ecd-5484-4971-83a8-99300881b35d" targetNamespace="http://schemas.microsoft.com/office/2006/metadata/properties" ma:root="true" ma:fieldsID="f48e6d05c1266987cead5d129903264e" ns1:_="" ns2:_="" ns3:_="" ns4:_="">
    <xsd:import namespace="http://schemas.microsoft.com/sharepoint/v3"/>
    <xsd:import namespace="e7cdeead-6725-48ab-8f7c-6d5489ea45f4"/>
    <xsd:import namespace="c65e7935-94d7-431d-93b7-e7a00754d5fc"/>
    <xsd:import namespace="4e8c7ecd-5484-4971-83a8-99300881b3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tenu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1:PublishingStartDate" minOccurs="0"/>
                <xsd:element ref="ns1:PublishingExpirationDate" minOccurs="0"/>
                <xsd:element ref="ns4:j1uz" minOccurs="0"/>
                <xsd:element ref="ns4:DateAdd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description="" ma:hidden="true" ma:internalName="_ip_UnifiedCompliancePolicyUIAction">
      <xsd:simpleType>
        <xsd:restriction base="dms:Text"/>
      </xsd:simpleType>
    </xsd:element>
    <xsd:element name="PublishingStartDate" ma:index="23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4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deead-6725-48ab-8f7c-6d5489ea45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e7935-94d7-431d-93b7-e7a00754d5fc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c7ecd-5484-4971-83a8-99300881b3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tenu" ma:index="18" nillable="true" ma:displayName="!" ma:internalName="tenu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j1uz" ma:index="25" nillable="true" ma:displayName="Date and Time" ma:internalName="j1uz">
      <xsd:simpleType>
        <xsd:restriction base="dms:DateTime"/>
      </xsd:simpleType>
    </xsd:element>
    <xsd:element name="DateAdded" ma:index="26" nillable="true" ma:displayName="Date Added" ma:format="DateOnly" ma:internalName="DateAdded">
      <xsd:simpleType>
        <xsd:restriction base="dms:DateTime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enu xmlns="4e8c7ecd-5484-4971-83a8-99300881b35d" xsi:nil="true"/>
    <PublishingExpirationDate xmlns="http://schemas.microsoft.com/sharepoint/v3" xsi:nil="true"/>
    <PublishingStartDate xmlns="http://schemas.microsoft.com/sharepoint/v3" xsi:nil="true"/>
    <DateAdded xmlns="4e8c7ecd-5484-4971-83a8-99300881b35d" xsi:nil="true"/>
    <j1uz xmlns="4e8c7ecd-5484-4971-83a8-99300881b35d" xsi:nil="true"/>
    <SharedWithUsers xmlns="e7cdeead-6725-48ab-8f7c-6d5489ea45f4">
      <UserInfo>
        <DisplayName>James Hendergart</DisplayName>
        <AccountId>1664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E5D5DCD-7787-49B5-8BD9-58BA0B3AE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7cdeead-6725-48ab-8f7c-6d5489ea45f4"/>
    <ds:schemaRef ds:uri="c65e7935-94d7-431d-93b7-e7a00754d5fc"/>
    <ds:schemaRef ds:uri="4e8c7ecd-5484-4971-83a8-99300881b3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535E5C-0BF2-4DBF-89C2-207A3705E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7BBDB-95BA-4DB6-B989-800144BA801F}">
  <ds:schemaRefs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4e8c7ecd-5484-4971-83a8-99300881b35d"/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c65e7935-94d7-431d-93b7-e7a00754d5fc"/>
    <ds:schemaRef ds:uri="e7cdeead-6725-48ab-8f7c-6d5489ea45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F5 Theme</Template>
  <TotalTime>4526</TotalTime>
  <Words>366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Wingdings</vt:lpstr>
      <vt:lpstr>F5 Theme</vt:lpstr>
      <vt:lpstr>ADC Performance-based Autoscaling</vt:lpstr>
      <vt:lpstr>ADC Performance-based Autoscaling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F5 corporate template</dc:title>
  <dc:creator>Rene Neri</dc:creator>
  <cp:lastModifiedBy>Greg Coward</cp:lastModifiedBy>
  <cp:revision>61</cp:revision>
  <cp:lastPrinted>2018-07-31T23:18:19Z</cp:lastPrinted>
  <dcterms:created xsi:type="dcterms:W3CDTF">2021-02-12T18:59:16Z</dcterms:created>
  <dcterms:modified xsi:type="dcterms:W3CDTF">2021-04-01T15:25:40Z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4150755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ContentTypeId">
    <vt:lpwstr>0x01010085D10E4AFB6F004FAF98BD1CB62ADE85</vt:lpwstr>
  </property>
</Properties>
</file>