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7" r:id="rId3"/>
    <p:sldId id="298" r:id="rId4"/>
    <p:sldId id="294" r:id="rId5"/>
    <p:sldId id="292" r:id="rId6"/>
    <p:sldId id="300" r:id="rId7"/>
    <p:sldId id="299" r:id="rId8"/>
    <p:sldId id="302" r:id="rId9"/>
    <p:sldId id="30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5CC2F-3B25-405A-84C6-3219029874A6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92450-9F4E-46DC-B197-4DA303409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72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99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946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83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446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230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933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640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2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A2588-4270-4597-ADAF-B9AD8CCA5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848ABD-4AE7-4D76-A781-8907D7909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E7FCB8-E302-44EB-B0C9-E96AE6D4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FEC6-11F5-4FC1-9EA1-18E8108ED012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4B8C2E-2037-43A3-BCED-685D0CA4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1E290B-9D9F-4755-A3AF-D8A71E0B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5C1C-88E7-455B-ACF6-199333577F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88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29F3E-A04A-45D4-9C07-F423AC8F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E37EC6-FD65-45F3-8E9A-36ADC44CF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4DA8F6-E435-4A24-B75B-1833A290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FEC6-11F5-4FC1-9EA1-18E8108ED012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3137F6-6457-4F09-B3AF-92DF0742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CFBC94-6478-43F0-8304-9C254041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5C1C-88E7-455B-ACF6-199333577F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5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F67A43F-2E0C-442F-92CD-51976D204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2CA0A5-86AC-4E8F-8410-91745E279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F12460-FC79-4B5F-B30E-B050A0A0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FEC6-11F5-4FC1-9EA1-18E8108ED012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DFE88-14FF-4658-8D44-899D089A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3BAA8A-1262-490B-9D89-A7902E25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5C1C-88E7-455B-ACF6-199333577F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41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32F34-6776-4187-B404-AA32A82C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F9901B-AD14-4A1C-B222-2E9267B78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94D663-2F3F-4C5B-8552-FBA34F04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FEC6-11F5-4FC1-9EA1-18E8108ED012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73AA9B-0027-4891-AFEC-4879E306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341100-01E7-4867-AD23-B63640D6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5C1C-88E7-455B-ACF6-199333577F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42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EC9C9-FEAC-4208-82EA-EB703DC6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3D1969-71E5-416C-A18F-3B9D40535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EB1AD8-7195-4796-AB85-75647A44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FEC6-11F5-4FC1-9EA1-18E8108ED012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14402B-3CCA-4F82-BBA4-6A44DCE1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F5BE26-7A33-46FA-A926-9604D0E2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5C1C-88E7-455B-ACF6-199333577F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62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ED4F3-E834-4F3F-9BC7-4AA8D3BF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B3EC5B-7B78-4D76-A8E2-0D9305CC9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C587C3-0D83-4E72-BE3D-41F203DF8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6C7D00-940B-4695-8164-DBAA38D0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FEC6-11F5-4FC1-9EA1-18E8108ED012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58C02F-6337-4E02-AF0A-749D31F7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D22492-D113-4626-8742-A934ED6B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5C1C-88E7-455B-ACF6-199333577F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54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028FD-170C-413B-BE64-DC3B1E0D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8B9174-935E-4424-979B-3DDA221D5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1944DC-1165-4976-84A0-B74A89CCF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5ECD8A-311D-4477-883D-7A3E8471E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0366B72-D011-4D16-A76C-5DE8E81D2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414433-AEBF-48BE-BE40-B7B4EF19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FEC6-11F5-4FC1-9EA1-18E8108ED012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17E151F-B20B-4A4E-8809-6190B5B0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DEBC92B-98EA-4510-8F39-0B3E8D12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5C1C-88E7-455B-ACF6-199333577F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05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6FC90-19CC-485C-B74E-672B4E65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800B0EC-ABD0-47C3-956A-E2E023FE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FEC6-11F5-4FC1-9EA1-18E8108ED012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7F2367-0732-4119-AE3D-B356BE91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5DF949-F5D0-4545-B079-7DB205CE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5C1C-88E7-455B-ACF6-199333577F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8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8C3D44-417A-4DF3-ACDA-B6D44591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FEC6-11F5-4FC1-9EA1-18E8108ED012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4813EA-D2C9-44E6-82C4-8B21CF22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B29166-F62C-49D7-8AC2-35E52364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5C1C-88E7-455B-ACF6-199333577F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33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8C887-117B-46CB-B530-F1DAA97F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1B6793-0EF5-4000-A858-90B1B43C5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A8F263-A387-4742-A763-3A0204118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3FA44A-708B-4631-B3C5-88D0D9B3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FEC6-11F5-4FC1-9EA1-18E8108ED012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D84774-ECAF-4686-9C2F-A088DC7C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CDA03D-55AB-42CB-80E3-DF7D8C1D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5C1C-88E7-455B-ACF6-199333577F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99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AEF5F7-870D-43D0-9255-4D20B483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ACE7DB-C942-4D1F-93F7-7F4572FF2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C13755-9024-41A5-97F1-F204A79FE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3695C9-2E29-4CAF-9ECA-040DA168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FEC6-11F5-4FC1-9EA1-18E8108ED012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32CA42-7200-4645-990E-E5E59896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0DD214-EEAE-4F92-A66F-09EA832B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5C1C-88E7-455B-ACF6-199333577F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13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606F5D6-F111-4F50-B79D-DE0D0EA6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7F499B-9B5E-4AF9-B667-DB246E386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077852-C003-48ED-837B-11D79C32D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AFEC6-11F5-4FC1-9EA1-18E8108ED012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996A1F-667C-4B72-9211-267EBBE80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2795F0-FD49-47D6-8D7A-44EDFB265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C5C1C-88E7-455B-ACF6-199333577F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04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12" Type="http://schemas.microsoft.com/office/2007/relationships/hdphoto" Target="../media/hdphoto4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1.png"/><Relationship Id="rId10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microsoft.com/office/2007/relationships/hdphoto" Target="../media/hdphoto5.wdp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C3EC8-1040-473A-9FE7-7022C6195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023" y="280425"/>
            <a:ext cx="906032" cy="356733"/>
          </a:xfrm>
        </p:spPr>
        <p:txBody>
          <a:bodyPr>
            <a:normAutofit fontScale="90000"/>
          </a:bodyPr>
          <a:lstStyle/>
          <a:p>
            <a:pPr algn="l"/>
            <a:r>
              <a:rPr lang="fr-FR" sz="2000" dirty="0"/>
              <a:t>Project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75C816-BC11-41E7-A8D2-206DB0E30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05" y="139614"/>
            <a:ext cx="1507252" cy="995088"/>
          </a:xfrm>
          <a:prstGeom prst="rect">
            <a:avLst/>
          </a:prstGeom>
        </p:spPr>
      </p:pic>
      <p:sp>
        <p:nvSpPr>
          <p:cNvPr id="87" name="Zone de texte 109">
            <a:extLst>
              <a:ext uri="{FF2B5EF4-FFF2-40B4-BE49-F238E27FC236}">
                <a16:creationId xmlns:a16="http://schemas.microsoft.com/office/drawing/2014/main" id="{1D5A6E20-2452-404E-8F2E-2C8AB8BD26C2}"/>
              </a:ext>
            </a:extLst>
          </p:cNvPr>
          <p:cNvSpPr txBox="1"/>
          <p:nvPr/>
        </p:nvSpPr>
        <p:spPr>
          <a:xfrm>
            <a:off x="192172" y="2105560"/>
            <a:ext cx="484748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fr-FR" sz="3200" b="1" noProof="1">
                <a:solidFill>
                  <a:srgbClr val="30353F"/>
                </a:solidFill>
                <a:latin typeface="+mj-lt"/>
              </a:rPr>
              <a:t>WHAT IS </a:t>
            </a:r>
            <a:r>
              <a:rPr lang="fr-FR" sz="3200" b="1" noProof="1">
                <a:solidFill>
                  <a:srgbClr val="52D2DC"/>
                </a:solidFill>
                <a:latin typeface="+mj-lt"/>
              </a:rPr>
              <a:t>NF</a:t>
            </a:r>
            <a:r>
              <a:rPr lang="fr-FR" sz="3200" b="1" noProof="1">
                <a:solidFill>
                  <a:srgbClr val="30353F"/>
                </a:solidFill>
                <a:latin typeface="+mj-lt"/>
              </a:rPr>
              <a:t>luen</a:t>
            </a:r>
            <a:r>
              <a:rPr lang="fr-FR" sz="3200" b="1" noProof="1">
                <a:solidFill>
                  <a:srgbClr val="52D2DC"/>
                </a:solidFill>
                <a:latin typeface="+mj-lt"/>
              </a:rPr>
              <a:t>T</a:t>
            </a:r>
            <a:r>
              <a:rPr lang="fr-FR" sz="3200" b="1" noProof="1">
                <a:solidFill>
                  <a:srgbClr val="30353F"/>
                </a:solidFill>
                <a:latin typeface="+mj-lt"/>
              </a:rPr>
              <a:t> ?</a:t>
            </a:r>
          </a:p>
        </p:txBody>
      </p:sp>
      <p:sp>
        <p:nvSpPr>
          <p:cNvPr id="88" name="Zone de texte 101">
            <a:extLst>
              <a:ext uri="{FF2B5EF4-FFF2-40B4-BE49-F238E27FC236}">
                <a16:creationId xmlns:a16="http://schemas.microsoft.com/office/drawing/2014/main" id="{AA67466B-F7FF-44B4-AD42-9E5F293611CB}"/>
              </a:ext>
            </a:extLst>
          </p:cNvPr>
          <p:cNvSpPr txBox="1"/>
          <p:nvPr/>
        </p:nvSpPr>
        <p:spPr>
          <a:xfrm>
            <a:off x="430406" y="2786003"/>
            <a:ext cx="4148852" cy="2824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lnSpc>
                <a:spcPts val="2000"/>
              </a:lnSpc>
            </a:pPr>
            <a:r>
              <a:rPr lang="fr-FR" sz="2000" b="1" noProof="1">
                <a:solidFill>
                  <a:schemeClr val="tx1">
                    <a:lumMod val="95000"/>
                    <a:lumOff val="5000"/>
                  </a:schemeClr>
                </a:solidFill>
              </a:rPr>
              <a:t>NFluenT </a:t>
            </a:r>
            <a:r>
              <a:rPr lang="fr-FR" sz="2000" noProof="1">
                <a:solidFill>
                  <a:schemeClr val="tx1">
                    <a:lumMod val="95000"/>
                    <a:lumOff val="5000"/>
                  </a:schemeClr>
                </a:solidFill>
              </a:rPr>
              <a:t>is an NFT agency dedicated to the management of Non-Fungible Tokens.</a:t>
            </a:r>
          </a:p>
          <a:p>
            <a:pPr algn="ctr" rtl="0">
              <a:lnSpc>
                <a:spcPts val="2000"/>
              </a:lnSpc>
            </a:pPr>
            <a:endParaRPr lang="fr-FR" sz="2000" noProof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ts val="2000"/>
              </a:lnSpc>
            </a:pPr>
            <a:r>
              <a:rPr lang="fr-FR" sz="2000" noProof="1">
                <a:solidFill>
                  <a:schemeClr val="tx1">
                    <a:lumMod val="95000"/>
                    <a:lumOff val="5000"/>
                  </a:schemeClr>
                </a:solidFill>
              </a:rPr>
              <a:t>From the strategy definition to implementation, </a:t>
            </a:r>
          </a:p>
          <a:p>
            <a:pPr algn="ctr">
              <a:lnSpc>
                <a:spcPts val="2000"/>
              </a:lnSpc>
            </a:pPr>
            <a:r>
              <a:rPr lang="fr-FR" sz="2000" noProof="1">
                <a:solidFill>
                  <a:schemeClr val="tx1">
                    <a:lumMod val="95000"/>
                    <a:lumOff val="5000"/>
                  </a:schemeClr>
                </a:solidFill>
              </a:rPr>
              <a:t>we bring your NFT projects to life.</a:t>
            </a:r>
          </a:p>
          <a:p>
            <a:pPr algn="ctr">
              <a:lnSpc>
                <a:spcPts val="2000"/>
              </a:lnSpc>
            </a:pPr>
            <a:endParaRPr lang="fr-FR" sz="2000" noProof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ts val="2000"/>
              </a:lnSpc>
            </a:pPr>
            <a:r>
              <a:rPr lang="fr-FR" sz="2000" noProof="1">
                <a:solidFill>
                  <a:schemeClr val="tx1">
                    <a:lumMod val="95000"/>
                    <a:lumOff val="5000"/>
                  </a:schemeClr>
                </a:solidFill>
              </a:rPr>
              <a:t>We create, sell, distribute, store, manage, secure and track your digital assets.</a:t>
            </a:r>
          </a:p>
        </p:txBody>
      </p:sp>
      <p:pic>
        <p:nvPicPr>
          <p:cNvPr id="165" name="Image 164">
            <a:extLst>
              <a:ext uri="{FF2B5EF4-FFF2-40B4-BE49-F238E27FC236}">
                <a16:creationId xmlns:a16="http://schemas.microsoft.com/office/drawing/2014/main" id="{7F66B53E-4CF7-4EDA-939B-665E6829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737" y="2220687"/>
            <a:ext cx="7265781" cy="3289296"/>
          </a:xfrm>
          <a:prstGeom prst="rect">
            <a:avLst/>
          </a:prstGeom>
        </p:spPr>
      </p:pic>
      <p:sp>
        <p:nvSpPr>
          <p:cNvPr id="166" name="Titre 1">
            <a:extLst>
              <a:ext uri="{FF2B5EF4-FFF2-40B4-BE49-F238E27FC236}">
                <a16:creationId xmlns:a16="http://schemas.microsoft.com/office/drawing/2014/main" id="{83BCB02B-6D23-4FC8-B4F0-5917A8AB0248}"/>
              </a:ext>
            </a:extLst>
          </p:cNvPr>
          <p:cNvSpPr txBox="1">
            <a:spLocks/>
          </p:cNvSpPr>
          <p:nvPr/>
        </p:nvSpPr>
        <p:spPr>
          <a:xfrm>
            <a:off x="2085023" y="558579"/>
            <a:ext cx="2618714" cy="10494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Symbol" panose="05050102010706020507" pitchFamily="18" charset="2"/>
              <a:buChar char="Þ"/>
            </a:pPr>
            <a:r>
              <a:rPr lang="en-US" sz="1200" dirty="0"/>
              <a:t>What can you do with </a:t>
            </a:r>
            <a:r>
              <a:rPr lang="en-US" sz="1200" dirty="0" err="1"/>
              <a:t>NFluenT</a:t>
            </a:r>
            <a:r>
              <a:rPr lang="en-US" sz="1200" dirty="0"/>
              <a:t>?</a:t>
            </a:r>
          </a:p>
          <a:p>
            <a:pPr marL="342900" indent="-342900" algn="l">
              <a:buFont typeface="Symbol" panose="05050102010706020507" pitchFamily="18" charset="2"/>
              <a:buChar char="Þ"/>
            </a:pPr>
            <a:r>
              <a:rPr lang="en-US" sz="1200" dirty="0"/>
              <a:t>How it works ?</a:t>
            </a:r>
          </a:p>
          <a:p>
            <a:pPr marL="342900" indent="-342900" algn="l">
              <a:buFont typeface="Symbol" panose="05050102010706020507" pitchFamily="18" charset="2"/>
              <a:buChar char="Þ"/>
            </a:pPr>
            <a:endParaRPr lang="en-US" sz="1200" dirty="0"/>
          </a:p>
          <a:p>
            <a:pPr marL="342900" indent="-342900" algn="l">
              <a:buFont typeface="Symbol" panose="05050102010706020507" pitchFamily="18" charset="2"/>
              <a:buChar char="Þ"/>
            </a:pPr>
            <a:endParaRPr lang="fr-FR" sz="1200" dirty="0"/>
          </a:p>
        </p:txBody>
      </p:sp>
      <p:sp>
        <p:nvSpPr>
          <p:cNvPr id="167" name="Titre 1">
            <a:extLst>
              <a:ext uri="{FF2B5EF4-FFF2-40B4-BE49-F238E27FC236}">
                <a16:creationId xmlns:a16="http://schemas.microsoft.com/office/drawing/2014/main" id="{9A90CAB5-1BDC-4B12-A89A-50661953E3A8}"/>
              </a:ext>
            </a:extLst>
          </p:cNvPr>
          <p:cNvSpPr txBox="1">
            <a:spLocks/>
          </p:cNvSpPr>
          <p:nvPr/>
        </p:nvSpPr>
        <p:spPr>
          <a:xfrm>
            <a:off x="4545195" y="551323"/>
            <a:ext cx="2479720" cy="10494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Symbol" panose="05050102010706020507" pitchFamily="18" charset="2"/>
              <a:buChar char="Þ"/>
            </a:pPr>
            <a:r>
              <a:rPr lang="fr-FR" sz="1200" dirty="0"/>
              <a:t>Our vision</a:t>
            </a:r>
          </a:p>
          <a:p>
            <a:pPr marL="342900" indent="-342900" algn="l">
              <a:buFont typeface="Symbol" panose="05050102010706020507" pitchFamily="18" charset="2"/>
              <a:buChar char="Þ"/>
            </a:pPr>
            <a:r>
              <a:rPr lang="fr-FR" sz="1200" dirty="0"/>
              <a:t>The </a:t>
            </a:r>
            <a:r>
              <a:rPr lang="fr-FR" sz="1200" dirty="0" err="1"/>
              <a:t>extended</a:t>
            </a:r>
            <a:r>
              <a:rPr lang="fr-FR" sz="1200" dirty="0"/>
              <a:t> NFT</a:t>
            </a:r>
          </a:p>
          <a:p>
            <a:pPr marL="342900" indent="-342900" algn="l">
              <a:buFont typeface="Symbol" panose="05050102010706020507" pitchFamily="18" charset="2"/>
              <a:buChar char="Þ"/>
            </a:pPr>
            <a:r>
              <a:rPr lang="fr-FR" sz="1200" dirty="0" err="1"/>
              <a:t>XNFTs</a:t>
            </a:r>
            <a:r>
              <a:rPr lang="fr-FR" sz="1200" dirty="0"/>
              <a:t> </a:t>
            </a:r>
            <a:r>
              <a:rPr lang="fr-FR" sz="1200" dirty="0" err="1"/>
              <a:t>usefulness</a:t>
            </a:r>
            <a:r>
              <a:rPr lang="fr-FR" sz="1200" dirty="0"/>
              <a:t> </a:t>
            </a:r>
            <a:r>
              <a:rPr lang="fr-FR" sz="1200" dirty="0" err="1"/>
              <a:t>positioning</a:t>
            </a:r>
            <a:endParaRPr lang="fr-FR" sz="1200" dirty="0"/>
          </a:p>
        </p:txBody>
      </p:sp>
      <p:sp>
        <p:nvSpPr>
          <p:cNvPr id="168" name="Titre 1">
            <a:extLst>
              <a:ext uri="{FF2B5EF4-FFF2-40B4-BE49-F238E27FC236}">
                <a16:creationId xmlns:a16="http://schemas.microsoft.com/office/drawing/2014/main" id="{15FD3A47-853E-4DDE-B9DE-D2BCBBA7D020}"/>
              </a:ext>
            </a:extLst>
          </p:cNvPr>
          <p:cNvSpPr txBox="1">
            <a:spLocks/>
          </p:cNvSpPr>
          <p:nvPr/>
        </p:nvSpPr>
        <p:spPr>
          <a:xfrm>
            <a:off x="4517277" y="277363"/>
            <a:ext cx="1705167" cy="35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dirty="0"/>
              <a:t>Vision</a:t>
            </a:r>
          </a:p>
        </p:txBody>
      </p:sp>
      <p:sp>
        <p:nvSpPr>
          <p:cNvPr id="169" name="Titre 1">
            <a:extLst>
              <a:ext uri="{FF2B5EF4-FFF2-40B4-BE49-F238E27FC236}">
                <a16:creationId xmlns:a16="http://schemas.microsoft.com/office/drawing/2014/main" id="{D9D9B51B-3075-436E-9D96-0F9CE9EEA7F6}"/>
              </a:ext>
            </a:extLst>
          </p:cNvPr>
          <p:cNvSpPr txBox="1">
            <a:spLocks/>
          </p:cNvSpPr>
          <p:nvPr/>
        </p:nvSpPr>
        <p:spPr>
          <a:xfrm>
            <a:off x="6997252" y="277363"/>
            <a:ext cx="906032" cy="356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000" dirty="0"/>
              <a:t>Services</a:t>
            </a:r>
          </a:p>
        </p:txBody>
      </p:sp>
      <p:sp>
        <p:nvSpPr>
          <p:cNvPr id="171" name="Titre 1">
            <a:extLst>
              <a:ext uri="{FF2B5EF4-FFF2-40B4-BE49-F238E27FC236}">
                <a16:creationId xmlns:a16="http://schemas.microsoft.com/office/drawing/2014/main" id="{B947D1D5-ABA1-415D-BC77-F254AC00D0F5}"/>
              </a:ext>
            </a:extLst>
          </p:cNvPr>
          <p:cNvSpPr txBox="1">
            <a:spLocks/>
          </p:cNvSpPr>
          <p:nvPr/>
        </p:nvSpPr>
        <p:spPr>
          <a:xfrm>
            <a:off x="8671090" y="277363"/>
            <a:ext cx="906032" cy="356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000" dirty="0"/>
              <a:t>Team</a:t>
            </a:r>
          </a:p>
        </p:txBody>
      </p:sp>
      <p:sp>
        <p:nvSpPr>
          <p:cNvPr id="173" name="Titre 1">
            <a:extLst>
              <a:ext uri="{FF2B5EF4-FFF2-40B4-BE49-F238E27FC236}">
                <a16:creationId xmlns:a16="http://schemas.microsoft.com/office/drawing/2014/main" id="{7C552A6A-58E1-4508-93EF-918DB47B64AE}"/>
              </a:ext>
            </a:extLst>
          </p:cNvPr>
          <p:cNvSpPr txBox="1">
            <a:spLocks/>
          </p:cNvSpPr>
          <p:nvPr/>
        </p:nvSpPr>
        <p:spPr>
          <a:xfrm>
            <a:off x="10155484" y="277362"/>
            <a:ext cx="906032" cy="356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000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75582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sz="1400" noProof="1">
              <a:solidFill>
                <a:srgbClr val="98A3AD"/>
              </a:solidFill>
            </a:endParaRPr>
          </a:p>
        </p:txBody>
      </p:sp>
      <p:sp>
        <p:nvSpPr>
          <p:cNvPr id="5" name="Titr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 dirty="0"/>
              <a:t>Diapositive 10</a:t>
            </a:r>
          </a:p>
        </p:txBody>
      </p:sp>
      <p:sp>
        <p:nvSpPr>
          <p:cNvPr id="16" name="Espace réservé du numéro de diapositive 31">
            <a:extLst>
              <a:ext uri="{FF2B5EF4-FFF2-40B4-BE49-F238E27FC236}">
                <a16:creationId xmlns:a16="http://schemas.microsoft.com/office/drawing/2014/main" id="{881F475C-88B7-44AF-B266-C51D1A83AE92}"/>
              </a:ext>
            </a:extLst>
          </p:cNvPr>
          <p:cNvSpPr txBox="1">
            <a:spLocks/>
          </p:cNvSpPr>
          <p:nvPr/>
        </p:nvSpPr>
        <p:spPr>
          <a:xfrm>
            <a:off x="11829144" y="6429586"/>
            <a:ext cx="362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28E537-E56B-49CA-B596-52598082FBE8}" type="slidenum">
              <a:rPr lang="fr-FR" smtClean="0">
                <a:solidFill>
                  <a:schemeClr val="bg1"/>
                </a:solidFill>
              </a:rPr>
              <a:pPr/>
              <a:t>2</a:t>
            </a:fld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8" name="Zone de texte 109">
            <a:extLst>
              <a:ext uri="{FF2B5EF4-FFF2-40B4-BE49-F238E27FC236}">
                <a16:creationId xmlns:a16="http://schemas.microsoft.com/office/drawing/2014/main" id="{2979412D-0D8C-42A6-8036-CCC6A66AEA52}"/>
              </a:ext>
            </a:extLst>
          </p:cNvPr>
          <p:cNvSpPr txBox="1"/>
          <p:nvPr/>
        </p:nvSpPr>
        <p:spPr>
          <a:xfrm>
            <a:off x="867196" y="186663"/>
            <a:ext cx="1046120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fr-FR" sz="3200" b="1" noProof="1">
                <a:solidFill>
                  <a:srgbClr val="30353F"/>
                </a:solidFill>
                <a:latin typeface="+mj-lt"/>
              </a:rPr>
              <a:t>WHAT CAN YOU DO WITH </a:t>
            </a:r>
            <a:r>
              <a:rPr lang="fr-FR" sz="3200" b="1" noProof="1">
                <a:solidFill>
                  <a:srgbClr val="52D2DC"/>
                </a:solidFill>
                <a:latin typeface="+mj-lt"/>
              </a:rPr>
              <a:t>NF</a:t>
            </a:r>
            <a:r>
              <a:rPr lang="fr-FR" sz="3200" b="1" noProof="1">
                <a:solidFill>
                  <a:srgbClr val="30353F"/>
                </a:solidFill>
                <a:latin typeface="+mj-lt"/>
              </a:rPr>
              <a:t>luen</a:t>
            </a:r>
            <a:r>
              <a:rPr lang="fr-FR" sz="3200" b="1" noProof="1">
                <a:solidFill>
                  <a:srgbClr val="52D2DC"/>
                </a:solidFill>
                <a:latin typeface="+mj-lt"/>
              </a:rPr>
              <a:t>T</a:t>
            </a:r>
            <a:r>
              <a:rPr lang="fr-FR" sz="3200" b="1" noProof="1">
                <a:solidFill>
                  <a:srgbClr val="30353F"/>
                </a:solidFill>
                <a:latin typeface="+mj-lt"/>
              </a:rPr>
              <a:t>?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FA707AEC-9BA3-4CEB-A488-C12AAA51D515}"/>
              </a:ext>
            </a:extLst>
          </p:cNvPr>
          <p:cNvGrpSpPr/>
          <p:nvPr/>
        </p:nvGrpSpPr>
        <p:grpSpPr>
          <a:xfrm>
            <a:off x="739675" y="1140149"/>
            <a:ext cx="3352182" cy="2538928"/>
            <a:chOff x="867915" y="909911"/>
            <a:chExt cx="3352182" cy="2538928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2C30491-145E-4DF4-80EC-EE838FBAC5FC}"/>
                </a:ext>
              </a:extLst>
            </p:cNvPr>
            <p:cNvSpPr/>
            <p:nvPr/>
          </p:nvSpPr>
          <p:spPr>
            <a:xfrm>
              <a:off x="867916" y="1300608"/>
              <a:ext cx="3352181" cy="2148231"/>
            </a:xfrm>
            <a:prstGeom prst="rect">
              <a:avLst/>
            </a:prstGeom>
            <a:gradFill flip="none" rotWithShape="1">
              <a:gsLst>
                <a:gs pos="100000">
                  <a:srgbClr val="667181">
                    <a:alpha val="0"/>
                  </a:srgbClr>
                </a:gs>
                <a:gs pos="54000">
                  <a:srgbClr val="939CA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80" name="Zone de texte 91">
              <a:extLst>
                <a:ext uri="{FF2B5EF4-FFF2-40B4-BE49-F238E27FC236}">
                  <a16:creationId xmlns:a16="http://schemas.microsoft.com/office/drawing/2014/main" id="{09AC6FCE-8416-45F9-A0B2-345513632D6A}"/>
                </a:ext>
              </a:extLst>
            </p:cNvPr>
            <p:cNvSpPr txBox="1"/>
            <p:nvPr/>
          </p:nvSpPr>
          <p:spPr>
            <a:xfrm>
              <a:off x="867915" y="2351166"/>
              <a:ext cx="3329269" cy="91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fr-FR" sz="2000" noProof="1">
                  <a:solidFill>
                    <a:schemeClr val="bg1"/>
                  </a:solidFill>
                </a:rPr>
                <a:t>use NFT technology to</a:t>
              </a:r>
            </a:p>
            <a:p>
              <a:pPr algn="ctr" rtl="0"/>
              <a:r>
                <a:rPr lang="fr-FR" sz="2000" noProof="1">
                  <a:solidFill>
                    <a:schemeClr val="bg1"/>
                  </a:solidFill>
                </a:rPr>
                <a:t>offfer new services,</a:t>
              </a:r>
            </a:p>
            <a:p>
              <a:pPr algn="ctr" rtl="0"/>
              <a:r>
                <a:rPr lang="fr-FR" sz="2000" noProof="1">
                  <a:solidFill>
                    <a:schemeClr val="bg1"/>
                  </a:solidFill>
                </a:rPr>
                <a:t>generate new revenues</a:t>
              </a:r>
            </a:p>
          </p:txBody>
        </p:sp>
        <p:sp>
          <p:nvSpPr>
            <p:cNvPr id="81" name="Zone de texte 95">
              <a:extLst>
                <a:ext uri="{FF2B5EF4-FFF2-40B4-BE49-F238E27FC236}">
                  <a16:creationId xmlns:a16="http://schemas.microsoft.com/office/drawing/2014/main" id="{AF3D7D8D-0E5F-41AE-9B6A-7B3C36C10DB3}"/>
                </a:ext>
              </a:extLst>
            </p:cNvPr>
            <p:cNvSpPr txBox="1"/>
            <p:nvPr/>
          </p:nvSpPr>
          <p:spPr>
            <a:xfrm>
              <a:off x="1715252" y="1719348"/>
              <a:ext cx="1657506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fr-FR" sz="3600" b="1" noProof="1">
                  <a:solidFill>
                    <a:schemeClr val="bg1"/>
                  </a:solidFill>
                </a:rPr>
                <a:t>innovate</a:t>
              </a:r>
            </a:p>
          </p:txBody>
        </p:sp>
        <p:sp>
          <p:nvSpPr>
            <p:cNvPr id="83" name="Ovale 41">
              <a:extLst>
                <a:ext uri="{FF2B5EF4-FFF2-40B4-BE49-F238E27FC236}">
                  <a16:creationId xmlns:a16="http://schemas.microsoft.com/office/drawing/2014/main" id="{23AC380E-25EE-4FE6-9694-531D968F20AD}"/>
                </a:ext>
              </a:extLst>
            </p:cNvPr>
            <p:cNvSpPr/>
            <p:nvPr/>
          </p:nvSpPr>
          <p:spPr>
            <a:xfrm>
              <a:off x="2219761" y="909911"/>
              <a:ext cx="648489" cy="648488"/>
            </a:xfrm>
            <a:prstGeom prst="ellipse">
              <a:avLst/>
            </a:prstGeom>
            <a:solidFill>
              <a:srgbClr val="30353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E080323F-8A5C-45DE-8005-25C7682FE900}"/>
              </a:ext>
            </a:extLst>
          </p:cNvPr>
          <p:cNvGrpSpPr/>
          <p:nvPr/>
        </p:nvGrpSpPr>
        <p:grpSpPr>
          <a:xfrm>
            <a:off x="4472380" y="1140149"/>
            <a:ext cx="3312642" cy="2536783"/>
            <a:chOff x="8000382" y="909911"/>
            <a:chExt cx="3312642" cy="253678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F192D7-CD00-4E8B-BDDA-F44D7EA706BC}"/>
                </a:ext>
              </a:extLst>
            </p:cNvPr>
            <p:cNvSpPr/>
            <p:nvPr/>
          </p:nvSpPr>
          <p:spPr>
            <a:xfrm>
              <a:off x="8000382" y="1313186"/>
              <a:ext cx="3312642" cy="2133508"/>
            </a:xfrm>
            <a:prstGeom prst="rect">
              <a:avLst/>
            </a:prstGeom>
            <a:gradFill flip="none" rotWithShape="1">
              <a:gsLst>
                <a:gs pos="100000">
                  <a:srgbClr val="667181">
                    <a:alpha val="0"/>
                  </a:srgbClr>
                </a:gs>
                <a:gs pos="54000">
                  <a:srgbClr val="939CA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73" name="Ovale 51">
              <a:extLst>
                <a:ext uri="{FF2B5EF4-FFF2-40B4-BE49-F238E27FC236}">
                  <a16:creationId xmlns:a16="http://schemas.microsoft.com/office/drawing/2014/main" id="{22D2AAA6-3C81-44D4-ACE5-EF443E2E43C3}"/>
                </a:ext>
              </a:extLst>
            </p:cNvPr>
            <p:cNvSpPr/>
            <p:nvPr/>
          </p:nvSpPr>
          <p:spPr>
            <a:xfrm>
              <a:off x="9332459" y="909911"/>
              <a:ext cx="648489" cy="648489"/>
            </a:xfrm>
            <a:prstGeom prst="ellipse">
              <a:avLst/>
            </a:prstGeom>
            <a:solidFill>
              <a:srgbClr val="43CDD9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996026A3-C5B1-45A7-BA56-86AF75348295}"/>
              </a:ext>
            </a:extLst>
          </p:cNvPr>
          <p:cNvGrpSpPr/>
          <p:nvPr/>
        </p:nvGrpSpPr>
        <p:grpSpPr>
          <a:xfrm>
            <a:off x="8165544" y="1140149"/>
            <a:ext cx="3312642" cy="2536782"/>
            <a:chOff x="8594812" y="909911"/>
            <a:chExt cx="3312642" cy="253678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F866886-F057-4759-B589-B76A63B13375}"/>
                </a:ext>
              </a:extLst>
            </p:cNvPr>
            <p:cNvSpPr/>
            <p:nvPr/>
          </p:nvSpPr>
          <p:spPr>
            <a:xfrm>
              <a:off x="8594812" y="1313186"/>
              <a:ext cx="3312642" cy="2133507"/>
            </a:xfrm>
            <a:prstGeom prst="rect">
              <a:avLst/>
            </a:prstGeom>
            <a:gradFill flip="none" rotWithShape="1">
              <a:gsLst>
                <a:gs pos="100000">
                  <a:srgbClr val="667181">
                    <a:alpha val="0"/>
                  </a:srgbClr>
                </a:gs>
                <a:gs pos="54000">
                  <a:srgbClr val="939CA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51" name="Ovale 147">
              <a:extLst>
                <a:ext uri="{FF2B5EF4-FFF2-40B4-BE49-F238E27FC236}">
                  <a16:creationId xmlns:a16="http://schemas.microsoft.com/office/drawing/2014/main" id="{518A8941-C4CC-4658-B687-1545AE9BA826}"/>
                </a:ext>
              </a:extLst>
            </p:cNvPr>
            <p:cNvSpPr/>
            <p:nvPr/>
          </p:nvSpPr>
          <p:spPr>
            <a:xfrm>
              <a:off x="9926921" y="909911"/>
              <a:ext cx="648489" cy="648489"/>
            </a:xfrm>
            <a:prstGeom prst="ellipse">
              <a:avLst/>
            </a:prstGeom>
            <a:solidFill>
              <a:srgbClr val="BABABA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50" name="Zone de texte 153">
              <a:extLst>
                <a:ext uri="{FF2B5EF4-FFF2-40B4-BE49-F238E27FC236}">
                  <a16:creationId xmlns:a16="http://schemas.microsoft.com/office/drawing/2014/main" id="{68A9D90B-479D-4AF6-BA14-5268BF566CED}"/>
                </a:ext>
              </a:extLst>
            </p:cNvPr>
            <p:cNvSpPr txBox="1"/>
            <p:nvPr/>
          </p:nvSpPr>
          <p:spPr>
            <a:xfrm>
              <a:off x="9459070" y="1781824"/>
              <a:ext cx="1638334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fr-FR" sz="3600" b="1" noProof="1">
                  <a:solidFill>
                    <a:schemeClr val="bg1"/>
                  </a:solidFill>
                </a:rPr>
                <a:t>sell NFTs</a:t>
              </a:r>
            </a:p>
          </p:txBody>
        </p:sp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9A564C3B-CF05-4093-80E6-1C0637ACDD2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73"/>
          <a:stretch/>
        </p:blipFill>
        <p:spPr>
          <a:xfrm>
            <a:off x="2240677" y="1290610"/>
            <a:ext cx="475934" cy="393249"/>
          </a:xfrm>
          <a:prstGeom prst="rect">
            <a:avLst/>
          </a:prstGeom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3806693D-E3DF-44FD-BE6D-29918520963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068"/>
          <a:stretch/>
        </p:blipFill>
        <p:spPr>
          <a:xfrm>
            <a:off x="5934233" y="1297282"/>
            <a:ext cx="384463" cy="334222"/>
          </a:xfrm>
          <a:prstGeom prst="rect">
            <a:avLst/>
          </a:prstGeom>
        </p:spPr>
      </p:pic>
      <p:sp>
        <p:nvSpPr>
          <p:cNvPr id="91" name="Zone de texte 95">
            <a:extLst>
              <a:ext uri="{FF2B5EF4-FFF2-40B4-BE49-F238E27FC236}">
                <a16:creationId xmlns:a16="http://schemas.microsoft.com/office/drawing/2014/main" id="{54695E86-09B7-40F1-B099-86BF8AFF77CD}"/>
              </a:ext>
            </a:extLst>
          </p:cNvPr>
          <p:cNvSpPr txBox="1"/>
          <p:nvPr/>
        </p:nvSpPr>
        <p:spPr>
          <a:xfrm>
            <a:off x="5021559" y="1942762"/>
            <a:ext cx="221740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fr-FR" sz="3600" b="1" noProof="1">
                <a:solidFill>
                  <a:schemeClr val="bg1"/>
                </a:solidFill>
              </a:rPr>
              <a:t>create NFTs</a:t>
            </a:r>
          </a:p>
        </p:txBody>
      </p:sp>
      <p:pic>
        <p:nvPicPr>
          <p:cNvPr id="93" name="Image 92">
            <a:extLst>
              <a:ext uri="{FF2B5EF4-FFF2-40B4-BE49-F238E27FC236}">
                <a16:creationId xmlns:a16="http://schemas.microsoft.com/office/drawing/2014/main" id="{EF19AA86-2715-4E82-B778-92C927D16D4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9"/>
          <a:stretch/>
        </p:blipFill>
        <p:spPr>
          <a:xfrm>
            <a:off x="9609109" y="1290610"/>
            <a:ext cx="436514" cy="3778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roupe 93">
            <a:extLst>
              <a:ext uri="{FF2B5EF4-FFF2-40B4-BE49-F238E27FC236}">
                <a16:creationId xmlns:a16="http://schemas.microsoft.com/office/drawing/2014/main" id="{910180A8-6D19-49FC-9AFE-C0EE25F0B491}"/>
              </a:ext>
            </a:extLst>
          </p:cNvPr>
          <p:cNvGrpSpPr/>
          <p:nvPr/>
        </p:nvGrpSpPr>
        <p:grpSpPr>
          <a:xfrm>
            <a:off x="739676" y="3890658"/>
            <a:ext cx="3352181" cy="2538928"/>
            <a:chOff x="867916" y="909911"/>
            <a:chExt cx="3352181" cy="253892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2E80AA4-7221-4ADB-ABC7-22A7B1CD0145}"/>
                </a:ext>
              </a:extLst>
            </p:cNvPr>
            <p:cNvSpPr/>
            <p:nvPr/>
          </p:nvSpPr>
          <p:spPr>
            <a:xfrm>
              <a:off x="867916" y="1300608"/>
              <a:ext cx="3352181" cy="2148231"/>
            </a:xfrm>
            <a:prstGeom prst="rect">
              <a:avLst/>
            </a:prstGeom>
            <a:gradFill flip="none" rotWithShape="1">
              <a:gsLst>
                <a:gs pos="100000">
                  <a:srgbClr val="667181">
                    <a:alpha val="0"/>
                  </a:srgbClr>
                </a:gs>
                <a:gs pos="54000">
                  <a:srgbClr val="939CA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97" name="Zone de texte 95">
              <a:extLst>
                <a:ext uri="{FF2B5EF4-FFF2-40B4-BE49-F238E27FC236}">
                  <a16:creationId xmlns:a16="http://schemas.microsoft.com/office/drawing/2014/main" id="{0907A337-8505-4D1A-8D43-5048E764FDBC}"/>
                </a:ext>
              </a:extLst>
            </p:cNvPr>
            <p:cNvSpPr txBox="1"/>
            <p:nvPr/>
          </p:nvSpPr>
          <p:spPr>
            <a:xfrm>
              <a:off x="1238141" y="1719348"/>
              <a:ext cx="2611741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fr-FR" sz="3600" b="1" noProof="1">
                  <a:solidFill>
                    <a:schemeClr val="bg1"/>
                  </a:solidFill>
                </a:rPr>
                <a:t>regulate NFTs</a:t>
              </a:r>
            </a:p>
          </p:txBody>
        </p:sp>
        <p:sp>
          <p:nvSpPr>
            <p:cNvPr id="98" name="Ovale 41">
              <a:extLst>
                <a:ext uri="{FF2B5EF4-FFF2-40B4-BE49-F238E27FC236}">
                  <a16:creationId xmlns:a16="http://schemas.microsoft.com/office/drawing/2014/main" id="{5BE3E823-1D62-417C-8620-9E5608D8B170}"/>
                </a:ext>
              </a:extLst>
            </p:cNvPr>
            <p:cNvSpPr/>
            <p:nvPr/>
          </p:nvSpPr>
          <p:spPr>
            <a:xfrm>
              <a:off x="2219761" y="909911"/>
              <a:ext cx="648489" cy="6484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</p:grp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01182EC8-FBE0-4DA8-8ACA-0E80F2BC0D6E}"/>
              </a:ext>
            </a:extLst>
          </p:cNvPr>
          <p:cNvGrpSpPr/>
          <p:nvPr/>
        </p:nvGrpSpPr>
        <p:grpSpPr>
          <a:xfrm>
            <a:off x="4432841" y="3890658"/>
            <a:ext cx="3352181" cy="2538928"/>
            <a:chOff x="867916" y="909911"/>
            <a:chExt cx="3352181" cy="2538928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19C1243-0B1E-4705-8B36-04490405D54D}"/>
                </a:ext>
              </a:extLst>
            </p:cNvPr>
            <p:cNvSpPr/>
            <p:nvPr/>
          </p:nvSpPr>
          <p:spPr>
            <a:xfrm>
              <a:off x="867916" y="1300608"/>
              <a:ext cx="3352181" cy="2148231"/>
            </a:xfrm>
            <a:prstGeom prst="rect">
              <a:avLst/>
            </a:prstGeom>
            <a:gradFill flip="none" rotWithShape="1">
              <a:gsLst>
                <a:gs pos="100000">
                  <a:srgbClr val="667181">
                    <a:alpha val="0"/>
                  </a:srgbClr>
                </a:gs>
                <a:gs pos="54000">
                  <a:srgbClr val="939CA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102" name="Zone de texte 95">
              <a:extLst>
                <a:ext uri="{FF2B5EF4-FFF2-40B4-BE49-F238E27FC236}">
                  <a16:creationId xmlns:a16="http://schemas.microsoft.com/office/drawing/2014/main" id="{224CB864-71EC-4FC9-9DC4-2C5DCA9D09E7}"/>
                </a:ext>
              </a:extLst>
            </p:cNvPr>
            <p:cNvSpPr txBox="1"/>
            <p:nvPr/>
          </p:nvSpPr>
          <p:spPr>
            <a:xfrm>
              <a:off x="1562137" y="1719348"/>
              <a:ext cx="1963743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fr-FR" sz="3600" b="1" noProof="1">
                  <a:solidFill>
                    <a:schemeClr val="bg1"/>
                  </a:solidFill>
                </a:rPr>
                <a:t>track NFTs</a:t>
              </a:r>
            </a:p>
          </p:txBody>
        </p:sp>
        <p:sp>
          <p:nvSpPr>
            <p:cNvPr id="103" name="Ovale 41">
              <a:extLst>
                <a:ext uri="{FF2B5EF4-FFF2-40B4-BE49-F238E27FC236}">
                  <a16:creationId xmlns:a16="http://schemas.microsoft.com/office/drawing/2014/main" id="{DFC9577B-6970-4C6B-9484-FA57C4F26B35}"/>
                </a:ext>
              </a:extLst>
            </p:cNvPr>
            <p:cNvSpPr/>
            <p:nvPr/>
          </p:nvSpPr>
          <p:spPr>
            <a:xfrm>
              <a:off x="2219761" y="909911"/>
              <a:ext cx="648489" cy="648488"/>
            </a:xfrm>
            <a:prstGeom prst="ellipse">
              <a:avLst/>
            </a:prstGeom>
            <a:solidFill>
              <a:srgbClr val="99E5EB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07E19BF6-C867-46DD-A017-A17C103A7AF7}"/>
              </a:ext>
            </a:extLst>
          </p:cNvPr>
          <p:cNvGrpSpPr/>
          <p:nvPr/>
        </p:nvGrpSpPr>
        <p:grpSpPr>
          <a:xfrm>
            <a:off x="8165544" y="3890658"/>
            <a:ext cx="3312642" cy="2536782"/>
            <a:chOff x="8594812" y="909911"/>
            <a:chExt cx="3312642" cy="253678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7D36F2B-0B62-4477-965D-177D1A02106F}"/>
                </a:ext>
              </a:extLst>
            </p:cNvPr>
            <p:cNvSpPr/>
            <p:nvPr/>
          </p:nvSpPr>
          <p:spPr>
            <a:xfrm>
              <a:off x="8594812" y="1313186"/>
              <a:ext cx="3312642" cy="2133507"/>
            </a:xfrm>
            <a:prstGeom prst="rect">
              <a:avLst/>
            </a:prstGeom>
            <a:gradFill flip="none" rotWithShape="1">
              <a:gsLst>
                <a:gs pos="100000">
                  <a:srgbClr val="667181">
                    <a:alpha val="0"/>
                  </a:srgbClr>
                </a:gs>
                <a:gs pos="54000">
                  <a:srgbClr val="939CA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112" name="Ovale 147">
              <a:extLst>
                <a:ext uri="{FF2B5EF4-FFF2-40B4-BE49-F238E27FC236}">
                  <a16:creationId xmlns:a16="http://schemas.microsoft.com/office/drawing/2014/main" id="{9D78DEC1-6673-45A3-A077-AD7182C2C815}"/>
                </a:ext>
              </a:extLst>
            </p:cNvPr>
            <p:cNvSpPr/>
            <p:nvPr/>
          </p:nvSpPr>
          <p:spPr>
            <a:xfrm>
              <a:off x="9926921" y="909911"/>
              <a:ext cx="648489" cy="6484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114" name="Zone de texte 153">
              <a:extLst>
                <a:ext uri="{FF2B5EF4-FFF2-40B4-BE49-F238E27FC236}">
                  <a16:creationId xmlns:a16="http://schemas.microsoft.com/office/drawing/2014/main" id="{AA33F1FB-E119-48CB-820A-49D03B1F0324}"/>
                </a:ext>
              </a:extLst>
            </p:cNvPr>
            <p:cNvSpPr txBox="1"/>
            <p:nvPr/>
          </p:nvSpPr>
          <p:spPr>
            <a:xfrm>
              <a:off x="8924279" y="1781824"/>
              <a:ext cx="2707922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fr-FR" sz="3600" b="1" noProof="1">
                  <a:solidFill>
                    <a:schemeClr val="bg1"/>
                  </a:solidFill>
                </a:rPr>
                <a:t>promote NFTs</a:t>
              </a:r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796DDF51-44DB-49D7-8424-1731B31271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9" r="15346" b="21720"/>
          <a:stretch/>
        </p:blipFill>
        <p:spPr>
          <a:xfrm>
            <a:off x="2240677" y="4013412"/>
            <a:ext cx="356099" cy="40262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0643CE5-867A-44CC-94E8-57A90265809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40" t="6646" r="12912" b="25447"/>
          <a:stretch/>
        </p:blipFill>
        <p:spPr>
          <a:xfrm>
            <a:off x="9597300" y="4039033"/>
            <a:ext cx="448323" cy="41059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0EFCB0D-087D-47EF-8CBB-1C3410244FA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498" r="19251" b="19243"/>
          <a:stretch/>
        </p:blipFill>
        <p:spPr>
          <a:xfrm>
            <a:off x="5928125" y="4013412"/>
            <a:ext cx="335750" cy="428670"/>
          </a:xfrm>
          <a:prstGeom prst="rect">
            <a:avLst/>
          </a:prstGeom>
        </p:spPr>
      </p:pic>
      <p:sp>
        <p:nvSpPr>
          <p:cNvPr id="115" name="Zone de texte 91">
            <a:extLst>
              <a:ext uri="{FF2B5EF4-FFF2-40B4-BE49-F238E27FC236}">
                <a16:creationId xmlns:a16="http://schemas.microsoft.com/office/drawing/2014/main" id="{07310C5D-86B3-4E68-8710-32066BB829E5}"/>
              </a:ext>
            </a:extLst>
          </p:cNvPr>
          <p:cNvSpPr txBox="1"/>
          <p:nvPr/>
        </p:nvSpPr>
        <p:spPr>
          <a:xfrm>
            <a:off x="4638502" y="2667406"/>
            <a:ext cx="2984269" cy="91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fr-FR" sz="2000" noProof="1">
                <a:solidFill>
                  <a:schemeClr val="bg1"/>
                </a:solidFill>
              </a:rPr>
              <a:t>mint NFTs </a:t>
            </a:r>
          </a:p>
          <a:p>
            <a:pPr algn="ctr" rtl="0"/>
            <a:r>
              <a:rPr lang="fr-FR" sz="2000" noProof="1">
                <a:solidFill>
                  <a:schemeClr val="bg1"/>
                </a:solidFill>
              </a:rPr>
              <a:t>containing any digital asset</a:t>
            </a:r>
          </a:p>
        </p:txBody>
      </p:sp>
      <p:sp>
        <p:nvSpPr>
          <p:cNvPr id="116" name="Zone de texte 91">
            <a:extLst>
              <a:ext uri="{FF2B5EF4-FFF2-40B4-BE49-F238E27FC236}">
                <a16:creationId xmlns:a16="http://schemas.microsoft.com/office/drawing/2014/main" id="{2EADAAC7-50E0-43AB-9B2C-95D71BA8B4FE}"/>
              </a:ext>
            </a:extLst>
          </p:cNvPr>
          <p:cNvSpPr txBox="1"/>
          <p:nvPr/>
        </p:nvSpPr>
        <p:spPr>
          <a:xfrm>
            <a:off x="8329353" y="2664534"/>
            <a:ext cx="2999047" cy="91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fr-FR" sz="2000" noProof="1">
                <a:solidFill>
                  <a:schemeClr val="bg1"/>
                </a:solidFill>
              </a:rPr>
              <a:t>on your store/marketplace,</a:t>
            </a:r>
          </a:p>
          <a:p>
            <a:pPr algn="ctr" rtl="0"/>
            <a:r>
              <a:rPr lang="fr-FR" sz="2000" noProof="1">
                <a:solidFill>
                  <a:schemeClr val="bg1"/>
                </a:solidFill>
              </a:rPr>
              <a:t>thanks to a distributror</a:t>
            </a:r>
          </a:p>
        </p:txBody>
      </p:sp>
      <p:sp>
        <p:nvSpPr>
          <p:cNvPr id="117" name="Zone de texte 91">
            <a:extLst>
              <a:ext uri="{FF2B5EF4-FFF2-40B4-BE49-F238E27FC236}">
                <a16:creationId xmlns:a16="http://schemas.microsoft.com/office/drawing/2014/main" id="{40036581-0C61-41E1-9F87-C850383355D2}"/>
              </a:ext>
            </a:extLst>
          </p:cNvPr>
          <p:cNvSpPr txBox="1"/>
          <p:nvPr/>
        </p:nvSpPr>
        <p:spPr>
          <a:xfrm>
            <a:off x="756303" y="5398925"/>
            <a:ext cx="3312642" cy="91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fr-FR" sz="2000" noProof="1">
                <a:solidFill>
                  <a:schemeClr val="bg1"/>
                </a:solidFill>
              </a:rPr>
              <a:t>secure/control transactions,</a:t>
            </a:r>
          </a:p>
          <a:p>
            <a:pPr algn="ctr" rtl="0"/>
            <a:r>
              <a:rPr lang="fr-FR" sz="2000" noProof="1">
                <a:solidFill>
                  <a:schemeClr val="bg1"/>
                </a:solidFill>
              </a:rPr>
              <a:t>grant revenues/benefits</a:t>
            </a:r>
          </a:p>
        </p:txBody>
      </p:sp>
      <p:sp>
        <p:nvSpPr>
          <p:cNvPr id="118" name="Zone de texte 91">
            <a:extLst>
              <a:ext uri="{FF2B5EF4-FFF2-40B4-BE49-F238E27FC236}">
                <a16:creationId xmlns:a16="http://schemas.microsoft.com/office/drawing/2014/main" id="{752A9666-7861-4DF3-8E49-41B0AB471B47}"/>
              </a:ext>
            </a:extLst>
          </p:cNvPr>
          <p:cNvSpPr txBox="1"/>
          <p:nvPr/>
        </p:nvSpPr>
        <p:spPr>
          <a:xfrm>
            <a:off x="4449468" y="5355470"/>
            <a:ext cx="3335554" cy="91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fr-FR" sz="2000" noProof="1">
                <a:solidFill>
                  <a:schemeClr val="bg1"/>
                </a:solidFill>
              </a:rPr>
              <a:t>blockchain explorers,</a:t>
            </a:r>
          </a:p>
          <a:p>
            <a:pPr algn="ctr" rtl="0"/>
            <a:r>
              <a:rPr lang="fr-FR" sz="2000" noProof="1">
                <a:solidFill>
                  <a:schemeClr val="bg1"/>
                </a:solidFill>
              </a:rPr>
              <a:t>analytics web tools</a:t>
            </a:r>
          </a:p>
        </p:txBody>
      </p:sp>
      <p:sp>
        <p:nvSpPr>
          <p:cNvPr id="119" name="Zone de texte 91">
            <a:extLst>
              <a:ext uri="{FF2B5EF4-FFF2-40B4-BE49-F238E27FC236}">
                <a16:creationId xmlns:a16="http://schemas.microsoft.com/office/drawing/2014/main" id="{DC0F8853-1841-4F33-A6CC-BF09AF0F7337}"/>
              </a:ext>
            </a:extLst>
          </p:cNvPr>
          <p:cNvSpPr txBox="1"/>
          <p:nvPr/>
        </p:nvSpPr>
        <p:spPr>
          <a:xfrm>
            <a:off x="8165544" y="5305543"/>
            <a:ext cx="3286780" cy="91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fr-FR" sz="2000" noProof="1">
                <a:solidFill>
                  <a:schemeClr val="bg1"/>
                </a:solidFill>
              </a:rPr>
              <a:t>use resellers’ marketplace,</a:t>
            </a:r>
          </a:p>
          <a:p>
            <a:pPr algn="ctr" rtl="0"/>
            <a:r>
              <a:rPr lang="fr-FR" sz="2000" noProof="1">
                <a:solidFill>
                  <a:schemeClr val="bg1"/>
                </a:solidFill>
              </a:rPr>
              <a:t>awareness on social channels</a:t>
            </a:r>
          </a:p>
          <a:p>
            <a:pPr algn="ctr" rtl="0"/>
            <a:r>
              <a:rPr lang="fr-FR" sz="2000" noProof="1">
                <a:solidFill>
                  <a:schemeClr val="bg1"/>
                </a:solidFill>
              </a:rPr>
              <a:t>IG, Twttr, Discord</a:t>
            </a:r>
          </a:p>
        </p:txBody>
      </p:sp>
    </p:spTree>
    <p:extLst>
      <p:ext uri="{BB962C8B-B14F-4D97-AF65-F5344CB8AC3E}">
        <p14:creationId xmlns:p14="http://schemas.microsoft.com/office/powerpoint/2010/main" val="43139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Zone de texte 85">
            <a:extLst>
              <a:ext uri="{FF2B5EF4-FFF2-40B4-BE49-F238E27FC236}">
                <a16:creationId xmlns:a16="http://schemas.microsoft.com/office/drawing/2014/main" id="{FCA340C6-3233-402A-8F9F-610EDF5076B1}"/>
              </a:ext>
            </a:extLst>
          </p:cNvPr>
          <p:cNvSpPr txBox="1"/>
          <p:nvPr/>
        </p:nvSpPr>
        <p:spPr>
          <a:xfrm>
            <a:off x="2186268" y="2470408"/>
            <a:ext cx="3207949" cy="11387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2000" b="1" noProof="1">
                <a:solidFill>
                  <a:srgbClr val="30353F"/>
                </a:solidFill>
              </a:rPr>
              <a:t>Step 2: Build </a:t>
            </a:r>
          </a:p>
          <a:p>
            <a:pPr marL="266700" indent="-182563" rtl="0">
              <a:buFont typeface="Segoe UI Light" panose="020B0502040204020203" pitchFamily="34" charset="0"/>
              <a:buChar char="₋"/>
            </a:pPr>
            <a:r>
              <a:rPr lang="fr-FR" noProof="1">
                <a:solidFill>
                  <a:srgbClr val="30353F"/>
                </a:solidFill>
              </a:rPr>
              <a:t>Front NFT store/marketplace.</a:t>
            </a:r>
          </a:p>
          <a:p>
            <a:pPr marL="266700" indent="-182563" rtl="0">
              <a:buFont typeface="Segoe UI Light" panose="020B0502040204020203" pitchFamily="34" charset="0"/>
              <a:buChar char="₋"/>
            </a:pPr>
            <a:r>
              <a:rPr lang="fr-FR" noProof="1">
                <a:solidFill>
                  <a:srgbClr val="30353F"/>
                </a:solidFill>
              </a:rPr>
              <a:t>API connection.</a:t>
            </a:r>
          </a:p>
          <a:p>
            <a:pPr marL="266700" indent="-182563" rtl="0">
              <a:buFont typeface="Segoe UI Light" panose="020B0502040204020203" pitchFamily="34" charset="0"/>
              <a:buChar char="₋"/>
            </a:pPr>
            <a:r>
              <a:rPr lang="fr-FR" noProof="1">
                <a:solidFill>
                  <a:srgbClr val="30353F"/>
                </a:solidFill>
              </a:rPr>
              <a:t>Smart contract setup.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8E2BA52-A2B8-4A7D-B997-B265035B637B}"/>
              </a:ext>
            </a:extLst>
          </p:cNvPr>
          <p:cNvCxnSpPr>
            <a:cxnSpLocks/>
          </p:cNvCxnSpPr>
          <p:nvPr/>
        </p:nvCxnSpPr>
        <p:spPr>
          <a:xfrm>
            <a:off x="3615840" y="2656062"/>
            <a:ext cx="2414299" cy="0"/>
          </a:xfrm>
          <a:prstGeom prst="line">
            <a:avLst/>
          </a:prstGeom>
          <a:ln w="19050">
            <a:solidFill>
              <a:srgbClr val="66718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e libr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sz="1400" noProof="1">
              <a:solidFill>
                <a:srgbClr val="98A3AD"/>
              </a:solidFill>
            </a:endParaRPr>
          </a:p>
        </p:txBody>
      </p:sp>
      <p:sp>
        <p:nvSpPr>
          <p:cNvPr id="5" name="Titr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 dirty="0"/>
              <a:t>Diapositive 10</a:t>
            </a:r>
          </a:p>
        </p:txBody>
      </p:sp>
      <p:sp>
        <p:nvSpPr>
          <p:cNvPr id="16" name="Espace réservé du numéro de diapositive 31">
            <a:extLst>
              <a:ext uri="{FF2B5EF4-FFF2-40B4-BE49-F238E27FC236}">
                <a16:creationId xmlns:a16="http://schemas.microsoft.com/office/drawing/2014/main" id="{881F475C-88B7-44AF-B266-C51D1A83AE92}"/>
              </a:ext>
            </a:extLst>
          </p:cNvPr>
          <p:cNvSpPr txBox="1">
            <a:spLocks/>
          </p:cNvSpPr>
          <p:nvPr/>
        </p:nvSpPr>
        <p:spPr>
          <a:xfrm>
            <a:off x="11829144" y="6429586"/>
            <a:ext cx="362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28E537-E56B-49CA-B596-52598082FBE8}" type="slidenum">
              <a:rPr lang="fr-FR" smtClean="0">
                <a:solidFill>
                  <a:schemeClr val="bg1"/>
                </a:solidFill>
              </a:rPr>
              <a:pPr/>
              <a:t>3</a:t>
            </a:fld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8" name="Zone de texte 109">
            <a:extLst>
              <a:ext uri="{FF2B5EF4-FFF2-40B4-BE49-F238E27FC236}">
                <a16:creationId xmlns:a16="http://schemas.microsoft.com/office/drawing/2014/main" id="{2979412D-0D8C-42A6-8036-CCC6A66AEA52}"/>
              </a:ext>
            </a:extLst>
          </p:cNvPr>
          <p:cNvSpPr txBox="1"/>
          <p:nvPr/>
        </p:nvSpPr>
        <p:spPr>
          <a:xfrm>
            <a:off x="867196" y="311353"/>
            <a:ext cx="1046120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fr-FR" sz="3200" b="1" noProof="1">
                <a:solidFill>
                  <a:srgbClr val="30353F"/>
                </a:solidFill>
                <a:latin typeface="+mj-lt"/>
              </a:rPr>
              <a:t>HOW IT WORKS ?</a:t>
            </a:r>
          </a:p>
        </p:txBody>
      </p:sp>
      <p:sp>
        <p:nvSpPr>
          <p:cNvPr id="95" name="Zone de texte 85">
            <a:extLst>
              <a:ext uri="{FF2B5EF4-FFF2-40B4-BE49-F238E27FC236}">
                <a16:creationId xmlns:a16="http://schemas.microsoft.com/office/drawing/2014/main" id="{5057D59C-FE58-4FE3-865B-392EFD330857}"/>
              </a:ext>
            </a:extLst>
          </p:cNvPr>
          <p:cNvSpPr txBox="1"/>
          <p:nvPr/>
        </p:nvSpPr>
        <p:spPr>
          <a:xfrm>
            <a:off x="7134837" y="1317121"/>
            <a:ext cx="3856794" cy="11387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2000" b="1" noProof="1">
                <a:solidFill>
                  <a:srgbClr val="30353F"/>
                </a:solidFill>
              </a:rPr>
              <a:t>Step 1: Preliminary study </a:t>
            </a:r>
          </a:p>
          <a:p>
            <a:pPr marL="266700" indent="-182563" rtl="0">
              <a:buFont typeface="Segoe UI Light" panose="020B0502040204020203" pitchFamily="34" charset="0"/>
              <a:buChar char="₋"/>
            </a:pPr>
            <a:r>
              <a:rPr lang="fr-FR" noProof="1">
                <a:solidFill>
                  <a:srgbClr val="30353F"/>
                </a:solidFill>
              </a:rPr>
              <a:t>Requirements.</a:t>
            </a:r>
          </a:p>
          <a:p>
            <a:pPr marL="266700" indent="-182563" rtl="0">
              <a:buFont typeface="Segoe UI Light" panose="020B0502040204020203" pitchFamily="34" charset="0"/>
              <a:buChar char="₋"/>
            </a:pPr>
            <a:r>
              <a:rPr lang="fr-FR" noProof="1">
                <a:solidFill>
                  <a:srgbClr val="30353F"/>
                </a:solidFill>
              </a:rPr>
              <a:t>Strategy.</a:t>
            </a:r>
          </a:p>
          <a:p>
            <a:pPr marL="266700" indent="-182563" rtl="0">
              <a:buFont typeface="Segoe UI Light" panose="020B0502040204020203" pitchFamily="34" charset="0"/>
              <a:buChar char="₋"/>
            </a:pPr>
            <a:r>
              <a:rPr lang="fr-FR" noProof="1">
                <a:solidFill>
                  <a:srgbClr val="30353F"/>
                </a:solidFill>
              </a:rPr>
              <a:t>Technical specifications.</a:t>
            </a:r>
          </a:p>
        </p:txBody>
      </p:sp>
      <p:sp>
        <p:nvSpPr>
          <p:cNvPr id="96" name="Zone de texte 85">
            <a:extLst>
              <a:ext uri="{FF2B5EF4-FFF2-40B4-BE49-F238E27FC236}">
                <a16:creationId xmlns:a16="http://schemas.microsoft.com/office/drawing/2014/main" id="{2E884861-ABE5-452A-A99D-917D9A6CEB19}"/>
              </a:ext>
            </a:extLst>
          </p:cNvPr>
          <p:cNvSpPr txBox="1"/>
          <p:nvPr/>
        </p:nvSpPr>
        <p:spPr>
          <a:xfrm>
            <a:off x="1549560" y="4804903"/>
            <a:ext cx="3856794" cy="11387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2000" b="1" noProof="1">
                <a:solidFill>
                  <a:srgbClr val="30353F"/>
                </a:solidFill>
              </a:rPr>
              <a:t>Step 4: Promote your NFTs </a:t>
            </a:r>
          </a:p>
          <a:p>
            <a:pPr marL="266700" indent="-182563" rtl="0">
              <a:buFont typeface="Segoe UI Light" panose="020B0502040204020203" pitchFamily="34" charset="0"/>
              <a:buChar char="₋"/>
            </a:pPr>
            <a:r>
              <a:rPr lang="en-US" noProof="1">
                <a:solidFill>
                  <a:srgbClr val="30353F"/>
                </a:solidFill>
              </a:rPr>
              <a:t>Raise awareness on social channels IG, Twttr, Discord, NFTLaunches.</a:t>
            </a:r>
          </a:p>
          <a:p>
            <a:pPr marL="266700" indent="-182563" rtl="0">
              <a:buFont typeface="Segoe UI Light" panose="020B0502040204020203" pitchFamily="34" charset="0"/>
              <a:buChar char="₋"/>
            </a:pPr>
            <a:r>
              <a:rPr lang="en-US" noProof="1">
                <a:solidFill>
                  <a:srgbClr val="30353F"/>
                </a:solidFill>
              </a:rPr>
              <a:t>SEO management.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FF4CDCF-1CE0-4428-85EE-F1191D315FA5}"/>
              </a:ext>
            </a:extLst>
          </p:cNvPr>
          <p:cNvGrpSpPr/>
          <p:nvPr/>
        </p:nvGrpSpPr>
        <p:grpSpPr>
          <a:xfrm>
            <a:off x="7090228" y="3656954"/>
            <a:ext cx="4942648" cy="1974660"/>
            <a:chOff x="5707934" y="3137342"/>
            <a:chExt cx="4942648" cy="1974660"/>
          </a:xfrm>
        </p:grpSpPr>
        <p:sp>
          <p:nvSpPr>
            <p:cNvPr id="97" name="Zone de texte 85">
              <a:extLst>
                <a:ext uri="{FF2B5EF4-FFF2-40B4-BE49-F238E27FC236}">
                  <a16:creationId xmlns:a16="http://schemas.microsoft.com/office/drawing/2014/main" id="{25612B18-39FE-4764-B62F-EBA82F3FD4A8}"/>
                </a:ext>
              </a:extLst>
            </p:cNvPr>
            <p:cNvSpPr txBox="1"/>
            <p:nvPr/>
          </p:nvSpPr>
          <p:spPr>
            <a:xfrm>
              <a:off x="5791512" y="3137342"/>
              <a:ext cx="3856794" cy="1700665"/>
            </a:xfrm>
            <a:prstGeom prst="rect">
              <a:avLst/>
            </a:prstGeom>
            <a:noFill/>
          </p:spPr>
          <p:txBody>
            <a:bodyPr wrap="square" lIns="0" tIns="0" rIns="0" bIns="0" numCol="2" rtlCol="0">
              <a:noAutofit/>
            </a:bodyPr>
            <a:lstStyle/>
            <a:p>
              <a:pPr rtl="0"/>
              <a:r>
                <a:rPr lang="fr-FR" sz="2000" b="1" noProof="1">
                  <a:solidFill>
                    <a:srgbClr val="30353F"/>
                  </a:solidFill>
                </a:rPr>
                <a:t>Step 3: Sell NFTs </a:t>
              </a:r>
            </a:p>
            <a:p>
              <a:pPr marL="266700" indent="-182563">
                <a:buFont typeface="Segoe UI Light" panose="020B0502040204020203" pitchFamily="34" charset="0"/>
                <a:buChar char="₋"/>
              </a:pPr>
              <a:r>
                <a:rPr lang="fr-FR" noProof="1">
                  <a:solidFill>
                    <a:srgbClr val="30353F"/>
                  </a:solidFill>
                </a:rPr>
                <a:t>Core attributes.</a:t>
              </a:r>
            </a:p>
            <a:p>
              <a:pPr marL="266700" indent="-182563" rtl="0">
                <a:buFont typeface="Segoe UI Light" panose="020B0502040204020203" pitchFamily="34" charset="0"/>
                <a:buChar char="₋"/>
              </a:pPr>
              <a:r>
                <a:rPr lang="fr-FR" noProof="1">
                  <a:solidFill>
                    <a:srgbClr val="30353F"/>
                  </a:solidFill>
                </a:rPr>
                <a:t>Mint &amp; sale.</a:t>
              </a:r>
            </a:p>
            <a:p>
              <a:pPr marL="266700" indent="-182563" rtl="0">
                <a:buFont typeface="Segoe UI Light" panose="020B0502040204020203" pitchFamily="34" charset="0"/>
                <a:buChar char="₋"/>
              </a:pPr>
              <a:r>
                <a:rPr lang="fr-FR" noProof="1">
                  <a:solidFill>
                    <a:srgbClr val="30353F"/>
                  </a:solidFill>
                </a:rPr>
                <a:t>Resale.</a:t>
              </a:r>
            </a:p>
            <a:p>
              <a:pPr marL="266700" indent="-182563" rtl="0">
                <a:buFont typeface="Segoe UI Light" panose="020B0502040204020203" pitchFamily="34" charset="0"/>
                <a:buChar char="₋"/>
              </a:pPr>
              <a:r>
                <a:rPr lang="fr-FR" noProof="1">
                  <a:solidFill>
                    <a:srgbClr val="30353F"/>
                  </a:solidFill>
                </a:rPr>
                <a:t>Payment.</a:t>
              </a:r>
            </a:p>
            <a:p>
              <a:pPr marL="266700" indent="-182563" rtl="0">
                <a:buFont typeface="Segoe UI Light" panose="020B0502040204020203" pitchFamily="34" charset="0"/>
                <a:buChar char="₋"/>
              </a:pPr>
              <a:r>
                <a:rPr lang="fr-FR" noProof="1">
                  <a:solidFill>
                    <a:srgbClr val="30353F"/>
                  </a:solidFill>
                </a:rPr>
                <a:t>Auction.</a:t>
              </a:r>
            </a:p>
            <a:p>
              <a:pPr marL="266700" indent="-182563" rtl="0">
                <a:buFont typeface="Segoe UI Light" panose="020B0502040204020203" pitchFamily="34" charset="0"/>
                <a:buChar char="₋"/>
              </a:pPr>
              <a:endParaRPr lang="fr-FR" noProof="1">
                <a:solidFill>
                  <a:srgbClr val="30353F"/>
                </a:solidFill>
              </a:endParaRPr>
            </a:p>
            <a:p>
              <a:pPr marL="266700" indent="-182563" rtl="0">
                <a:buFont typeface="Segoe UI Light" panose="020B0502040204020203" pitchFamily="34" charset="0"/>
                <a:buChar char="₋"/>
              </a:pPr>
              <a:r>
                <a:rPr lang="fr-FR" noProof="1">
                  <a:solidFill>
                    <a:srgbClr val="30353F"/>
                  </a:solidFill>
                </a:rPr>
                <a:t>Price control.</a:t>
              </a:r>
            </a:p>
            <a:p>
              <a:pPr marL="266700" indent="-182563" rtl="0">
                <a:buFont typeface="Segoe UI Light" panose="020B0502040204020203" pitchFamily="34" charset="0"/>
                <a:buChar char="₋"/>
              </a:pPr>
              <a:r>
                <a:rPr lang="fr-FR" noProof="1">
                  <a:solidFill>
                    <a:srgbClr val="30353F"/>
                  </a:solidFill>
                </a:rPr>
                <a:t>Governance.</a:t>
              </a:r>
            </a:p>
            <a:p>
              <a:pPr marL="266700" indent="-182563" rtl="0">
                <a:buFont typeface="Segoe UI Light" panose="020B0502040204020203" pitchFamily="34" charset="0"/>
                <a:buChar char="₋"/>
              </a:pPr>
              <a:r>
                <a:rPr lang="fr-FR" noProof="1">
                  <a:solidFill>
                    <a:srgbClr val="30353F"/>
                  </a:solidFill>
                </a:rPr>
                <a:t>Royalties.</a:t>
              </a:r>
            </a:p>
            <a:p>
              <a:pPr marL="266700" indent="-182563" rtl="0">
                <a:buFont typeface="Segoe UI Light" panose="020B0502040204020203" pitchFamily="34" charset="0"/>
                <a:buChar char="₋"/>
              </a:pPr>
              <a:r>
                <a:rPr lang="fr-FR" noProof="1">
                  <a:solidFill>
                    <a:srgbClr val="30353F"/>
                  </a:solidFill>
                </a:rPr>
                <a:t>Benefits.</a:t>
              </a:r>
            </a:p>
            <a:p>
              <a:pPr marL="266700" indent="-182563" rtl="0">
                <a:buFont typeface="Segoe UI Light" panose="020B0502040204020203" pitchFamily="34" charset="0"/>
                <a:buChar char="₋"/>
              </a:pPr>
              <a:r>
                <a:rPr lang="fr-FR" noProof="1">
                  <a:solidFill>
                    <a:srgbClr val="30353F"/>
                  </a:solidFill>
                </a:rPr>
                <a:t>Certificates.</a:t>
              </a:r>
            </a:p>
            <a:p>
              <a:pPr marL="266700" indent="-182563" rtl="0">
                <a:buFont typeface="Segoe UI Light" panose="020B0502040204020203" pitchFamily="34" charset="0"/>
                <a:buChar char="₋"/>
              </a:pPr>
              <a:endParaRPr lang="fr-FR" noProof="1">
                <a:solidFill>
                  <a:srgbClr val="30353F"/>
                </a:solidFill>
              </a:endParaRPr>
            </a:p>
          </p:txBody>
        </p:sp>
        <p:sp>
          <p:nvSpPr>
            <p:cNvPr id="99" name="ZoneTexte 98">
              <a:extLst>
                <a:ext uri="{FF2B5EF4-FFF2-40B4-BE49-F238E27FC236}">
                  <a16:creationId xmlns:a16="http://schemas.microsoft.com/office/drawing/2014/main" id="{2B5862A0-CFD6-47F0-95C5-09BD5F458290}"/>
                </a:ext>
              </a:extLst>
            </p:cNvPr>
            <p:cNvSpPr txBox="1"/>
            <p:nvPr/>
          </p:nvSpPr>
          <p:spPr>
            <a:xfrm>
              <a:off x="5707934" y="4742670"/>
              <a:ext cx="49426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84137" rtl="0"/>
              <a:r>
                <a:rPr lang="en-US" noProof="1">
                  <a:solidFill>
                    <a:srgbClr val="30353F"/>
                  </a:solidFill>
                </a:rPr>
                <a:t>-  Use resellers’ marketplace to promote the NFT.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43B1A87-F239-4B73-8B62-CEF4B3A160BA}"/>
              </a:ext>
            </a:extLst>
          </p:cNvPr>
          <p:cNvGrpSpPr>
            <a:grpSpLocks noChangeAspect="1"/>
          </p:cNvGrpSpPr>
          <p:nvPr/>
        </p:nvGrpSpPr>
        <p:grpSpPr>
          <a:xfrm>
            <a:off x="5569772" y="5815673"/>
            <a:ext cx="979041" cy="979038"/>
            <a:chOff x="9443776" y="2225546"/>
            <a:chExt cx="2367224" cy="2367218"/>
          </a:xfrm>
        </p:grpSpPr>
        <p:sp>
          <p:nvSpPr>
            <p:cNvPr id="101" name="Ovale 74">
              <a:extLst>
                <a:ext uri="{FF2B5EF4-FFF2-40B4-BE49-F238E27FC236}">
                  <a16:creationId xmlns:a16="http://schemas.microsoft.com/office/drawing/2014/main" id="{8B1A69F1-A38F-4F97-9659-EF865F3B6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443776" y="2225546"/>
              <a:ext cx="2367224" cy="2367218"/>
            </a:xfrm>
            <a:prstGeom prst="ellipse">
              <a:avLst/>
            </a:prstGeom>
            <a:solidFill>
              <a:srgbClr val="667181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102" name="Ovale 73">
              <a:extLst>
                <a:ext uri="{FF2B5EF4-FFF2-40B4-BE49-F238E27FC236}">
                  <a16:creationId xmlns:a16="http://schemas.microsoft.com/office/drawing/2014/main" id="{EDE5878C-C96C-4564-8D26-7B0BE46E6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829561" y="2611330"/>
              <a:ext cx="1595654" cy="1595650"/>
            </a:xfrm>
            <a:prstGeom prst="ellipse">
              <a:avLst/>
            </a:prstGeom>
            <a:solidFill>
              <a:srgbClr val="C00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103" name="Forme libre 5">
              <a:extLst>
                <a:ext uri="{FF2B5EF4-FFF2-40B4-BE49-F238E27FC236}">
                  <a16:creationId xmlns:a16="http://schemas.microsoft.com/office/drawing/2014/main" id="{3D6E4046-4AFE-4C72-A2DC-C2F883CE80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99341" y="3028467"/>
              <a:ext cx="656095" cy="761376"/>
            </a:xfrm>
            <a:custGeom>
              <a:avLst/>
              <a:gdLst>
                <a:gd name="T0" fmla="*/ 1611 w 1764"/>
                <a:gd name="T1" fmla="*/ 145 h 2048"/>
                <a:gd name="T2" fmla="*/ 1468 w 1764"/>
                <a:gd name="T3" fmla="*/ 100 h 2048"/>
                <a:gd name="T4" fmla="*/ 397 w 1764"/>
                <a:gd name="T5" fmla="*/ 0 h 2048"/>
                <a:gd name="T6" fmla="*/ 296 w 1764"/>
                <a:gd name="T7" fmla="*/ 145 h 2048"/>
                <a:gd name="T8" fmla="*/ 40 w 1764"/>
                <a:gd name="T9" fmla="*/ 197 h 2048"/>
                <a:gd name="T10" fmla="*/ 397 w 1764"/>
                <a:gd name="T11" fmla="*/ 863 h 2048"/>
                <a:gd name="T12" fmla="*/ 735 w 1764"/>
                <a:gd name="T13" fmla="*/ 1251 h 2048"/>
                <a:gd name="T14" fmla="*/ 567 w 1764"/>
                <a:gd name="T15" fmla="*/ 1483 h 2048"/>
                <a:gd name="T16" fmla="*/ 531 w 1764"/>
                <a:gd name="T17" fmla="*/ 1746 h 2048"/>
                <a:gd name="T18" fmla="*/ 301 w 1764"/>
                <a:gd name="T19" fmla="*/ 1888 h 2048"/>
                <a:gd name="T20" fmla="*/ 348 w 1764"/>
                <a:gd name="T21" fmla="*/ 2048 h 2048"/>
                <a:gd name="T22" fmla="*/ 1468 w 1764"/>
                <a:gd name="T23" fmla="*/ 2001 h 2048"/>
                <a:gd name="T24" fmla="*/ 1325 w 1764"/>
                <a:gd name="T25" fmla="*/ 1746 h 2048"/>
                <a:gd name="T26" fmla="*/ 1237 w 1764"/>
                <a:gd name="T27" fmla="*/ 1529 h 2048"/>
                <a:gd name="T28" fmla="*/ 1200 w 1764"/>
                <a:gd name="T29" fmla="*/ 1482 h 2048"/>
                <a:gd name="T30" fmla="*/ 1303 w 1764"/>
                <a:gd name="T31" fmla="*/ 992 h 2048"/>
                <a:gd name="T32" fmla="*/ 1757 w 1764"/>
                <a:gd name="T33" fmla="*/ 316 h 2048"/>
                <a:gd name="T34" fmla="*/ 101 w 1764"/>
                <a:gd name="T35" fmla="*/ 301 h 2048"/>
                <a:gd name="T36" fmla="*/ 153 w 1764"/>
                <a:gd name="T37" fmla="*/ 240 h 2048"/>
                <a:gd name="T38" fmla="*/ 296 w 1764"/>
                <a:gd name="T39" fmla="*/ 327 h 2048"/>
                <a:gd name="T40" fmla="*/ 101 w 1764"/>
                <a:gd name="T41" fmla="*/ 301 h 2048"/>
                <a:gd name="T42" fmla="*/ 1373 w 1764"/>
                <a:gd name="T43" fmla="*/ 1888 h 2048"/>
                <a:gd name="T44" fmla="*/ 396 w 1764"/>
                <a:gd name="T45" fmla="*/ 1953 h 2048"/>
                <a:gd name="T46" fmla="*/ 443 w 1764"/>
                <a:gd name="T47" fmla="*/ 1841 h 2048"/>
                <a:gd name="T48" fmla="*/ 1143 w 1764"/>
                <a:gd name="T49" fmla="*/ 1576 h 2048"/>
                <a:gd name="T50" fmla="*/ 626 w 1764"/>
                <a:gd name="T51" fmla="*/ 1746 h 2048"/>
                <a:gd name="T52" fmla="*/ 1143 w 1764"/>
                <a:gd name="T53" fmla="*/ 1576 h 2048"/>
                <a:gd name="T54" fmla="*/ 782 w 1764"/>
                <a:gd name="T55" fmla="*/ 1439 h 2048"/>
                <a:gd name="T56" fmla="*/ 882 w 1764"/>
                <a:gd name="T57" fmla="*/ 1280 h 2048"/>
                <a:gd name="T58" fmla="*/ 1019 w 1764"/>
                <a:gd name="T59" fmla="*/ 1481 h 2048"/>
                <a:gd name="T60" fmla="*/ 1373 w 1764"/>
                <a:gd name="T61" fmla="*/ 327 h 2048"/>
                <a:gd name="T62" fmla="*/ 882 w 1764"/>
                <a:gd name="T63" fmla="*/ 1186 h 2048"/>
                <a:gd name="T64" fmla="*/ 391 w 1764"/>
                <a:gd name="T65" fmla="*/ 327 h 2048"/>
                <a:gd name="T66" fmla="*/ 397 w 1764"/>
                <a:gd name="T67" fmla="*/ 95 h 2048"/>
                <a:gd name="T68" fmla="*/ 1373 w 1764"/>
                <a:gd name="T69" fmla="*/ 100 h 2048"/>
                <a:gd name="T70" fmla="*/ 1663 w 1764"/>
                <a:gd name="T71" fmla="*/ 301 h 2048"/>
                <a:gd name="T72" fmla="*/ 1468 w 1764"/>
                <a:gd name="T73" fmla="*/ 327 h 2048"/>
                <a:gd name="T74" fmla="*/ 1611 w 1764"/>
                <a:gd name="T75" fmla="*/ 240 h 2048"/>
                <a:gd name="T76" fmla="*/ 1663 w 1764"/>
                <a:gd name="T77" fmla="*/ 301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4" h="2048">
                  <a:moveTo>
                    <a:pt x="1724" y="197"/>
                  </a:moveTo>
                  <a:cubicBezTo>
                    <a:pt x="1696" y="164"/>
                    <a:pt x="1654" y="145"/>
                    <a:pt x="1611" y="145"/>
                  </a:cubicBezTo>
                  <a:cubicBezTo>
                    <a:pt x="1468" y="145"/>
                    <a:pt x="1468" y="145"/>
                    <a:pt x="1468" y="145"/>
                  </a:cubicBezTo>
                  <a:cubicBezTo>
                    <a:pt x="1468" y="100"/>
                    <a:pt x="1468" y="100"/>
                    <a:pt x="1468" y="100"/>
                  </a:cubicBezTo>
                  <a:cubicBezTo>
                    <a:pt x="1468" y="45"/>
                    <a:pt x="1423" y="0"/>
                    <a:pt x="1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41" y="0"/>
                    <a:pt x="296" y="45"/>
                    <a:pt x="296" y="100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10" y="145"/>
                    <a:pt x="68" y="164"/>
                    <a:pt x="40" y="197"/>
                  </a:cubicBezTo>
                  <a:cubicBezTo>
                    <a:pt x="12" y="230"/>
                    <a:pt x="0" y="274"/>
                    <a:pt x="7" y="316"/>
                  </a:cubicBezTo>
                  <a:cubicBezTo>
                    <a:pt x="45" y="547"/>
                    <a:pt x="190" y="751"/>
                    <a:pt x="397" y="863"/>
                  </a:cubicBezTo>
                  <a:cubicBezTo>
                    <a:pt x="416" y="909"/>
                    <a:pt x="437" y="952"/>
                    <a:pt x="461" y="992"/>
                  </a:cubicBezTo>
                  <a:cubicBezTo>
                    <a:pt x="537" y="1120"/>
                    <a:pt x="631" y="1208"/>
                    <a:pt x="735" y="1251"/>
                  </a:cubicBezTo>
                  <a:cubicBezTo>
                    <a:pt x="746" y="1357"/>
                    <a:pt x="675" y="1458"/>
                    <a:pt x="568" y="1482"/>
                  </a:cubicBezTo>
                  <a:cubicBezTo>
                    <a:pt x="568" y="1483"/>
                    <a:pt x="568" y="1483"/>
                    <a:pt x="567" y="1483"/>
                  </a:cubicBezTo>
                  <a:cubicBezTo>
                    <a:pt x="547" y="1488"/>
                    <a:pt x="531" y="1506"/>
                    <a:pt x="531" y="1529"/>
                  </a:cubicBezTo>
                  <a:cubicBezTo>
                    <a:pt x="531" y="1746"/>
                    <a:pt x="531" y="1746"/>
                    <a:pt x="531" y="1746"/>
                  </a:cubicBezTo>
                  <a:cubicBezTo>
                    <a:pt x="443" y="1746"/>
                    <a:pt x="443" y="1746"/>
                    <a:pt x="443" y="1746"/>
                  </a:cubicBezTo>
                  <a:cubicBezTo>
                    <a:pt x="365" y="1746"/>
                    <a:pt x="301" y="1810"/>
                    <a:pt x="301" y="1888"/>
                  </a:cubicBezTo>
                  <a:cubicBezTo>
                    <a:pt x="301" y="2001"/>
                    <a:pt x="301" y="2001"/>
                    <a:pt x="301" y="2001"/>
                  </a:cubicBezTo>
                  <a:cubicBezTo>
                    <a:pt x="301" y="2027"/>
                    <a:pt x="322" y="2048"/>
                    <a:pt x="348" y="2048"/>
                  </a:cubicBezTo>
                  <a:cubicBezTo>
                    <a:pt x="1420" y="2048"/>
                    <a:pt x="1420" y="2048"/>
                    <a:pt x="1420" y="2048"/>
                  </a:cubicBezTo>
                  <a:cubicBezTo>
                    <a:pt x="1446" y="2048"/>
                    <a:pt x="1468" y="2027"/>
                    <a:pt x="1468" y="2001"/>
                  </a:cubicBezTo>
                  <a:cubicBezTo>
                    <a:pt x="1468" y="1888"/>
                    <a:pt x="1468" y="1888"/>
                    <a:pt x="1468" y="1888"/>
                  </a:cubicBezTo>
                  <a:cubicBezTo>
                    <a:pt x="1468" y="1810"/>
                    <a:pt x="1404" y="1746"/>
                    <a:pt x="1325" y="1746"/>
                  </a:cubicBezTo>
                  <a:cubicBezTo>
                    <a:pt x="1237" y="1746"/>
                    <a:pt x="1237" y="1746"/>
                    <a:pt x="1237" y="1746"/>
                  </a:cubicBezTo>
                  <a:cubicBezTo>
                    <a:pt x="1237" y="1529"/>
                    <a:pt x="1237" y="1529"/>
                    <a:pt x="1237" y="1529"/>
                  </a:cubicBezTo>
                  <a:cubicBezTo>
                    <a:pt x="1237" y="1506"/>
                    <a:pt x="1222" y="1488"/>
                    <a:pt x="1201" y="1483"/>
                  </a:cubicBezTo>
                  <a:cubicBezTo>
                    <a:pt x="1201" y="1483"/>
                    <a:pt x="1201" y="1483"/>
                    <a:pt x="1200" y="1482"/>
                  </a:cubicBezTo>
                  <a:cubicBezTo>
                    <a:pt x="1093" y="1458"/>
                    <a:pt x="1022" y="1356"/>
                    <a:pt x="1033" y="1249"/>
                  </a:cubicBezTo>
                  <a:cubicBezTo>
                    <a:pt x="1136" y="1205"/>
                    <a:pt x="1228" y="1118"/>
                    <a:pt x="1303" y="992"/>
                  </a:cubicBezTo>
                  <a:cubicBezTo>
                    <a:pt x="1327" y="952"/>
                    <a:pt x="1349" y="909"/>
                    <a:pt x="1367" y="863"/>
                  </a:cubicBezTo>
                  <a:cubicBezTo>
                    <a:pt x="1574" y="751"/>
                    <a:pt x="1719" y="547"/>
                    <a:pt x="1757" y="316"/>
                  </a:cubicBezTo>
                  <a:cubicBezTo>
                    <a:pt x="1764" y="274"/>
                    <a:pt x="1752" y="230"/>
                    <a:pt x="1724" y="197"/>
                  </a:cubicBezTo>
                  <a:close/>
                  <a:moveTo>
                    <a:pt x="101" y="301"/>
                  </a:moveTo>
                  <a:cubicBezTo>
                    <a:pt x="98" y="286"/>
                    <a:pt x="102" y="271"/>
                    <a:pt x="112" y="259"/>
                  </a:cubicBezTo>
                  <a:cubicBezTo>
                    <a:pt x="123" y="247"/>
                    <a:pt x="138" y="240"/>
                    <a:pt x="153" y="240"/>
                  </a:cubicBezTo>
                  <a:cubicBezTo>
                    <a:pt x="296" y="240"/>
                    <a:pt x="296" y="240"/>
                    <a:pt x="296" y="240"/>
                  </a:cubicBezTo>
                  <a:cubicBezTo>
                    <a:pt x="296" y="327"/>
                    <a:pt x="296" y="327"/>
                    <a:pt x="296" y="327"/>
                  </a:cubicBezTo>
                  <a:cubicBezTo>
                    <a:pt x="296" y="464"/>
                    <a:pt x="314" y="596"/>
                    <a:pt x="347" y="718"/>
                  </a:cubicBezTo>
                  <a:cubicBezTo>
                    <a:pt x="217" y="615"/>
                    <a:pt x="127" y="466"/>
                    <a:pt x="101" y="301"/>
                  </a:cubicBezTo>
                  <a:close/>
                  <a:moveTo>
                    <a:pt x="1325" y="1841"/>
                  </a:moveTo>
                  <a:cubicBezTo>
                    <a:pt x="1352" y="1841"/>
                    <a:pt x="1373" y="1862"/>
                    <a:pt x="1373" y="1888"/>
                  </a:cubicBezTo>
                  <a:cubicBezTo>
                    <a:pt x="1373" y="1953"/>
                    <a:pt x="1373" y="1953"/>
                    <a:pt x="1373" y="1953"/>
                  </a:cubicBezTo>
                  <a:cubicBezTo>
                    <a:pt x="396" y="1953"/>
                    <a:pt x="396" y="1953"/>
                    <a:pt x="396" y="1953"/>
                  </a:cubicBezTo>
                  <a:cubicBezTo>
                    <a:pt x="396" y="1888"/>
                    <a:pt x="396" y="1888"/>
                    <a:pt x="396" y="1888"/>
                  </a:cubicBezTo>
                  <a:cubicBezTo>
                    <a:pt x="396" y="1862"/>
                    <a:pt x="417" y="1841"/>
                    <a:pt x="443" y="1841"/>
                  </a:cubicBezTo>
                  <a:lnTo>
                    <a:pt x="1325" y="1841"/>
                  </a:lnTo>
                  <a:close/>
                  <a:moveTo>
                    <a:pt x="1143" y="1576"/>
                  </a:moveTo>
                  <a:cubicBezTo>
                    <a:pt x="1143" y="1746"/>
                    <a:pt x="1143" y="1746"/>
                    <a:pt x="1143" y="1746"/>
                  </a:cubicBezTo>
                  <a:cubicBezTo>
                    <a:pt x="626" y="1746"/>
                    <a:pt x="626" y="1746"/>
                    <a:pt x="626" y="1746"/>
                  </a:cubicBezTo>
                  <a:cubicBezTo>
                    <a:pt x="626" y="1576"/>
                    <a:pt x="626" y="1576"/>
                    <a:pt x="626" y="1576"/>
                  </a:cubicBezTo>
                  <a:lnTo>
                    <a:pt x="1143" y="1576"/>
                  </a:lnTo>
                  <a:close/>
                  <a:moveTo>
                    <a:pt x="750" y="1481"/>
                  </a:moveTo>
                  <a:cubicBezTo>
                    <a:pt x="762" y="1468"/>
                    <a:pt x="773" y="1454"/>
                    <a:pt x="782" y="1439"/>
                  </a:cubicBezTo>
                  <a:cubicBezTo>
                    <a:pt x="814" y="1390"/>
                    <a:pt x="830" y="1334"/>
                    <a:pt x="831" y="1277"/>
                  </a:cubicBezTo>
                  <a:cubicBezTo>
                    <a:pt x="848" y="1279"/>
                    <a:pt x="865" y="1280"/>
                    <a:pt x="882" y="1280"/>
                  </a:cubicBezTo>
                  <a:cubicBezTo>
                    <a:pt x="901" y="1280"/>
                    <a:pt x="919" y="1279"/>
                    <a:pt x="937" y="1276"/>
                  </a:cubicBezTo>
                  <a:cubicBezTo>
                    <a:pt x="939" y="1353"/>
                    <a:pt x="968" y="1426"/>
                    <a:pt x="1019" y="1481"/>
                  </a:cubicBezTo>
                  <a:cubicBezTo>
                    <a:pt x="750" y="1481"/>
                    <a:pt x="750" y="1481"/>
                    <a:pt x="750" y="1481"/>
                  </a:cubicBezTo>
                  <a:close/>
                  <a:moveTo>
                    <a:pt x="1373" y="327"/>
                  </a:moveTo>
                  <a:cubicBezTo>
                    <a:pt x="1373" y="561"/>
                    <a:pt x="1319" y="780"/>
                    <a:pt x="1222" y="943"/>
                  </a:cubicBezTo>
                  <a:cubicBezTo>
                    <a:pt x="1129" y="1100"/>
                    <a:pt x="1008" y="1186"/>
                    <a:pt x="882" y="1186"/>
                  </a:cubicBezTo>
                  <a:cubicBezTo>
                    <a:pt x="756" y="1186"/>
                    <a:pt x="635" y="1100"/>
                    <a:pt x="542" y="943"/>
                  </a:cubicBezTo>
                  <a:cubicBezTo>
                    <a:pt x="445" y="780"/>
                    <a:pt x="391" y="561"/>
                    <a:pt x="391" y="327"/>
                  </a:cubicBezTo>
                  <a:cubicBezTo>
                    <a:pt x="391" y="100"/>
                    <a:pt x="391" y="100"/>
                    <a:pt x="391" y="100"/>
                  </a:cubicBezTo>
                  <a:cubicBezTo>
                    <a:pt x="391" y="97"/>
                    <a:pt x="394" y="95"/>
                    <a:pt x="397" y="95"/>
                  </a:cubicBezTo>
                  <a:cubicBezTo>
                    <a:pt x="1367" y="95"/>
                    <a:pt x="1367" y="95"/>
                    <a:pt x="1367" y="95"/>
                  </a:cubicBezTo>
                  <a:cubicBezTo>
                    <a:pt x="1370" y="95"/>
                    <a:pt x="1373" y="97"/>
                    <a:pt x="1373" y="100"/>
                  </a:cubicBezTo>
                  <a:lnTo>
                    <a:pt x="1373" y="327"/>
                  </a:lnTo>
                  <a:close/>
                  <a:moveTo>
                    <a:pt x="1663" y="301"/>
                  </a:moveTo>
                  <a:cubicBezTo>
                    <a:pt x="1637" y="466"/>
                    <a:pt x="1547" y="615"/>
                    <a:pt x="1417" y="718"/>
                  </a:cubicBezTo>
                  <a:cubicBezTo>
                    <a:pt x="1450" y="596"/>
                    <a:pt x="1468" y="464"/>
                    <a:pt x="1468" y="327"/>
                  </a:cubicBezTo>
                  <a:cubicBezTo>
                    <a:pt x="1468" y="240"/>
                    <a:pt x="1468" y="240"/>
                    <a:pt x="1468" y="240"/>
                  </a:cubicBezTo>
                  <a:cubicBezTo>
                    <a:pt x="1611" y="240"/>
                    <a:pt x="1611" y="240"/>
                    <a:pt x="1611" y="240"/>
                  </a:cubicBezTo>
                  <a:cubicBezTo>
                    <a:pt x="1626" y="240"/>
                    <a:pt x="1641" y="247"/>
                    <a:pt x="1652" y="259"/>
                  </a:cubicBezTo>
                  <a:cubicBezTo>
                    <a:pt x="1662" y="271"/>
                    <a:pt x="1666" y="286"/>
                    <a:pt x="1663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1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7536CCB-ECFC-437B-A324-5AE17FC8A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625473" y="3359359"/>
            <a:ext cx="4860000" cy="50668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748FE9D0-7D43-4B1F-9055-B334E6566383}"/>
              </a:ext>
            </a:extLst>
          </p:cNvPr>
          <p:cNvGrpSpPr/>
          <p:nvPr/>
        </p:nvGrpSpPr>
        <p:grpSpPr>
          <a:xfrm>
            <a:off x="5744093" y="1125482"/>
            <a:ext cx="943140" cy="705734"/>
            <a:chOff x="5692571" y="1461699"/>
            <a:chExt cx="943140" cy="705734"/>
          </a:xfrm>
        </p:grpSpPr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D0AB00E-9E28-4183-AE81-2874E2F0E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635711" y="1461699"/>
              <a:ext cx="0" cy="705734"/>
            </a:xfrm>
            <a:prstGeom prst="line">
              <a:avLst/>
            </a:prstGeom>
            <a:ln w="19050">
              <a:solidFill>
                <a:srgbClr val="30353F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e 58">
              <a:extLst>
                <a:ext uri="{FF2B5EF4-FFF2-40B4-BE49-F238E27FC236}">
                  <a16:creationId xmlns:a16="http://schemas.microsoft.com/office/drawing/2014/main" id="{8745AA63-0F7E-4107-8BC7-49EB27473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692571" y="1499367"/>
              <a:ext cx="630400" cy="630398"/>
            </a:xfrm>
            <a:prstGeom prst="ellipse">
              <a:avLst/>
            </a:prstGeom>
            <a:solidFill>
              <a:srgbClr val="30353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</p:grpSp>
      <p:sp>
        <p:nvSpPr>
          <p:cNvPr id="112" name="Ovale 59">
            <a:extLst>
              <a:ext uri="{FF2B5EF4-FFF2-40B4-BE49-F238E27FC236}">
                <a16:creationId xmlns:a16="http://schemas.microsoft.com/office/drawing/2014/main" id="{C453767F-9E7D-4B68-8B87-CFB4E6973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4092" y="2360437"/>
            <a:ext cx="630400" cy="630398"/>
          </a:xfrm>
          <a:prstGeom prst="ellipse">
            <a:avLst/>
          </a:prstGeom>
          <a:solidFill>
            <a:srgbClr val="66718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114" name="Ovale 68">
            <a:extLst>
              <a:ext uri="{FF2B5EF4-FFF2-40B4-BE49-F238E27FC236}">
                <a16:creationId xmlns:a16="http://schemas.microsoft.com/office/drawing/2014/main" id="{729652AA-EE2E-4F72-9BCA-DD86B8A59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4092" y="3520056"/>
            <a:ext cx="630400" cy="630398"/>
          </a:xfrm>
          <a:prstGeom prst="ellipse">
            <a:avLst/>
          </a:prstGeom>
          <a:solidFill>
            <a:srgbClr val="98A3AD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116" name="Ovale 72">
            <a:extLst>
              <a:ext uri="{FF2B5EF4-FFF2-40B4-BE49-F238E27FC236}">
                <a16:creationId xmlns:a16="http://schemas.microsoft.com/office/drawing/2014/main" id="{4F5FE391-EF16-4C87-9A14-B7F15EA1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4092" y="4679676"/>
            <a:ext cx="630400" cy="630398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B61ECCA-621A-4630-93B1-6E87EF98FAF9}"/>
              </a:ext>
            </a:extLst>
          </p:cNvPr>
          <p:cNvCxnSpPr>
            <a:cxnSpLocks/>
          </p:cNvCxnSpPr>
          <p:nvPr/>
        </p:nvCxnSpPr>
        <p:spPr>
          <a:xfrm>
            <a:off x="6082552" y="3830841"/>
            <a:ext cx="1052285" cy="0"/>
          </a:xfrm>
          <a:prstGeom prst="line">
            <a:avLst/>
          </a:prstGeom>
          <a:ln w="19050"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CAF12BD-7550-4706-849E-214AB95DFF99}"/>
              </a:ext>
            </a:extLst>
          </p:cNvPr>
          <p:cNvCxnSpPr>
            <a:cxnSpLocks/>
          </p:cNvCxnSpPr>
          <p:nvPr/>
        </p:nvCxnSpPr>
        <p:spPr>
          <a:xfrm>
            <a:off x="4470400" y="4994875"/>
            <a:ext cx="1634172" cy="0"/>
          </a:xfrm>
          <a:prstGeom prst="line">
            <a:avLst/>
          </a:prstGeom>
          <a:ln w="19050">
            <a:solidFill>
              <a:srgbClr val="43CD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>
            <a:extLst>
              <a:ext uri="{FF2B5EF4-FFF2-40B4-BE49-F238E27FC236}">
                <a16:creationId xmlns:a16="http://schemas.microsoft.com/office/drawing/2014/main" id="{666AB462-7206-4974-AA97-D97A787B7D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4" b="27633"/>
          <a:stretch/>
        </p:blipFill>
        <p:spPr>
          <a:xfrm>
            <a:off x="5923618" y="1398020"/>
            <a:ext cx="278625" cy="167406"/>
          </a:xfrm>
          <a:prstGeom prst="rect">
            <a:avLst/>
          </a:prstGeom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FD6793CE-3486-45F5-A06A-963CB8500CDD}"/>
              </a:ext>
            </a:extLst>
          </p:cNvPr>
          <p:cNvGrpSpPr/>
          <p:nvPr/>
        </p:nvGrpSpPr>
        <p:grpSpPr>
          <a:xfrm>
            <a:off x="5923618" y="4793736"/>
            <a:ext cx="279876" cy="412053"/>
            <a:chOff x="5923617" y="4824125"/>
            <a:chExt cx="279876" cy="412053"/>
          </a:xfrm>
        </p:grpSpPr>
        <p:pic>
          <p:nvPicPr>
            <p:cNvPr id="122" name="Image 121">
              <a:extLst>
                <a:ext uri="{FF2B5EF4-FFF2-40B4-BE49-F238E27FC236}">
                  <a16:creationId xmlns:a16="http://schemas.microsoft.com/office/drawing/2014/main" id="{7CC9502F-3D78-4047-802A-DCDCFE43C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84" b="27633"/>
            <a:stretch/>
          </p:blipFill>
          <p:spPr>
            <a:xfrm>
              <a:off x="5924868" y="5068772"/>
              <a:ext cx="278625" cy="167406"/>
            </a:xfrm>
            <a:prstGeom prst="rect">
              <a:avLst/>
            </a:prstGeom>
          </p:spPr>
        </p:pic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AFD1D6E3-FC05-4CD9-A611-F5C05793A6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84" b="27633"/>
            <a:stretch/>
          </p:blipFill>
          <p:spPr>
            <a:xfrm>
              <a:off x="5923617" y="4987223"/>
              <a:ext cx="278625" cy="167406"/>
            </a:xfrm>
            <a:prstGeom prst="rect">
              <a:avLst/>
            </a:prstGeom>
          </p:spPr>
        </p:pic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71531E49-1FFE-4020-892D-05F7C01537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84" b="27633"/>
            <a:stretch/>
          </p:blipFill>
          <p:spPr>
            <a:xfrm>
              <a:off x="5923617" y="4905674"/>
              <a:ext cx="278625" cy="167406"/>
            </a:xfrm>
            <a:prstGeom prst="rect">
              <a:avLst/>
            </a:prstGeom>
          </p:spPr>
        </p:pic>
        <p:pic>
          <p:nvPicPr>
            <p:cNvPr id="125" name="Image 124">
              <a:extLst>
                <a:ext uri="{FF2B5EF4-FFF2-40B4-BE49-F238E27FC236}">
                  <a16:creationId xmlns:a16="http://schemas.microsoft.com/office/drawing/2014/main" id="{4487EEAD-F348-4963-A2F7-95FCC118AF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84" b="27633"/>
            <a:stretch/>
          </p:blipFill>
          <p:spPr>
            <a:xfrm>
              <a:off x="5923617" y="4824125"/>
              <a:ext cx="278625" cy="167406"/>
            </a:xfrm>
            <a:prstGeom prst="rect">
              <a:avLst/>
            </a:prstGeom>
          </p:spPr>
        </p:pic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73309152-2470-4184-AAEE-95D6F08E3BB2}"/>
              </a:ext>
            </a:extLst>
          </p:cNvPr>
          <p:cNvGrpSpPr/>
          <p:nvPr/>
        </p:nvGrpSpPr>
        <p:grpSpPr>
          <a:xfrm>
            <a:off x="5921611" y="3664485"/>
            <a:ext cx="278625" cy="330504"/>
            <a:chOff x="5923617" y="4824125"/>
            <a:chExt cx="278625" cy="330504"/>
          </a:xfrm>
        </p:grpSpPr>
        <p:pic>
          <p:nvPicPr>
            <p:cNvPr id="133" name="Image 132">
              <a:extLst>
                <a:ext uri="{FF2B5EF4-FFF2-40B4-BE49-F238E27FC236}">
                  <a16:creationId xmlns:a16="http://schemas.microsoft.com/office/drawing/2014/main" id="{A93F1B53-F9F4-4093-98E4-07791825E8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84" b="27633"/>
            <a:stretch/>
          </p:blipFill>
          <p:spPr>
            <a:xfrm>
              <a:off x="5923617" y="4987223"/>
              <a:ext cx="278625" cy="167406"/>
            </a:xfrm>
            <a:prstGeom prst="rect">
              <a:avLst/>
            </a:prstGeom>
          </p:spPr>
        </p:pic>
        <p:pic>
          <p:nvPicPr>
            <p:cNvPr id="134" name="Image 133">
              <a:extLst>
                <a:ext uri="{FF2B5EF4-FFF2-40B4-BE49-F238E27FC236}">
                  <a16:creationId xmlns:a16="http://schemas.microsoft.com/office/drawing/2014/main" id="{C878BD65-7ACE-4721-94D7-5A0CC0FFA5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84" b="27633"/>
            <a:stretch/>
          </p:blipFill>
          <p:spPr>
            <a:xfrm>
              <a:off x="5923617" y="4905674"/>
              <a:ext cx="278625" cy="167406"/>
            </a:xfrm>
            <a:prstGeom prst="rect">
              <a:avLst/>
            </a:prstGeom>
          </p:spPr>
        </p:pic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586B572E-A077-4A04-BA1F-9DFF26D263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84" b="27633"/>
            <a:stretch/>
          </p:blipFill>
          <p:spPr>
            <a:xfrm>
              <a:off x="5923617" y="4824125"/>
              <a:ext cx="278625" cy="167406"/>
            </a:xfrm>
            <a:prstGeom prst="rect">
              <a:avLst/>
            </a:prstGeom>
          </p:spPr>
        </p:pic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529A3A2B-D841-4771-B784-C1B38ED65B2A}"/>
              </a:ext>
            </a:extLst>
          </p:cNvPr>
          <p:cNvGrpSpPr/>
          <p:nvPr/>
        </p:nvGrpSpPr>
        <p:grpSpPr>
          <a:xfrm>
            <a:off x="5916160" y="2548789"/>
            <a:ext cx="278625" cy="248955"/>
            <a:chOff x="5923617" y="4905674"/>
            <a:chExt cx="278625" cy="248955"/>
          </a:xfrm>
        </p:grpSpPr>
        <p:pic>
          <p:nvPicPr>
            <p:cNvPr id="137" name="Image 136">
              <a:extLst>
                <a:ext uri="{FF2B5EF4-FFF2-40B4-BE49-F238E27FC236}">
                  <a16:creationId xmlns:a16="http://schemas.microsoft.com/office/drawing/2014/main" id="{662DB335-DD36-4583-BAC1-A3FFB630C9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84" b="27633"/>
            <a:stretch/>
          </p:blipFill>
          <p:spPr>
            <a:xfrm>
              <a:off x="5923617" y="4987223"/>
              <a:ext cx="278625" cy="167406"/>
            </a:xfrm>
            <a:prstGeom prst="rect">
              <a:avLst/>
            </a:prstGeom>
          </p:spPr>
        </p:pic>
        <p:pic>
          <p:nvPicPr>
            <p:cNvPr id="138" name="Image 137">
              <a:extLst>
                <a:ext uri="{FF2B5EF4-FFF2-40B4-BE49-F238E27FC236}">
                  <a16:creationId xmlns:a16="http://schemas.microsoft.com/office/drawing/2014/main" id="{C3BCFBD9-2315-4CC0-B3BB-8A4BC5C36D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84" b="27633"/>
            <a:stretch/>
          </p:blipFill>
          <p:spPr>
            <a:xfrm>
              <a:off x="5923617" y="4905674"/>
              <a:ext cx="278625" cy="167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349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Zone de texte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5277677" y="165381"/>
            <a:ext cx="163666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fr-FR" sz="3200" b="1" noProof="1">
                <a:solidFill>
                  <a:srgbClr val="30353F"/>
                </a:solidFill>
                <a:latin typeface="+mj-lt"/>
              </a:rPr>
              <a:t>Our vision</a:t>
            </a:r>
          </a:p>
        </p:txBody>
      </p:sp>
      <p:sp>
        <p:nvSpPr>
          <p:cNvPr id="3" name="Titre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 dirty="0"/>
              <a:t>Diapositive 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8E9073B-3577-41CF-897A-26668990C029}"/>
              </a:ext>
            </a:extLst>
          </p:cNvPr>
          <p:cNvSpPr txBox="1"/>
          <p:nvPr/>
        </p:nvSpPr>
        <p:spPr>
          <a:xfrm>
            <a:off x="2619833" y="1633367"/>
            <a:ext cx="70135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We at NFLUENT have convictions about NFTs.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We believe that NFTs can serve the user.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We believe in NFTs that make sense, that add value. 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We believe in NFTs that bring innovation to real life.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We believe in augmented NFTs.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We deliver X-NFTs.</a:t>
            </a:r>
            <a:endParaRPr lang="fr-FR" dirty="0">
              <a:solidFill>
                <a:srgbClr val="C00000"/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sp>
        <p:nvSpPr>
          <p:cNvPr id="18" name="Forme libre 1">
            <a:extLst>
              <a:ext uri="{FF2B5EF4-FFF2-40B4-BE49-F238E27FC236}">
                <a16:creationId xmlns:a16="http://schemas.microsoft.com/office/drawing/2014/main" id="{BA808E8D-7A1D-49B6-A95C-6B4E68B1D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1">
              <a:solidFill>
                <a:srgbClr val="98A3AD"/>
              </a:solidFill>
            </a:endParaRPr>
          </a:p>
        </p:txBody>
      </p:sp>
      <p:sp>
        <p:nvSpPr>
          <p:cNvPr id="19" name="Espace réservé du numéro de diapositive 31">
            <a:extLst>
              <a:ext uri="{FF2B5EF4-FFF2-40B4-BE49-F238E27FC236}">
                <a16:creationId xmlns:a16="http://schemas.microsoft.com/office/drawing/2014/main" id="{24238CB0-C3C8-4C3B-8C56-E77D103A25E5}"/>
              </a:ext>
            </a:extLst>
          </p:cNvPr>
          <p:cNvSpPr txBox="1">
            <a:spLocks/>
          </p:cNvSpPr>
          <p:nvPr/>
        </p:nvSpPr>
        <p:spPr>
          <a:xfrm>
            <a:off x="11865430" y="6429586"/>
            <a:ext cx="326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28E537-E56B-49CA-B596-52598082FBE8}" type="slidenum">
              <a:rPr lang="fr-FR" smtClean="0">
                <a:solidFill>
                  <a:schemeClr val="bg1"/>
                </a:solidFill>
              </a:rPr>
              <a:pPr/>
              <a:t>4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5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Zone de texte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4327088" y="165381"/>
            <a:ext cx="353782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fr-FR" sz="3200" b="1" noProof="1">
                <a:solidFill>
                  <a:srgbClr val="30353F"/>
                </a:solidFill>
                <a:latin typeface="+mj-lt"/>
              </a:rPr>
              <a:t>THE EXTENDED NFT</a:t>
            </a:r>
          </a:p>
        </p:txBody>
      </p:sp>
      <p:sp>
        <p:nvSpPr>
          <p:cNvPr id="3" name="Titre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 dirty="0"/>
              <a:t>Diapositive 5</a:t>
            </a:r>
          </a:p>
        </p:txBody>
      </p:sp>
      <p:sp>
        <p:nvSpPr>
          <p:cNvPr id="105" name="Zone de texte 101">
            <a:extLst>
              <a:ext uri="{FF2B5EF4-FFF2-40B4-BE49-F238E27FC236}">
                <a16:creationId xmlns:a16="http://schemas.microsoft.com/office/drawing/2014/main" id="{96A80057-D388-43F6-BB2D-04E560B4F3C5}"/>
              </a:ext>
            </a:extLst>
          </p:cNvPr>
          <p:cNvSpPr txBox="1"/>
          <p:nvPr/>
        </p:nvSpPr>
        <p:spPr>
          <a:xfrm>
            <a:off x="546956" y="818073"/>
            <a:ext cx="11105976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lnSpc>
                <a:spcPts val="2000"/>
              </a:lnSpc>
            </a:pPr>
            <a:r>
              <a:rPr lang="fr-FR" sz="2000" b="1" noProof="1">
                <a:solidFill>
                  <a:schemeClr val="tx1">
                    <a:lumMod val="95000"/>
                    <a:lumOff val="5000"/>
                  </a:schemeClr>
                </a:solidFill>
              </a:rPr>
              <a:t>NFluenT is implementing </a:t>
            </a:r>
            <a:r>
              <a:rPr lang="fr-FR" sz="2000" b="1" noProof="1">
                <a:solidFill>
                  <a:schemeClr val="accent5"/>
                </a:solidFill>
              </a:rPr>
              <a:t>innovative customized functionalities </a:t>
            </a:r>
            <a:r>
              <a:rPr lang="fr-FR" sz="2000" b="1" noProof="1">
                <a:solidFill>
                  <a:schemeClr val="tx1">
                    <a:lumMod val="95000"/>
                    <a:lumOff val="5000"/>
                  </a:schemeClr>
                </a:solidFill>
              </a:rPr>
              <a:t>on basic</a:t>
            </a:r>
            <a:r>
              <a:rPr lang="fr-FR" sz="2000" noProof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2000" b="1" noProof="1">
                <a:solidFill>
                  <a:schemeClr val="tx1">
                    <a:lumMod val="95000"/>
                    <a:lumOff val="5000"/>
                  </a:schemeClr>
                </a:solidFill>
              </a:rPr>
              <a:t>NFTs to create </a:t>
            </a:r>
            <a:r>
              <a:rPr lang="fr-FR" sz="2000" b="1" noProof="1">
                <a:solidFill>
                  <a:schemeClr val="accent5"/>
                </a:solidFill>
              </a:rPr>
              <a:t>X-NFTs</a:t>
            </a:r>
            <a:r>
              <a:rPr lang="fr-FR" sz="2000" b="1" noProof="1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BF21D8D-B71C-4514-8D14-A058362219D9}"/>
              </a:ext>
            </a:extLst>
          </p:cNvPr>
          <p:cNvGrpSpPr/>
          <p:nvPr/>
        </p:nvGrpSpPr>
        <p:grpSpPr>
          <a:xfrm rot="16200000">
            <a:off x="2922381" y="1191814"/>
            <a:ext cx="1194265" cy="3887664"/>
            <a:chOff x="5449641" y="1658317"/>
            <a:chExt cx="1194265" cy="3887664"/>
          </a:xfrm>
        </p:grpSpPr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A7A6D9C7-5631-4FA4-89A6-23D0702D38E0}"/>
                </a:ext>
              </a:extLst>
            </p:cNvPr>
            <p:cNvGrpSpPr/>
            <p:nvPr/>
          </p:nvGrpSpPr>
          <p:grpSpPr>
            <a:xfrm>
              <a:off x="5449641" y="1658317"/>
              <a:ext cx="1194265" cy="3887664"/>
              <a:chOff x="3524464" y="1658317"/>
              <a:chExt cx="1194265" cy="3887664"/>
            </a:xfrm>
          </p:grpSpPr>
          <p:grpSp>
            <p:nvGrpSpPr>
              <p:cNvPr id="132" name="Groupe 131">
                <a:extLst>
                  <a:ext uri="{FF2B5EF4-FFF2-40B4-BE49-F238E27FC236}">
                    <a16:creationId xmlns:a16="http://schemas.microsoft.com/office/drawing/2014/main" id="{51EB5C06-DD06-47EC-9FF1-BDD8D393128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464" y="1689693"/>
                <a:ext cx="1194265" cy="3856288"/>
                <a:chOff x="1040744" y="1615758"/>
                <a:chExt cx="2792804" cy="8052063"/>
              </a:xfrm>
            </p:grpSpPr>
            <p:sp>
              <p:nvSpPr>
                <p:cNvPr id="144" name="Zone de texte 120">
                  <a:extLst>
                    <a:ext uri="{FF2B5EF4-FFF2-40B4-BE49-F238E27FC236}">
                      <a16:creationId xmlns:a16="http://schemas.microsoft.com/office/drawing/2014/main" id="{6D7FBFC5-DDBD-4AB5-A095-37573137C4B0}"/>
                    </a:ext>
                  </a:extLst>
                </p:cNvPr>
                <p:cNvSpPr txBox="1"/>
                <p:nvPr/>
              </p:nvSpPr>
              <p:spPr>
                <a:xfrm rot="5400000">
                  <a:off x="1929831" y="2871712"/>
                  <a:ext cx="3159671" cy="6477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rtl="0">
                    <a:tabLst>
                      <a:tab pos="347663" algn="l"/>
                    </a:tabLst>
                  </a:pPr>
                  <a:r>
                    <a:rPr lang="fr-FR" noProof="1">
                      <a:solidFill>
                        <a:srgbClr val="30353F"/>
                      </a:solidFill>
                      <a:latin typeface="+mj-lt"/>
                    </a:rPr>
                    <a:t>RESALE</a:t>
                  </a: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1DE015FB-E802-45F4-823C-9BCB68696B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1040744" y="2543208"/>
                  <a:ext cx="2173220" cy="6971599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chemeClr val="bg1">
                        <a:lumMod val="95000"/>
                      </a:schemeClr>
                    </a:gs>
                    <a:gs pos="0">
                      <a:srgbClr val="9AA5AF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noProof="1"/>
                </a:p>
              </p:txBody>
            </p:sp>
            <p:sp>
              <p:nvSpPr>
                <p:cNvPr id="149" name="Zone de texte 123">
                  <a:extLst>
                    <a:ext uri="{FF2B5EF4-FFF2-40B4-BE49-F238E27FC236}">
                      <a16:creationId xmlns:a16="http://schemas.microsoft.com/office/drawing/2014/main" id="{9B909BC3-4055-4643-8265-83A0CF8ECC77}"/>
                    </a:ext>
                  </a:extLst>
                </p:cNvPr>
                <p:cNvSpPr txBox="1"/>
                <p:nvPr/>
              </p:nvSpPr>
              <p:spPr>
                <a:xfrm rot="5400000">
                  <a:off x="-779640" y="5874049"/>
                  <a:ext cx="6076090" cy="15114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rtl="0"/>
                  <a:r>
                    <a:rPr lang="fr-FR" sz="1400" noProof="1">
                      <a:solidFill>
                        <a:srgbClr val="30353F"/>
                      </a:solidFill>
                    </a:rPr>
                    <a:t>Resellers authorized/blocked</a:t>
                  </a:r>
                </a:p>
                <a:p>
                  <a:pPr rtl="0"/>
                  <a:r>
                    <a:rPr lang="fr-FR" sz="1400" noProof="1">
                      <a:solidFill>
                        <a:srgbClr val="30353F"/>
                      </a:solidFill>
                    </a:rPr>
                    <a:t>Second market control</a:t>
                  </a:r>
                </a:p>
                <a:p>
                  <a:pPr rtl="0"/>
                  <a:r>
                    <a:rPr lang="fr-FR" sz="1400" noProof="1">
                      <a:solidFill>
                        <a:srgbClr val="30353F"/>
                      </a:solidFill>
                    </a:rPr>
                    <a:t>Uninhibiting first-time buyer</a:t>
                  </a:r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2B6EE665-2DB1-4F90-9FBA-925DC3FD2FA1}"/>
                  </a:ext>
                </a:extLst>
              </p:cNvPr>
              <p:cNvGrpSpPr/>
              <p:nvPr/>
            </p:nvGrpSpPr>
            <p:grpSpPr>
              <a:xfrm>
                <a:off x="3536845" y="1658317"/>
                <a:ext cx="919512" cy="919512"/>
                <a:chOff x="1128953" y="1615923"/>
                <a:chExt cx="919512" cy="919512"/>
              </a:xfrm>
            </p:grpSpPr>
            <p:sp>
              <p:nvSpPr>
                <p:cNvPr id="137" name="Cercle : creux 136">
                  <a:extLst>
                    <a:ext uri="{FF2B5EF4-FFF2-40B4-BE49-F238E27FC236}">
                      <a16:creationId xmlns:a16="http://schemas.microsoft.com/office/drawing/2014/main" id="{A945F2EA-F5A1-4EE1-9C33-C627381D35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953" y="1615923"/>
                  <a:ext cx="919512" cy="919512"/>
                </a:xfrm>
                <a:prstGeom prst="donut">
                  <a:avLst>
                    <a:gd name="adj" fmla="val 16003"/>
                  </a:avLst>
                </a:prstGeom>
                <a:solidFill>
                  <a:srgbClr val="98A3AD"/>
                </a:solidFill>
                <a:ln>
                  <a:solidFill>
                    <a:srgbClr val="98A3A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Organigramme : Connecteur 138">
                  <a:extLst>
                    <a:ext uri="{FF2B5EF4-FFF2-40B4-BE49-F238E27FC236}">
                      <a16:creationId xmlns:a16="http://schemas.microsoft.com/office/drawing/2014/main" id="{C5AE7EF2-8FB7-41ED-BF1E-3F98081345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567" y="1772148"/>
                  <a:ext cx="607634" cy="607634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pic>
          <p:nvPicPr>
            <p:cNvPr id="150" name="Image 149">
              <a:extLst>
                <a:ext uri="{FF2B5EF4-FFF2-40B4-BE49-F238E27FC236}">
                  <a16:creationId xmlns:a16="http://schemas.microsoft.com/office/drawing/2014/main" id="{41937B1F-BDFB-4B10-AD83-B20BDC4695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08" r="9226" b="20800"/>
            <a:stretch/>
          </p:blipFill>
          <p:spPr>
            <a:xfrm rot="5400000">
              <a:off x="5749268" y="1950120"/>
              <a:ext cx="360000" cy="339985"/>
            </a:xfrm>
            <a:prstGeom prst="rect">
              <a:avLst/>
            </a:prstGeom>
          </p:spPr>
        </p:pic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BF16AFC9-C2EC-40DB-B61A-AE7D0AE84EB4}"/>
              </a:ext>
            </a:extLst>
          </p:cNvPr>
          <p:cNvGrpSpPr/>
          <p:nvPr/>
        </p:nvGrpSpPr>
        <p:grpSpPr>
          <a:xfrm>
            <a:off x="1556333" y="3847887"/>
            <a:ext cx="3827355" cy="1177027"/>
            <a:chOff x="298882" y="2489547"/>
            <a:chExt cx="3827355" cy="1177027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6C873C13-5AA1-40DF-ADAF-39C8673A15EB}"/>
                </a:ext>
              </a:extLst>
            </p:cNvPr>
            <p:cNvGrpSpPr/>
            <p:nvPr/>
          </p:nvGrpSpPr>
          <p:grpSpPr>
            <a:xfrm rot="16200000">
              <a:off x="1624046" y="1164383"/>
              <a:ext cx="1177027" cy="3827355"/>
              <a:chOff x="3531727" y="1658317"/>
              <a:chExt cx="1177027" cy="3827355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749BA6AF-6376-4F3E-BECE-376A5746ECC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31727" y="1726094"/>
                <a:ext cx="1177027" cy="3759578"/>
                <a:chOff x="1057721" y="1691784"/>
                <a:chExt cx="2752492" cy="7850151"/>
              </a:xfrm>
            </p:grpSpPr>
            <p:sp>
              <p:nvSpPr>
                <p:cNvPr id="121" name="Zone de texte 120"/>
                <p:cNvSpPr txBox="1"/>
                <p:nvPr/>
              </p:nvSpPr>
              <p:spPr>
                <a:xfrm rot="5400000">
                  <a:off x="1497779" y="3356453"/>
                  <a:ext cx="3977103" cy="6477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rtl="0">
                    <a:tabLst>
                      <a:tab pos="347663" algn="l"/>
                    </a:tabLst>
                  </a:pPr>
                  <a:r>
                    <a:rPr lang="fr-FR" noProof="1">
                      <a:solidFill>
                        <a:srgbClr val="30353F"/>
                      </a:solidFill>
                      <a:latin typeface="+mj-lt"/>
                    </a:rPr>
                    <a:t>PRICE CONTROL</a:t>
                  </a:r>
                </a:p>
              </p:txBody>
            </p:sp>
            <p:sp>
              <p:nvSpPr>
                <p:cNvPr id="141" name="Rectangle 140">
                  <a:extLs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1057721" y="2543206"/>
                  <a:ext cx="2173219" cy="6998729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chemeClr val="bg1">
                        <a:lumMod val="9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noProof="1"/>
                </a:p>
              </p:txBody>
            </p:sp>
            <p:sp>
              <p:nvSpPr>
                <p:cNvPr id="124" name="Zone de texte 123"/>
                <p:cNvSpPr txBox="1"/>
                <p:nvPr/>
              </p:nvSpPr>
              <p:spPr>
                <a:xfrm rot="5400000">
                  <a:off x="289842" y="5033033"/>
                  <a:ext cx="3937272" cy="10076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rtl="0"/>
                  <a:r>
                    <a:rPr lang="fr-FR" sz="1400" noProof="1">
                      <a:solidFill>
                        <a:srgbClr val="30353F"/>
                      </a:solidFill>
                    </a:rPr>
                    <a:t>Initial price setup</a:t>
                  </a:r>
                </a:p>
                <a:p>
                  <a:pPr rtl="0"/>
                  <a:r>
                    <a:rPr lang="fr-FR" sz="1400" noProof="1">
                      <a:solidFill>
                        <a:srgbClr val="30353F"/>
                      </a:solidFill>
                    </a:rPr>
                    <a:t>Resell markup</a:t>
                  </a:r>
                </a:p>
              </p:txBody>
            </p:sp>
          </p:grpSp>
          <p:grpSp>
            <p:nvGrpSpPr>
              <p:cNvPr id="120" name="Groupe 119">
                <a:extLst>
                  <a:ext uri="{FF2B5EF4-FFF2-40B4-BE49-F238E27FC236}">
                    <a16:creationId xmlns:a16="http://schemas.microsoft.com/office/drawing/2014/main" id="{4B566667-C684-4644-B235-A0239C6A9964}"/>
                  </a:ext>
                </a:extLst>
              </p:cNvPr>
              <p:cNvGrpSpPr/>
              <p:nvPr/>
            </p:nvGrpSpPr>
            <p:grpSpPr>
              <a:xfrm>
                <a:off x="3536366" y="1658317"/>
                <a:ext cx="919512" cy="919512"/>
                <a:chOff x="1128474" y="1615923"/>
                <a:chExt cx="919512" cy="919512"/>
              </a:xfrm>
            </p:grpSpPr>
            <p:sp>
              <p:nvSpPr>
                <p:cNvPr id="127" name="Cercle : creux 126">
                  <a:extLst>
                    <a:ext uri="{FF2B5EF4-FFF2-40B4-BE49-F238E27FC236}">
                      <a16:creationId xmlns:a16="http://schemas.microsoft.com/office/drawing/2014/main" id="{DFB2B9E8-A698-47A9-9759-B31297F9F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474" y="1615923"/>
                  <a:ext cx="919512" cy="919512"/>
                </a:xfrm>
                <a:prstGeom prst="donut">
                  <a:avLst>
                    <a:gd name="adj" fmla="val 16003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Organigramme : Connecteur 127">
                  <a:extLst>
                    <a:ext uri="{FF2B5EF4-FFF2-40B4-BE49-F238E27FC236}">
                      <a16:creationId xmlns:a16="http://schemas.microsoft.com/office/drawing/2014/main" id="{36D4AA44-BF7E-4A59-9DCE-63DF8D4999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288" y="1772148"/>
                  <a:ext cx="607634" cy="607634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130" name="Image 128">
                <a:extLst>
                  <a:ext uri="{FF2B5EF4-FFF2-40B4-BE49-F238E27FC236}">
                    <a16:creationId xmlns:a16="http://schemas.microsoft.com/office/drawing/2014/main" id="{6AC852B8-7850-4DA5-85B3-03968B20A3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0216" b="3931"/>
              <a:stretch/>
            </p:blipFill>
            <p:spPr>
              <a:xfrm rot="5400000">
                <a:off x="3852314" y="2116731"/>
                <a:ext cx="273175" cy="290346"/>
              </a:xfrm>
              <a:prstGeom prst="rect">
                <a:avLst/>
              </a:prstGeom>
            </p:spPr>
          </p:pic>
        </p:grp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A462E921-7B3C-44FB-8334-6CBC4742F4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67" t="3180" r="14686" b="22491"/>
            <a:stretch/>
          </p:blipFill>
          <p:spPr>
            <a:xfrm>
              <a:off x="514128" y="3042342"/>
              <a:ext cx="287580" cy="303860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034F4426-B8C5-4CA9-9B0D-50493820A49A}"/>
              </a:ext>
            </a:extLst>
          </p:cNvPr>
          <p:cNvGrpSpPr/>
          <p:nvPr/>
        </p:nvGrpSpPr>
        <p:grpSpPr>
          <a:xfrm>
            <a:off x="1550373" y="5156888"/>
            <a:ext cx="3830417" cy="1176791"/>
            <a:chOff x="4599435" y="1308263"/>
            <a:chExt cx="3830417" cy="1176791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18752C6B-F6C1-4DB4-A484-D8DEA9D35AC7}"/>
                </a:ext>
              </a:extLst>
            </p:cNvPr>
            <p:cNvGrpSpPr/>
            <p:nvPr/>
          </p:nvGrpSpPr>
          <p:grpSpPr>
            <a:xfrm rot="16200000">
              <a:off x="5926248" y="-18550"/>
              <a:ext cx="1176791" cy="3830417"/>
              <a:chOff x="3533606" y="1658317"/>
              <a:chExt cx="1176791" cy="3830417"/>
            </a:xfrm>
          </p:grpSpPr>
          <p:grpSp>
            <p:nvGrpSpPr>
              <p:cNvPr id="58" name="Groupe 57">
                <a:extLst>
                  <a:ext uri="{FF2B5EF4-FFF2-40B4-BE49-F238E27FC236}">
                    <a16:creationId xmlns:a16="http://schemas.microsoft.com/office/drawing/2014/main" id="{9ABAAE5E-14EA-443B-BB1F-A8BD142F6C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33606" y="1675159"/>
                <a:ext cx="1176791" cy="3813575"/>
                <a:chOff x="1062128" y="1585400"/>
                <a:chExt cx="2751942" cy="7962865"/>
              </a:xfrm>
            </p:grpSpPr>
            <p:sp>
              <p:nvSpPr>
                <p:cNvPr id="62" name="Zone de texte 120">
                  <a:extLst>
                    <a:ext uri="{FF2B5EF4-FFF2-40B4-BE49-F238E27FC236}">
                      <a16:creationId xmlns:a16="http://schemas.microsoft.com/office/drawing/2014/main" id="{89C005A5-02CC-437C-8276-6823C0F8E3BF}"/>
                    </a:ext>
                  </a:extLst>
                </p:cNvPr>
                <p:cNvSpPr txBox="1"/>
                <p:nvPr/>
              </p:nvSpPr>
              <p:spPr>
                <a:xfrm rot="5400000">
                  <a:off x="2189019" y="2562686"/>
                  <a:ext cx="2602338" cy="6477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rtl="0">
                    <a:tabLst>
                      <a:tab pos="347663" algn="l"/>
                    </a:tabLst>
                  </a:pPr>
                  <a:r>
                    <a:rPr lang="fr-FR" noProof="1">
                      <a:solidFill>
                        <a:srgbClr val="30353F"/>
                      </a:solidFill>
                      <a:latin typeface="+mj-lt"/>
                    </a:rPr>
                    <a:t>ROYALTIES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061F1529-9445-4949-8F49-12C2D1B89A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1080636" y="2604799"/>
                  <a:ext cx="2150294" cy="6943466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chemeClr val="bg1">
                        <a:lumMod val="95000"/>
                      </a:schemeClr>
                    </a:gs>
                    <a:gs pos="0">
                      <a:schemeClr val="accent5">
                        <a:lumMod val="7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noProof="1"/>
                </a:p>
              </p:txBody>
            </p:sp>
            <p:sp>
              <p:nvSpPr>
                <p:cNvPr id="64" name="Zone de texte 123">
                  <a:extLst>
                    <a:ext uri="{FF2B5EF4-FFF2-40B4-BE49-F238E27FC236}">
                      <a16:creationId xmlns:a16="http://schemas.microsoft.com/office/drawing/2014/main" id="{B9BC63E2-B312-4CAE-BBFE-E259F40136EB}"/>
                    </a:ext>
                  </a:extLst>
                </p:cNvPr>
                <p:cNvSpPr txBox="1"/>
                <p:nvPr/>
              </p:nvSpPr>
              <p:spPr>
                <a:xfrm rot="5400000">
                  <a:off x="-793947" y="5447792"/>
                  <a:ext cx="5781803" cy="20696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rtl="0"/>
                  <a:r>
                    <a:rPr lang="fr-FR" sz="1400" noProof="1">
                      <a:solidFill>
                        <a:srgbClr val="30353F"/>
                      </a:solidFill>
                    </a:rPr>
                    <a:t>Revenue granted to Creator</a:t>
                  </a:r>
                </a:p>
                <a:p>
                  <a:r>
                    <a:rPr lang="fr-FR" sz="1400" noProof="1">
                      <a:solidFill>
                        <a:srgbClr val="30353F"/>
                      </a:solidFill>
                    </a:rPr>
                    <a:t>Revenue granted to Producer</a:t>
                  </a:r>
                </a:p>
                <a:p>
                  <a:r>
                    <a:rPr lang="fr-FR" sz="1400" noProof="1">
                      <a:solidFill>
                        <a:srgbClr val="30353F"/>
                      </a:solidFill>
                    </a:rPr>
                    <a:t>Donation to nonprofits</a:t>
                  </a:r>
                </a:p>
              </p:txBody>
            </p:sp>
          </p:grpSp>
          <p:grpSp>
            <p:nvGrpSpPr>
              <p:cNvPr id="59" name="Groupe 58">
                <a:extLst>
                  <a:ext uri="{FF2B5EF4-FFF2-40B4-BE49-F238E27FC236}">
                    <a16:creationId xmlns:a16="http://schemas.microsoft.com/office/drawing/2014/main" id="{F8D381FE-B04A-42E4-8AC6-8D5B54D0A09B}"/>
                  </a:ext>
                </a:extLst>
              </p:cNvPr>
              <p:cNvGrpSpPr/>
              <p:nvPr/>
            </p:nvGrpSpPr>
            <p:grpSpPr>
              <a:xfrm>
                <a:off x="3539568" y="1658317"/>
                <a:ext cx="919512" cy="919512"/>
                <a:chOff x="1131676" y="1615923"/>
                <a:chExt cx="919512" cy="919512"/>
              </a:xfrm>
            </p:grpSpPr>
            <p:sp>
              <p:nvSpPr>
                <p:cNvPr id="60" name="Cercle : creux 59">
                  <a:extLst>
                    <a:ext uri="{FF2B5EF4-FFF2-40B4-BE49-F238E27FC236}">
                      <a16:creationId xmlns:a16="http://schemas.microsoft.com/office/drawing/2014/main" id="{ECE14F08-507E-45F4-BDF4-1031EC45F0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676" y="1615923"/>
                  <a:ext cx="919512" cy="919512"/>
                </a:xfrm>
                <a:prstGeom prst="donut">
                  <a:avLst>
                    <a:gd name="adj" fmla="val 16003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Organigramme : Connecteur 60">
                  <a:extLst>
                    <a:ext uri="{FF2B5EF4-FFF2-40B4-BE49-F238E27FC236}">
                      <a16:creationId xmlns:a16="http://schemas.microsoft.com/office/drawing/2014/main" id="{BDC53A9F-631F-4FA2-A644-EB396BC63F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288" y="1772148"/>
                  <a:ext cx="607634" cy="607634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F2BFC5D6-3B80-4A07-BDD1-12130EAAD1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05624" y="1785368"/>
              <a:ext cx="538730" cy="434975"/>
              <a:chOff x="6797377" y="78898"/>
              <a:chExt cx="5376679" cy="4341173"/>
            </a:xfrm>
          </p:grpSpPr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1EFDF8D8-E2B0-4CF1-94F6-4660A516A9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104" t="9538" r="9256" b="29089"/>
              <a:stretch/>
            </p:blipFill>
            <p:spPr>
              <a:xfrm>
                <a:off x="6797377" y="78898"/>
                <a:ext cx="5376679" cy="4091995"/>
              </a:xfrm>
              <a:prstGeom prst="rect">
                <a:avLst/>
              </a:prstGeom>
            </p:spPr>
          </p:pic>
          <p:pic>
            <p:nvPicPr>
              <p:cNvPr id="27" name="Image 26">
                <a:extLst>
                  <a:ext uri="{FF2B5EF4-FFF2-40B4-BE49-F238E27FC236}">
                    <a16:creationId xmlns:a16="http://schemas.microsoft.com/office/drawing/2014/main" id="{BAD8BA9E-2ADC-4D04-BF2A-131ECE12C6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97" t="8109" r="18792" b="28143"/>
              <a:stretch/>
            </p:blipFill>
            <p:spPr>
              <a:xfrm>
                <a:off x="8354466" y="2253691"/>
                <a:ext cx="2107353" cy="2166380"/>
              </a:xfrm>
              <a:prstGeom prst="flowChartConnector">
                <a:avLst/>
              </a:prstGeom>
              <a:solidFill>
                <a:schemeClr val="bg1"/>
              </a:solidFill>
            </p:spPr>
          </p:pic>
        </p:grp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F036D1D2-34DD-4763-8D77-3023085EE6E1}"/>
              </a:ext>
            </a:extLst>
          </p:cNvPr>
          <p:cNvGrpSpPr/>
          <p:nvPr/>
        </p:nvGrpSpPr>
        <p:grpSpPr>
          <a:xfrm>
            <a:off x="1575682" y="1276411"/>
            <a:ext cx="3814382" cy="1195804"/>
            <a:chOff x="4578510" y="2626063"/>
            <a:chExt cx="3814382" cy="1195804"/>
          </a:xfrm>
        </p:grpSpPr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CC8EB360-07DA-4F55-B0F1-EDF3D474C80B}"/>
                </a:ext>
              </a:extLst>
            </p:cNvPr>
            <p:cNvGrpSpPr/>
            <p:nvPr/>
          </p:nvGrpSpPr>
          <p:grpSpPr>
            <a:xfrm rot="16200000">
              <a:off x="5887799" y="1316774"/>
              <a:ext cx="1195804" cy="3814382"/>
              <a:chOff x="3531711" y="1595490"/>
              <a:chExt cx="1195804" cy="3814382"/>
            </a:xfrm>
          </p:grpSpPr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95C37E91-C740-4284-BBF2-1F2F0A1B7A0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31711" y="1595712"/>
                <a:ext cx="1195804" cy="3814160"/>
                <a:chOff x="1057705" y="1419516"/>
                <a:chExt cx="2796412" cy="7964092"/>
              </a:xfrm>
            </p:grpSpPr>
            <p:sp>
              <p:nvSpPr>
                <p:cNvPr id="70" name="Zone de texte 120">
                  <a:extLst>
                    <a:ext uri="{FF2B5EF4-FFF2-40B4-BE49-F238E27FC236}">
                      <a16:creationId xmlns:a16="http://schemas.microsoft.com/office/drawing/2014/main" id="{EB6F05CB-BD05-4359-A70D-FA694621A0D1}"/>
                    </a:ext>
                  </a:extLst>
                </p:cNvPr>
                <p:cNvSpPr txBox="1"/>
                <p:nvPr/>
              </p:nvSpPr>
              <p:spPr>
                <a:xfrm rot="5400000">
                  <a:off x="1298008" y="3327860"/>
                  <a:ext cx="4464453" cy="6477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rtl="0">
                    <a:tabLst>
                      <a:tab pos="347663" algn="l"/>
                    </a:tabLst>
                  </a:pPr>
                  <a:r>
                    <a:rPr lang="fr-FR" noProof="1">
                      <a:solidFill>
                        <a:srgbClr val="30353F"/>
                      </a:solidFill>
                      <a:latin typeface="+mj-lt"/>
                    </a:rPr>
                    <a:t>CORE ATTRIBUTES</a:t>
                  </a: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268375C-326F-4CBA-9E2A-E98347B22E4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1057705" y="2543211"/>
                  <a:ext cx="2173228" cy="6840397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chemeClr val="bg1">
                        <a:lumMod val="95000"/>
                      </a:schemeClr>
                    </a:gs>
                    <a:gs pos="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noProof="1"/>
                </a:p>
              </p:txBody>
            </p:sp>
            <p:sp>
              <p:nvSpPr>
                <p:cNvPr id="72" name="Zone de texte 123">
                  <a:extLst>
                    <a:ext uri="{FF2B5EF4-FFF2-40B4-BE49-F238E27FC236}">
                      <a16:creationId xmlns:a16="http://schemas.microsoft.com/office/drawing/2014/main" id="{547942A2-948C-4777-9AD3-3C6A17F3AE53}"/>
                    </a:ext>
                  </a:extLst>
                </p:cNvPr>
                <p:cNvSpPr txBox="1"/>
                <p:nvPr/>
              </p:nvSpPr>
              <p:spPr>
                <a:xfrm rot="5400000">
                  <a:off x="-809714" y="5340005"/>
                  <a:ext cx="5968844" cy="20917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rtl="0">
                    <a:lnSpc>
                      <a:spcPts val="1800"/>
                    </a:lnSpc>
                  </a:pPr>
                  <a:r>
                    <a:rPr lang="fr-FR" sz="1400" noProof="1">
                      <a:solidFill>
                        <a:srgbClr val="30353F"/>
                      </a:solidFill>
                    </a:rPr>
                    <a:t>Name and visuals</a:t>
                  </a:r>
                </a:p>
                <a:p>
                  <a:pPr rtl="0">
                    <a:lnSpc>
                      <a:spcPts val="1800"/>
                    </a:lnSpc>
                  </a:pPr>
                  <a:r>
                    <a:rPr lang="fr-FR" sz="1400" noProof="1">
                      <a:solidFill>
                        <a:srgbClr val="30353F"/>
                      </a:solidFill>
                    </a:rPr>
                    <a:t>Scarcity, price</a:t>
                  </a:r>
                </a:p>
                <a:p>
                  <a:pPr rtl="0">
                    <a:lnSpc>
                      <a:spcPts val="1800"/>
                    </a:lnSpc>
                  </a:pPr>
                  <a:r>
                    <a:rPr lang="fr-FR" sz="1400" noProof="1">
                      <a:solidFill>
                        <a:srgbClr val="30353F"/>
                      </a:solidFill>
                    </a:rPr>
                    <a:t>Characteristics of the asset</a:t>
                  </a:r>
                </a:p>
              </p:txBody>
            </p:sp>
          </p:grpSp>
          <p:grpSp>
            <p:nvGrpSpPr>
              <p:cNvPr id="67" name="Groupe 66">
                <a:extLst>
                  <a:ext uri="{FF2B5EF4-FFF2-40B4-BE49-F238E27FC236}">
                    <a16:creationId xmlns:a16="http://schemas.microsoft.com/office/drawing/2014/main" id="{DA8D769E-0879-4CA8-AAEA-A8CA2AA5AAD0}"/>
                  </a:ext>
                </a:extLst>
              </p:cNvPr>
              <p:cNvGrpSpPr/>
              <p:nvPr/>
            </p:nvGrpSpPr>
            <p:grpSpPr>
              <a:xfrm>
                <a:off x="3536366" y="1595490"/>
                <a:ext cx="920025" cy="920025"/>
                <a:chOff x="1128474" y="1553096"/>
                <a:chExt cx="920025" cy="920025"/>
              </a:xfrm>
            </p:grpSpPr>
            <p:sp>
              <p:nvSpPr>
                <p:cNvPr id="68" name="Cercle : creux 67">
                  <a:extLst>
                    <a:ext uri="{FF2B5EF4-FFF2-40B4-BE49-F238E27FC236}">
                      <a16:creationId xmlns:a16="http://schemas.microsoft.com/office/drawing/2014/main" id="{C36FD47D-DF37-413C-92AA-A9153A87DA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474" y="1553096"/>
                  <a:ext cx="920025" cy="920025"/>
                </a:xfrm>
                <a:prstGeom prst="donut">
                  <a:avLst>
                    <a:gd name="adj" fmla="val 16003"/>
                  </a:avLst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Organigramme : Connecteur 68">
                  <a:extLst>
                    <a:ext uri="{FF2B5EF4-FFF2-40B4-BE49-F238E27FC236}">
                      <a16:creationId xmlns:a16="http://schemas.microsoft.com/office/drawing/2014/main" id="{4A532AA8-95BC-462D-BF9A-2269BAA6B9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288" y="1703568"/>
                  <a:ext cx="607634" cy="607634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E0D56924-1327-4E40-A628-260AAFDB1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109" y="3133276"/>
              <a:ext cx="554272" cy="554272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7215260D-9EDB-42D6-AB9F-F0A9F95A25AA}"/>
              </a:ext>
            </a:extLst>
          </p:cNvPr>
          <p:cNvGrpSpPr/>
          <p:nvPr/>
        </p:nvGrpSpPr>
        <p:grpSpPr>
          <a:xfrm>
            <a:off x="6860740" y="3847198"/>
            <a:ext cx="3751551" cy="1187071"/>
            <a:chOff x="257150" y="3644974"/>
            <a:chExt cx="3751551" cy="118707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11DF4254-6356-43DC-820F-D816D2F50C9B}"/>
                </a:ext>
              </a:extLst>
            </p:cNvPr>
            <p:cNvGrpSpPr/>
            <p:nvPr/>
          </p:nvGrpSpPr>
          <p:grpSpPr>
            <a:xfrm rot="16200000">
              <a:off x="1539390" y="2362734"/>
              <a:ext cx="1187071" cy="3751551"/>
              <a:chOff x="3531722" y="1658317"/>
              <a:chExt cx="1187071" cy="3751551"/>
            </a:xfrm>
          </p:grpSpPr>
          <p:grpSp>
            <p:nvGrpSpPr>
              <p:cNvPr id="49" name="Groupe 48">
                <a:extLst>
                  <a:ext uri="{FF2B5EF4-FFF2-40B4-BE49-F238E27FC236}">
                    <a16:creationId xmlns:a16="http://schemas.microsoft.com/office/drawing/2014/main" id="{7ECA6B3A-AF9E-460F-BD92-0AD4EE41532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31722" y="1667275"/>
                <a:ext cx="1187071" cy="3742593"/>
                <a:chOff x="1057716" y="1568948"/>
                <a:chExt cx="2775986" cy="7814659"/>
              </a:xfrm>
            </p:grpSpPr>
            <p:sp>
              <p:nvSpPr>
                <p:cNvPr id="53" name="Zone de texte 120">
                  <a:extLst>
                    <a:ext uri="{FF2B5EF4-FFF2-40B4-BE49-F238E27FC236}">
                      <a16:creationId xmlns:a16="http://schemas.microsoft.com/office/drawing/2014/main" id="{18F55F33-12B6-424C-A284-A1BF9BB044FA}"/>
                    </a:ext>
                  </a:extLst>
                </p:cNvPr>
                <p:cNvSpPr txBox="1"/>
                <p:nvPr/>
              </p:nvSpPr>
              <p:spPr>
                <a:xfrm rot="5400000">
                  <a:off x="1501163" y="3253721"/>
                  <a:ext cx="4017311" cy="6477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rtl="0">
                    <a:tabLst>
                      <a:tab pos="347663" algn="l"/>
                    </a:tabLst>
                  </a:pPr>
                  <a:r>
                    <a:rPr lang="fr-FR" noProof="1">
                      <a:solidFill>
                        <a:srgbClr val="30353F"/>
                      </a:solidFill>
                      <a:latin typeface="+mj-lt"/>
                    </a:rPr>
                    <a:t>GOVERNANCE</a:t>
                  </a: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DCBDC2B2-0340-4DE6-98BC-0CDC459BD2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1057716" y="2543211"/>
                  <a:ext cx="2173224" cy="6840396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chemeClr val="bg1">
                        <a:lumMod val="95000"/>
                      </a:schemeClr>
                    </a:gs>
                    <a:gs pos="0">
                      <a:srgbClr val="C2C2C2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noProof="1"/>
                </a:p>
              </p:txBody>
            </p:sp>
            <p:sp>
              <p:nvSpPr>
                <p:cNvPr id="55" name="Zone de texte 123">
                  <a:extLst>
                    <a:ext uri="{FF2B5EF4-FFF2-40B4-BE49-F238E27FC236}">
                      <a16:creationId xmlns:a16="http://schemas.microsoft.com/office/drawing/2014/main" id="{E191AC58-BC59-4132-8BAD-CAB273CC30EF}"/>
                    </a:ext>
                  </a:extLst>
                </p:cNvPr>
                <p:cNvSpPr txBox="1"/>
                <p:nvPr/>
              </p:nvSpPr>
              <p:spPr>
                <a:xfrm rot="5400000">
                  <a:off x="-651382" y="5632285"/>
                  <a:ext cx="5651093" cy="15114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rtl="0"/>
                  <a:r>
                    <a:rPr lang="fr-FR" sz="1400" noProof="1">
                      <a:solidFill>
                        <a:srgbClr val="30353F"/>
                      </a:solidFill>
                    </a:rPr>
                    <a:t>DAO </a:t>
                  </a:r>
                  <a:r>
                    <a:rPr lang="fr-FR" sz="1000" noProof="1">
                      <a:solidFill>
                        <a:srgbClr val="30353F"/>
                      </a:solidFill>
                    </a:rPr>
                    <a:t>(Decentralized Autonomous Organization)</a:t>
                  </a:r>
                </a:p>
                <a:p>
                  <a:pPr rtl="0"/>
                  <a:r>
                    <a:rPr lang="fr-FR" sz="1400" noProof="1">
                      <a:solidFill>
                        <a:srgbClr val="30353F"/>
                      </a:solidFill>
                    </a:rPr>
                    <a:t>Vote</a:t>
                  </a:r>
                </a:p>
                <a:p>
                  <a:pPr rtl="0"/>
                  <a:r>
                    <a:rPr lang="fr-FR" sz="1400" noProof="1">
                      <a:solidFill>
                        <a:srgbClr val="30353F"/>
                      </a:solidFill>
                    </a:rPr>
                    <a:t>Participative decision </a:t>
                  </a:r>
                </a:p>
              </p:txBody>
            </p:sp>
          </p:grpSp>
          <p:grpSp>
            <p:nvGrpSpPr>
              <p:cNvPr id="50" name="Groupe 49">
                <a:extLst>
                  <a:ext uri="{FF2B5EF4-FFF2-40B4-BE49-F238E27FC236}">
                    <a16:creationId xmlns:a16="http://schemas.microsoft.com/office/drawing/2014/main" id="{02C8574D-E60F-4AA8-89B6-1B6950B6E66A}"/>
                  </a:ext>
                </a:extLst>
              </p:cNvPr>
              <p:cNvGrpSpPr/>
              <p:nvPr/>
            </p:nvGrpSpPr>
            <p:grpSpPr>
              <a:xfrm>
                <a:off x="3536366" y="1658317"/>
                <a:ext cx="919512" cy="919512"/>
                <a:chOff x="1128474" y="1615923"/>
                <a:chExt cx="919512" cy="919512"/>
              </a:xfrm>
            </p:grpSpPr>
            <p:sp>
              <p:nvSpPr>
                <p:cNvPr id="51" name="Cercle : creux 50">
                  <a:extLst>
                    <a:ext uri="{FF2B5EF4-FFF2-40B4-BE49-F238E27FC236}">
                      <a16:creationId xmlns:a16="http://schemas.microsoft.com/office/drawing/2014/main" id="{9E55DB06-12B9-4B34-9A75-350BCA00B5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474" y="1615923"/>
                  <a:ext cx="919512" cy="919512"/>
                </a:xfrm>
                <a:prstGeom prst="donut">
                  <a:avLst>
                    <a:gd name="adj" fmla="val 16003"/>
                  </a:avLst>
                </a:prstGeom>
                <a:solidFill>
                  <a:srgbClr val="E0E0E0"/>
                </a:solidFill>
                <a:ln>
                  <a:solidFill>
                    <a:srgbClr val="E0E0E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Organigramme : Connecteur 51">
                  <a:extLst>
                    <a:ext uri="{FF2B5EF4-FFF2-40B4-BE49-F238E27FC236}">
                      <a16:creationId xmlns:a16="http://schemas.microsoft.com/office/drawing/2014/main" id="{58112E60-F283-43FE-B733-C8828EE368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288" y="1772148"/>
                  <a:ext cx="607634" cy="607634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CC0B3132-4681-47FC-A1CC-E0BFCA7205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12" r="9744" b="22811"/>
            <a:stretch/>
          </p:blipFill>
          <p:spPr>
            <a:xfrm>
              <a:off x="532863" y="4166430"/>
              <a:ext cx="437174" cy="356178"/>
            </a:xfrm>
            <a:prstGeom prst="rect">
              <a:avLst/>
            </a:prstGeom>
          </p:spPr>
        </p:pic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7952F149-C902-466A-BB00-B285AA32AA35}"/>
              </a:ext>
            </a:extLst>
          </p:cNvPr>
          <p:cNvGrpSpPr/>
          <p:nvPr/>
        </p:nvGrpSpPr>
        <p:grpSpPr>
          <a:xfrm>
            <a:off x="6779527" y="2551838"/>
            <a:ext cx="3832761" cy="1177113"/>
            <a:chOff x="4572556" y="3684209"/>
            <a:chExt cx="3832761" cy="1177113"/>
          </a:xfrm>
        </p:grpSpPr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0758300D-E5B4-4605-ADBB-609B5BA6C86B}"/>
                </a:ext>
              </a:extLst>
            </p:cNvPr>
            <p:cNvGrpSpPr/>
            <p:nvPr/>
          </p:nvGrpSpPr>
          <p:grpSpPr>
            <a:xfrm rot="16200000">
              <a:off x="5900380" y="2356385"/>
              <a:ext cx="1177113" cy="3832761"/>
              <a:chOff x="3531719" y="1658318"/>
              <a:chExt cx="1177113" cy="3832761"/>
            </a:xfrm>
          </p:grpSpPr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8D43A694-C003-4822-A3AC-C8970DF96C2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31719" y="1697428"/>
                <a:ext cx="1177113" cy="3793651"/>
                <a:chOff x="1057712" y="1631909"/>
                <a:chExt cx="2752693" cy="7921275"/>
              </a:xfrm>
            </p:grpSpPr>
            <p:sp>
              <p:nvSpPr>
                <p:cNvPr id="79" name="Zone de texte 120">
                  <a:extLst>
                    <a:ext uri="{FF2B5EF4-FFF2-40B4-BE49-F238E27FC236}">
                      <a16:creationId xmlns:a16="http://schemas.microsoft.com/office/drawing/2014/main" id="{E53A32C9-C25F-466F-8660-035B971E6EA7}"/>
                    </a:ext>
                  </a:extLst>
                </p:cNvPr>
                <p:cNvSpPr txBox="1"/>
                <p:nvPr/>
              </p:nvSpPr>
              <p:spPr>
                <a:xfrm rot="5400000">
                  <a:off x="2468958" y="2311265"/>
                  <a:ext cx="2020804" cy="6620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rtl="0">
                    <a:tabLst>
                      <a:tab pos="347663" algn="l"/>
                    </a:tabLst>
                  </a:pPr>
                  <a:r>
                    <a:rPr lang="fr-FR" noProof="1">
                      <a:solidFill>
                        <a:srgbClr val="30353F"/>
                      </a:solidFill>
                      <a:latin typeface="+mj-lt"/>
                    </a:rPr>
                    <a:t>BENEFITS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4CF61D7A-0E6A-4BB1-9BFE-07C9C91707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1057712" y="2543209"/>
                  <a:ext cx="2173221" cy="700997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chemeClr val="bg1">
                        <a:lumMod val="95000"/>
                      </a:schemeClr>
                    </a:gs>
                    <a:gs pos="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noProof="1"/>
                </a:p>
              </p:txBody>
            </p:sp>
            <p:sp>
              <p:nvSpPr>
                <p:cNvPr id="81" name="Zone de texte 123">
                  <a:extLst>
                    <a:ext uri="{FF2B5EF4-FFF2-40B4-BE49-F238E27FC236}">
                      <a16:creationId xmlns:a16="http://schemas.microsoft.com/office/drawing/2014/main" id="{EDE1B191-987C-49C0-A1A0-98C3520D8946}"/>
                    </a:ext>
                  </a:extLst>
                </p:cNvPr>
                <p:cNvSpPr txBox="1"/>
                <p:nvPr/>
              </p:nvSpPr>
              <p:spPr>
                <a:xfrm rot="5400000">
                  <a:off x="-785639" y="5676158"/>
                  <a:ext cx="5789809" cy="15795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rtl="0">
                    <a:lnSpc>
                      <a:spcPts val="1800"/>
                    </a:lnSpc>
                  </a:pPr>
                  <a:r>
                    <a:rPr lang="fr-FR" sz="1400" noProof="1">
                      <a:solidFill>
                        <a:srgbClr val="30353F"/>
                      </a:solidFill>
                    </a:rPr>
                    <a:t>Discount on NFTs purchasing</a:t>
                  </a:r>
                </a:p>
                <a:p>
                  <a:pPr rtl="0">
                    <a:lnSpc>
                      <a:spcPts val="1800"/>
                    </a:lnSpc>
                  </a:pPr>
                  <a:r>
                    <a:rPr lang="fr-FR" sz="1400" noProof="1">
                      <a:solidFill>
                        <a:srgbClr val="30353F"/>
                      </a:solidFill>
                    </a:rPr>
                    <a:t>IRL benefits (printout, VIP access …)</a:t>
                  </a:r>
                </a:p>
                <a:p>
                  <a:pPr rtl="0">
                    <a:lnSpc>
                      <a:spcPts val="1800"/>
                    </a:lnSpc>
                  </a:pPr>
                  <a:r>
                    <a:rPr lang="fr-FR" sz="1400" noProof="1">
                      <a:solidFill>
                        <a:srgbClr val="30353F"/>
                      </a:solidFill>
                    </a:rPr>
                    <a:t>Access to virtual events</a:t>
                  </a:r>
                </a:p>
              </p:txBody>
            </p:sp>
          </p:grpSp>
          <p:grpSp>
            <p:nvGrpSpPr>
              <p:cNvPr id="75" name="Groupe 74">
                <a:extLst>
                  <a:ext uri="{FF2B5EF4-FFF2-40B4-BE49-F238E27FC236}">
                    <a16:creationId xmlns:a16="http://schemas.microsoft.com/office/drawing/2014/main" id="{6050D6D8-F41C-4ED5-A2AD-4F18A2A0ACE8}"/>
                  </a:ext>
                </a:extLst>
              </p:cNvPr>
              <p:cNvGrpSpPr/>
              <p:nvPr/>
            </p:nvGrpSpPr>
            <p:grpSpPr>
              <a:xfrm>
                <a:off x="3536366" y="1658318"/>
                <a:ext cx="920025" cy="920025"/>
                <a:chOff x="1128474" y="1615924"/>
                <a:chExt cx="920025" cy="920025"/>
              </a:xfrm>
            </p:grpSpPr>
            <p:sp>
              <p:nvSpPr>
                <p:cNvPr id="77" name="Cercle : creux 76">
                  <a:extLst>
                    <a:ext uri="{FF2B5EF4-FFF2-40B4-BE49-F238E27FC236}">
                      <a16:creationId xmlns:a16="http://schemas.microsoft.com/office/drawing/2014/main" id="{0682E5F3-20AF-49DA-9023-B0087DE499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474" y="1615924"/>
                  <a:ext cx="920025" cy="920025"/>
                </a:xfrm>
                <a:prstGeom prst="donut">
                  <a:avLst>
                    <a:gd name="adj" fmla="val 16003"/>
                  </a:avLst>
                </a:prstGeom>
                <a:solidFill>
                  <a:srgbClr val="91C1C9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Organigramme : Connecteur 77">
                  <a:extLst>
                    <a:ext uri="{FF2B5EF4-FFF2-40B4-BE49-F238E27FC236}">
                      <a16:creationId xmlns:a16="http://schemas.microsoft.com/office/drawing/2014/main" id="{44310987-EE55-4CF2-81A9-81F7281406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288" y="1772148"/>
                  <a:ext cx="607634" cy="607634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B2E4B322-675B-47D6-B917-D30B196A58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2" r="8565" b="19930"/>
            <a:stretch/>
          </p:blipFill>
          <p:spPr>
            <a:xfrm>
              <a:off x="4818476" y="4132900"/>
              <a:ext cx="475440" cy="453884"/>
            </a:xfrm>
            <a:prstGeom prst="rect">
              <a:avLst/>
            </a:prstGeom>
          </p:spPr>
        </p:pic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D26E7E9E-F80A-44CE-85E1-CF6828901980}"/>
              </a:ext>
            </a:extLst>
          </p:cNvPr>
          <p:cNvGrpSpPr/>
          <p:nvPr/>
        </p:nvGrpSpPr>
        <p:grpSpPr>
          <a:xfrm>
            <a:off x="6779527" y="5152812"/>
            <a:ext cx="3836791" cy="1193886"/>
            <a:chOff x="4554016" y="4886710"/>
            <a:chExt cx="3836791" cy="1193886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D9576A20-2D00-47D5-B6AD-5592346CB8E2}"/>
                </a:ext>
              </a:extLst>
            </p:cNvPr>
            <p:cNvGrpSpPr/>
            <p:nvPr/>
          </p:nvGrpSpPr>
          <p:grpSpPr>
            <a:xfrm rot="16200000">
              <a:off x="5875469" y="3565257"/>
              <a:ext cx="1193886" cy="3836791"/>
              <a:chOff x="3522944" y="1658317"/>
              <a:chExt cx="1193886" cy="3836791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05A1401E-AB8F-4190-8F9B-BCEBFB919E1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2944" y="1769573"/>
                <a:ext cx="1193886" cy="3725535"/>
                <a:chOff x="1037193" y="1782550"/>
                <a:chExt cx="2791917" cy="7779048"/>
              </a:xfrm>
            </p:grpSpPr>
            <p:sp>
              <p:nvSpPr>
                <p:cNvPr id="86" name="Zone de texte 120">
                  <a:extLst>
                    <a:ext uri="{FF2B5EF4-FFF2-40B4-BE49-F238E27FC236}">
                      <a16:creationId xmlns:a16="http://schemas.microsoft.com/office/drawing/2014/main" id="{AE00ABB7-CB0C-4A4F-AD39-DA701BD8FB4A}"/>
                    </a:ext>
                  </a:extLst>
                </p:cNvPr>
                <p:cNvSpPr txBox="1"/>
                <p:nvPr/>
              </p:nvSpPr>
              <p:spPr>
                <a:xfrm rot="5400000">
                  <a:off x="1743482" y="3220413"/>
                  <a:ext cx="3523492" cy="6477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rtl="0">
                    <a:tabLst>
                      <a:tab pos="347663" algn="l"/>
                    </a:tabLst>
                  </a:pPr>
                  <a:r>
                    <a:rPr lang="fr-FR" noProof="1">
                      <a:solidFill>
                        <a:srgbClr val="30353F"/>
                      </a:solidFill>
                      <a:latin typeface="+mj-lt"/>
                    </a:rPr>
                    <a:t>CERTIFICATES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4575274-A990-471D-8931-2871C521831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1057715" y="2543205"/>
                  <a:ext cx="2173219" cy="7018393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chemeClr val="bg1">
                        <a:lumMod val="95000"/>
                      </a:schemeClr>
                    </a:gs>
                    <a:gs pos="0">
                      <a:schemeClr val="accent5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noProof="1"/>
                </a:p>
              </p:txBody>
            </p:sp>
            <p:sp>
              <p:nvSpPr>
                <p:cNvPr id="89" name="Zone de texte 123">
                  <a:extLst>
                    <a:ext uri="{FF2B5EF4-FFF2-40B4-BE49-F238E27FC236}">
                      <a16:creationId xmlns:a16="http://schemas.microsoft.com/office/drawing/2014/main" id="{53B86EAA-BB3F-4845-9FC6-6C3D32DCC966}"/>
                    </a:ext>
                  </a:extLst>
                </p:cNvPr>
                <p:cNvSpPr txBox="1"/>
                <p:nvPr/>
              </p:nvSpPr>
              <p:spPr>
                <a:xfrm rot="5400000">
                  <a:off x="-588450" y="5219445"/>
                  <a:ext cx="5410504" cy="215921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rtl="0">
                    <a:lnSpc>
                      <a:spcPts val="1800"/>
                    </a:lnSpc>
                  </a:pPr>
                  <a:r>
                    <a:rPr lang="fr-FR" sz="1400" noProof="1">
                      <a:solidFill>
                        <a:srgbClr val="30353F"/>
                      </a:solidFill>
                    </a:rPr>
                    <a:t>Digital art property</a:t>
                  </a:r>
                </a:p>
                <a:p>
                  <a:pPr rtl="0">
                    <a:lnSpc>
                      <a:spcPts val="1800"/>
                    </a:lnSpc>
                  </a:pPr>
                  <a:r>
                    <a:rPr lang="fr-FR" sz="1400" noProof="1">
                      <a:solidFill>
                        <a:srgbClr val="30353F"/>
                      </a:solidFill>
                    </a:rPr>
                    <a:t>Authenticity certificate</a:t>
                  </a:r>
                </a:p>
                <a:p>
                  <a:pPr rtl="0">
                    <a:lnSpc>
                      <a:spcPts val="1800"/>
                    </a:lnSpc>
                  </a:pPr>
                  <a:r>
                    <a:rPr lang="fr-FR" sz="1400" noProof="1">
                      <a:solidFill>
                        <a:srgbClr val="30353F"/>
                      </a:solidFill>
                    </a:rPr>
                    <a:t>Property deed (patent, trademark, phycical asset) </a:t>
                  </a:r>
                </a:p>
              </p:txBody>
            </p:sp>
          </p:grpSp>
          <p:grpSp>
            <p:nvGrpSpPr>
              <p:cNvPr id="83" name="Groupe 82">
                <a:extLst>
                  <a:ext uri="{FF2B5EF4-FFF2-40B4-BE49-F238E27FC236}">
                    <a16:creationId xmlns:a16="http://schemas.microsoft.com/office/drawing/2014/main" id="{90C3C238-2028-48E8-ACFB-C1A3B472244E}"/>
                  </a:ext>
                </a:extLst>
              </p:cNvPr>
              <p:cNvGrpSpPr/>
              <p:nvPr/>
            </p:nvGrpSpPr>
            <p:grpSpPr>
              <a:xfrm>
                <a:off x="3536366" y="1658317"/>
                <a:ext cx="928800" cy="928800"/>
                <a:chOff x="1128474" y="1615923"/>
                <a:chExt cx="928800" cy="928800"/>
              </a:xfrm>
            </p:grpSpPr>
            <p:sp>
              <p:nvSpPr>
                <p:cNvPr id="84" name="Cercle : creux 83">
                  <a:extLst>
                    <a:ext uri="{FF2B5EF4-FFF2-40B4-BE49-F238E27FC236}">
                      <a16:creationId xmlns:a16="http://schemas.microsoft.com/office/drawing/2014/main" id="{A9A917E4-0DBA-4E8A-A1DE-120F56C0B6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474" y="1615923"/>
                  <a:ext cx="928800" cy="928800"/>
                </a:xfrm>
                <a:prstGeom prst="donut">
                  <a:avLst>
                    <a:gd name="adj" fmla="val 16003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Organigramme : Connecteur 84">
                  <a:extLst>
                    <a:ext uri="{FF2B5EF4-FFF2-40B4-BE49-F238E27FC236}">
                      <a16:creationId xmlns:a16="http://schemas.microsoft.com/office/drawing/2014/main" id="{62FC8611-8DD6-4314-94C6-4A8405A9CA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288" y="1772148"/>
                  <a:ext cx="607634" cy="607634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079EB5AE-2A2D-45F8-8648-8E49586119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3" t="7564" r="7318" b="28137"/>
            <a:stretch/>
          </p:blipFill>
          <p:spPr>
            <a:xfrm>
              <a:off x="4801389" y="5403747"/>
              <a:ext cx="456350" cy="344647"/>
            </a:xfrm>
            <a:prstGeom prst="rect">
              <a:avLst/>
            </a:prstGeom>
          </p:spPr>
        </p:pic>
      </p:grpSp>
      <p:sp>
        <p:nvSpPr>
          <p:cNvPr id="135" name="Forme libre 1">
            <a:extLst>
              <a:ext uri="{FF2B5EF4-FFF2-40B4-BE49-F238E27FC236}">
                <a16:creationId xmlns:a16="http://schemas.microsoft.com/office/drawing/2014/main" id="{2C75705F-18EE-4634-B1B4-49C75E9F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1">
              <a:solidFill>
                <a:srgbClr val="98A3AD"/>
              </a:solidFill>
            </a:endParaRPr>
          </a:p>
        </p:txBody>
      </p:sp>
      <p:sp>
        <p:nvSpPr>
          <p:cNvPr id="152" name="Espace réservé du numéro de diapositive 31">
            <a:extLst>
              <a:ext uri="{FF2B5EF4-FFF2-40B4-BE49-F238E27FC236}">
                <a16:creationId xmlns:a16="http://schemas.microsoft.com/office/drawing/2014/main" id="{58E9183F-5ACD-40CF-A5A4-6ACF946B21C3}"/>
              </a:ext>
            </a:extLst>
          </p:cNvPr>
          <p:cNvSpPr txBox="1">
            <a:spLocks/>
          </p:cNvSpPr>
          <p:nvPr/>
        </p:nvSpPr>
        <p:spPr>
          <a:xfrm>
            <a:off x="11865430" y="6429586"/>
            <a:ext cx="326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28E537-E56B-49CA-B596-52598082FBE8}" type="slidenum">
              <a:rPr lang="fr-FR" smtClean="0">
                <a:solidFill>
                  <a:schemeClr val="bg1"/>
                </a:solidFill>
              </a:rPr>
              <a:pPr/>
              <a:t>5</a:t>
            </a:fld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3E41775-739A-46A9-A428-70F6C3861845}"/>
              </a:ext>
            </a:extLst>
          </p:cNvPr>
          <p:cNvGrpSpPr/>
          <p:nvPr/>
        </p:nvGrpSpPr>
        <p:grpSpPr>
          <a:xfrm>
            <a:off x="6728655" y="1252189"/>
            <a:ext cx="3887664" cy="1187009"/>
            <a:chOff x="3912665" y="1837542"/>
            <a:chExt cx="3887664" cy="1187009"/>
          </a:xfrm>
        </p:grpSpPr>
        <p:grpSp>
          <p:nvGrpSpPr>
            <p:cNvPr id="154" name="Groupe 153">
              <a:extLst>
                <a:ext uri="{FF2B5EF4-FFF2-40B4-BE49-F238E27FC236}">
                  <a16:creationId xmlns:a16="http://schemas.microsoft.com/office/drawing/2014/main" id="{3EEB471F-2E7D-4920-B29A-001E6FA89F80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5278680" y="502903"/>
              <a:ext cx="1187009" cy="3856288"/>
              <a:chOff x="1057713" y="1615758"/>
              <a:chExt cx="2775835" cy="8052060"/>
            </a:xfrm>
          </p:grpSpPr>
          <p:sp>
            <p:nvSpPr>
              <p:cNvPr id="158" name="Zone de texte 120">
                <a:extLst>
                  <a:ext uri="{FF2B5EF4-FFF2-40B4-BE49-F238E27FC236}">
                    <a16:creationId xmlns:a16="http://schemas.microsoft.com/office/drawing/2014/main" id="{DF72432F-E191-4F7A-BD25-A29B527B96FB}"/>
                  </a:ext>
                </a:extLst>
              </p:cNvPr>
              <p:cNvSpPr txBox="1"/>
              <p:nvPr/>
            </p:nvSpPr>
            <p:spPr>
              <a:xfrm rot="5400000">
                <a:off x="1929831" y="2871712"/>
                <a:ext cx="3159671" cy="6477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>
                  <a:tabLst>
                    <a:tab pos="347663" algn="l"/>
                  </a:tabLst>
                </a:pPr>
                <a:r>
                  <a:rPr lang="fr-FR" noProof="1">
                    <a:solidFill>
                      <a:srgbClr val="30353F"/>
                    </a:solidFill>
                    <a:latin typeface="+mj-lt"/>
                  </a:rPr>
                  <a:t>AUCTION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41033E79-8275-4DF1-80EC-CB0FA7C81B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57713" y="2543207"/>
                <a:ext cx="2173220" cy="7124611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0">
                    <a:srgbClr val="30353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1"/>
              </a:p>
            </p:txBody>
          </p:sp>
          <p:sp>
            <p:nvSpPr>
              <p:cNvPr id="160" name="Zone de texte 123">
                <a:extLst>
                  <a:ext uri="{FF2B5EF4-FFF2-40B4-BE49-F238E27FC236}">
                    <a16:creationId xmlns:a16="http://schemas.microsoft.com/office/drawing/2014/main" id="{D8F05125-79A0-4FA3-BE86-D794BDE2AD57}"/>
                  </a:ext>
                </a:extLst>
              </p:cNvPr>
              <p:cNvSpPr txBox="1"/>
              <p:nvPr/>
            </p:nvSpPr>
            <p:spPr>
              <a:xfrm rot="5400000">
                <a:off x="-843217" y="6125956"/>
                <a:ext cx="6076086" cy="1007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fr-FR" sz="1400" noProof="1"/>
                  <a:t>Floor price</a:t>
                </a:r>
              </a:p>
              <a:p>
                <a:pPr rtl="0"/>
                <a:r>
                  <a:rPr lang="fr-FR" sz="1400" noProof="1"/>
                  <a:t>Time limited auction</a:t>
                </a:r>
                <a:endParaRPr lang="fr-FR" sz="1400" noProof="1">
                  <a:solidFill>
                    <a:srgbClr val="30353F"/>
                  </a:solidFill>
                </a:endParaRPr>
              </a:p>
            </p:txBody>
          </p:sp>
        </p:grp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5EAAA12B-C3FA-4A1E-BF7E-2D1377DB9C37}"/>
                </a:ext>
              </a:extLst>
            </p:cNvPr>
            <p:cNvGrpSpPr/>
            <p:nvPr/>
          </p:nvGrpSpPr>
          <p:grpSpPr>
            <a:xfrm rot="16200000">
              <a:off x="3912665" y="2099914"/>
              <a:ext cx="919512" cy="919512"/>
              <a:chOff x="1128953" y="1615923"/>
              <a:chExt cx="919512" cy="919512"/>
            </a:xfrm>
          </p:grpSpPr>
          <p:sp>
            <p:nvSpPr>
              <p:cNvPr id="156" name="Cercle : creux 155">
                <a:extLst>
                  <a:ext uri="{FF2B5EF4-FFF2-40B4-BE49-F238E27FC236}">
                    <a16:creationId xmlns:a16="http://schemas.microsoft.com/office/drawing/2014/main" id="{40A292E0-A642-4D4F-9B1F-691D5A2B98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8953" y="1615923"/>
                <a:ext cx="919512" cy="919512"/>
              </a:xfrm>
              <a:prstGeom prst="donut">
                <a:avLst>
                  <a:gd name="adj" fmla="val 16003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Organigramme : Connecteur 156">
                <a:extLst>
                  <a:ext uri="{FF2B5EF4-FFF2-40B4-BE49-F238E27FC236}">
                    <a16:creationId xmlns:a16="http://schemas.microsoft.com/office/drawing/2014/main" id="{1D5270F5-81B1-47A1-A80D-49F31B3232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4567" y="1772148"/>
                <a:ext cx="607634" cy="60763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1AA2304A-7522-49CB-882F-1AAFB0B56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30" t="2800" r="8149" b="21349"/>
            <a:stretch/>
          </p:blipFill>
          <p:spPr>
            <a:xfrm>
              <a:off x="4174403" y="2338604"/>
              <a:ext cx="390716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293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Zone de texte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2976565" y="165381"/>
            <a:ext cx="623888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fr-FR" sz="3200" b="1" noProof="1">
                <a:solidFill>
                  <a:srgbClr val="30353F"/>
                </a:solidFill>
                <a:latin typeface="+mj-lt"/>
              </a:rPr>
              <a:t>XNFTs USEFULNESS POSITIONING</a:t>
            </a:r>
          </a:p>
        </p:txBody>
      </p:sp>
      <p:sp>
        <p:nvSpPr>
          <p:cNvPr id="3" name="Titre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 dirty="0"/>
              <a:t>Diapositive 5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0A630D2-D2CE-4228-A614-591DF94F5FB0}"/>
              </a:ext>
            </a:extLst>
          </p:cNvPr>
          <p:cNvCxnSpPr>
            <a:cxnSpLocks/>
          </p:cNvCxnSpPr>
          <p:nvPr/>
        </p:nvCxnSpPr>
        <p:spPr>
          <a:xfrm>
            <a:off x="2757839" y="4456887"/>
            <a:ext cx="7997821" cy="6817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2C2C890C-28B0-4687-A692-5921855B27C1}"/>
              </a:ext>
            </a:extLst>
          </p:cNvPr>
          <p:cNvCxnSpPr>
            <a:cxnSpLocks/>
          </p:cNvCxnSpPr>
          <p:nvPr/>
        </p:nvCxnSpPr>
        <p:spPr>
          <a:xfrm flipV="1">
            <a:off x="6102677" y="1616779"/>
            <a:ext cx="0" cy="453960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F57556F4-41BE-45A4-B80B-1DD83965E16A}"/>
              </a:ext>
            </a:extLst>
          </p:cNvPr>
          <p:cNvSpPr txBox="1"/>
          <p:nvPr/>
        </p:nvSpPr>
        <p:spPr>
          <a:xfrm>
            <a:off x="5356646" y="6235314"/>
            <a:ext cx="1492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digitalized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71467A29-DFE6-45CD-A2EE-23214CDF5290}"/>
              </a:ext>
            </a:extLst>
          </p:cNvPr>
          <p:cNvSpPr txBox="1"/>
          <p:nvPr/>
        </p:nvSpPr>
        <p:spPr>
          <a:xfrm>
            <a:off x="5334122" y="1155114"/>
            <a:ext cx="1461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</a:rPr>
              <a:t>in real life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D0E8ADF8-1C16-4CAC-82FF-092913893471}"/>
              </a:ext>
            </a:extLst>
          </p:cNvPr>
          <p:cNvSpPr txBox="1"/>
          <p:nvPr/>
        </p:nvSpPr>
        <p:spPr>
          <a:xfrm>
            <a:off x="10846896" y="3800678"/>
            <a:ext cx="553998" cy="144196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</a:rPr>
              <a:t>innovative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0EFBB146-C849-4542-B2B0-366F7E92DB3D}"/>
              </a:ext>
            </a:extLst>
          </p:cNvPr>
          <p:cNvSpPr txBox="1"/>
          <p:nvPr/>
        </p:nvSpPr>
        <p:spPr>
          <a:xfrm>
            <a:off x="2073847" y="3851667"/>
            <a:ext cx="553998" cy="121044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existing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135" name="Forme libre 1">
            <a:extLst>
              <a:ext uri="{FF2B5EF4-FFF2-40B4-BE49-F238E27FC236}">
                <a16:creationId xmlns:a16="http://schemas.microsoft.com/office/drawing/2014/main" id="{2C75705F-18EE-4634-B1B4-49C75E9F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1">
              <a:solidFill>
                <a:srgbClr val="98A3AD"/>
              </a:solidFill>
            </a:endParaRPr>
          </a:p>
        </p:txBody>
      </p:sp>
      <p:sp>
        <p:nvSpPr>
          <p:cNvPr id="152" name="Espace réservé du numéro de diapositive 31">
            <a:extLst>
              <a:ext uri="{FF2B5EF4-FFF2-40B4-BE49-F238E27FC236}">
                <a16:creationId xmlns:a16="http://schemas.microsoft.com/office/drawing/2014/main" id="{58E9183F-5ACD-40CF-A5A4-6ACF946B21C3}"/>
              </a:ext>
            </a:extLst>
          </p:cNvPr>
          <p:cNvSpPr txBox="1">
            <a:spLocks/>
          </p:cNvSpPr>
          <p:nvPr/>
        </p:nvSpPr>
        <p:spPr>
          <a:xfrm>
            <a:off x="11865430" y="6429586"/>
            <a:ext cx="326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28E537-E56B-49CA-B596-52598082FBE8}" type="slidenum">
              <a:rPr lang="fr-FR" smtClean="0">
                <a:solidFill>
                  <a:schemeClr val="bg1"/>
                </a:solidFill>
              </a:rPr>
              <a:pPr/>
              <a:t>6</a:t>
            </a:fld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BF490D7-DCB7-4BDE-8ED8-D22A34FCA5B8}"/>
              </a:ext>
            </a:extLst>
          </p:cNvPr>
          <p:cNvGrpSpPr/>
          <p:nvPr/>
        </p:nvGrpSpPr>
        <p:grpSpPr>
          <a:xfrm>
            <a:off x="3018958" y="2049610"/>
            <a:ext cx="1197476" cy="901580"/>
            <a:chOff x="4205958" y="2134901"/>
            <a:chExt cx="1197476" cy="877728"/>
          </a:xfrm>
        </p:grpSpPr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46F0B6C4-1DFD-43D7-B1D5-532DEEE1A0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56401" y="2334069"/>
              <a:ext cx="678560" cy="678560"/>
              <a:chOff x="3971400" y="1635549"/>
              <a:chExt cx="919512" cy="919512"/>
            </a:xfrm>
          </p:grpSpPr>
          <p:sp>
            <p:nvSpPr>
              <p:cNvPr id="136" name="Cercle : creux 135">
                <a:extLst>
                  <a:ext uri="{FF2B5EF4-FFF2-40B4-BE49-F238E27FC236}">
                    <a16:creationId xmlns:a16="http://schemas.microsoft.com/office/drawing/2014/main" id="{6055F764-F39C-47DF-91BC-CC99DD40153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3971400" y="1635549"/>
                <a:ext cx="919512" cy="919512"/>
              </a:xfrm>
              <a:prstGeom prst="donut">
                <a:avLst>
                  <a:gd name="adj" fmla="val 16003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pic>
            <p:nvPicPr>
              <p:cNvPr id="138" name="Image 137">
                <a:extLst>
                  <a:ext uri="{FF2B5EF4-FFF2-40B4-BE49-F238E27FC236}">
                    <a16:creationId xmlns:a16="http://schemas.microsoft.com/office/drawing/2014/main" id="{3A5B3F2F-51C4-42D4-BCA9-87D20FA6B8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30" t="2800" r="8149" b="21349"/>
              <a:stretch/>
            </p:blipFill>
            <p:spPr>
              <a:xfrm>
                <a:off x="4233288" y="1900611"/>
                <a:ext cx="390716" cy="360000"/>
              </a:xfrm>
              <a:prstGeom prst="rect">
                <a:avLst/>
              </a:prstGeom>
            </p:spPr>
          </p:pic>
        </p:grpSp>
        <p:sp>
          <p:nvSpPr>
            <p:cNvPr id="129" name="Zone de texte 120">
              <a:extLst>
                <a:ext uri="{FF2B5EF4-FFF2-40B4-BE49-F238E27FC236}">
                  <a16:creationId xmlns:a16="http://schemas.microsoft.com/office/drawing/2014/main" id="{94B6F8A7-F9B5-4351-B2AD-01B678E93B7B}"/>
                </a:ext>
              </a:extLst>
            </p:cNvPr>
            <p:cNvSpPr txBox="1"/>
            <p:nvPr/>
          </p:nvSpPr>
          <p:spPr>
            <a:xfrm>
              <a:off x="4205958" y="2134901"/>
              <a:ext cx="119747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>
                <a:tabLst>
                  <a:tab pos="347663" algn="l"/>
                </a:tabLst>
              </a:pPr>
              <a:r>
                <a:rPr lang="fr-FR" sz="1400" noProof="1">
                  <a:solidFill>
                    <a:srgbClr val="30353F"/>
                  </a:solidFill>
                  <a:latin typeface="+mj-lt"/>
                </a:rPr>
                <a:t>AUCTION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935D4783-1659-4F07-BD1D-5AB8BB3200FA}"/>
              </a:ext>
            </a:extLst>
          </p:cNvPr>
          <p:cNvGrpSpPr/>
          <p:nvPr/>
        </p:nvGrpSpPr>
        <p:grpSpPr>
          <a:xfrm>
            <a:off x="4994842" y="4484420"/>
            <a:ext cx="847847" cy="893499"/>
            <a:chOff x="6979440" y="3224033"/>
            <a:chExt cx="847847" cy="893499"/>
          </a:xfrm>
        </p:grpSpPr>
        <p:grpSp>
          <p:nvGrpSpPr>
            <p:cNvPr id="97" name="Groupe 96">
              <a:extLst>
                <a:ext uri="{FF2B5EF4-FFF2-40B4-BE49-F238E27FC236}">
                  <a16:creationId xmlns:a16="http://schemas.microsoft.com/office/drawing/2014/main" id="{182BD9BF-A533-4DBD-8A32-127347F2AC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79440" y="3438972"/>
              <a:ext cx="678560" cy="678560"/>
              <a:chOff x="4283059" y="2960387"/>
              <a:chExt cx="919512" cy="919512"/>
            </a:xfrm>
          </p:grpSpPr>
          <p:sp>
            <p:nvSpPr>
              <p:cNvPr id="140" name="Cercle : creux 139">
                <a:extLst>
                  <a:ext uri="{FF2B5EF4-FFF2-40B4-BE49-F238E27FC236}">
                    <a16:creationId xmlns:a16="http://schemas.microsoft.com/office/drawing/2014/main" id="{A69646B1-45E6-4E80-B1F7-9992878F497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283059" y="2960387"/>
                <a:ext cx="919512" cy="919512"/>
              </a:xfrm>
              <a:prstGeom prst="donut">
                <a:avLst>
                  <a:gd name="adj" fmla="val 16003"/>
                </a:avLst>
              </a:prstGeom>
              <a:solidFill>
                <a:srgbClr val="98A3AD"/>
              </a:solidFill>
              <a:ln>
                <a:solidFill>
                  <a:srgbClr val="98A3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42" name="Image 141">
                <a:extLst>
                  <a:ext uri="{FF2B5EF4-FFF2-40B4-BE49-F238E27FC236}">
                    <a16:creationId xmlns:a16="http://schemas.microsoft.com/office/drawing/2014/main" id="{85E2D23C-89A5-4B97-AEE2-25739B9C02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08" r="9226" b="20800"/>
              <a:stretch/>
            </p:blipFill>
            <p:spPr>
              <a:xfrm>
                <a:off x="4564854" y="3242661"/>
                <a:ext cx="360000" cy="339985"/>
              </a:xfrm>
              <a:prstGeom prst="rect">
                <a:avLst/>
              </a:prstGeom>
            </p:spPr>
          </p:pic>
        </p:grpSp>
        <p:sp>
          <p:nvSpPr>
            <p:cNvPr id="134" name="Zone de texte 120">
              <a:extLst>
                <a:ext uri="{FF2B5EF4-FFF2-40B4-BE49-F238E27FC236}">
                  <a16:creationId xmlns:a16="http://schemas.microsoft.com/office/drawing/2014/main" id="{E002BE6C-4E12-46BA-B946-4848C16940CF}"/>
                </a:ext>
              </a:extLst>
            </p:cNvPr>
            <p:cNvSpPr txBox="1"/>
            <p:nvPr/>
          </p:nvSpPr>
          <p:spPr>
            <a:xfrm>
              <a:off x="7015989" y="3224033"/>
              <a:ext cx="81129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>
                <a:tabLst>
                  <a:tab pos="347663" algn="l"/>
                </a:tabLst>
              </a:pPr>
              <a:r>
                <a:rPr lang="fr-FR" sz="1400" noProof="1">
                  <a:solidFill>
                    <a:srgbClr val="30353F"/>
                  </a:solidFill>
                  <a:latin typeface="+mj-lt"/>
                </a:rPr>
                <a:t>RESALE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9EF287BD-95B4-42D8-A3C7-DE1942F888B8}"/>
              </a:ext>
            </a:extLst>
          </p:cNvPr>
          <p:cNvGrpSpPr/>
          <p:nvPr/>
        </p:nvGrpSpPr>
        <p:grpSpPr>
          <a:xfrm>
            <a:off x="8759383" y="4699505"/>
            <a:ext cx="1431594" cy="879275"/>
            <a:chOff x="6480727" y="4646290"/>
            <a:chExt cx="1431594" cy="879275"/>
          </a:xfrm>
        </p:grpSpPr>
        <p:grpSp>
          <p:nvGrpSpPr>
            <p:cNvPr id="98" name="Groupe 97">
              <a:extLst>
                <a:ext uri="{FF2B5EF4-FFF2-40B4-BE49-F238E27FC236}">
                  <a16:creationId xmlns:a16="http://schemas.microsoft.com/office/drawing/2014/main" id="{B3656CBA-7F3C-4CAE-9CD1-749AD4D1D97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88567" y="4847005"/>
              <a:ext cx="678560" cy="678560"/>
              <a:chOff x="4255617" y="4492155"/>
              <a:chExt cx="919512" cy="919512"/>
            </a:xfrm>
          </p:grpSpPr>
          <p:sp>
            <p:nvSpPr>
              <p:cNvPr id="143" name="Cercle : creux 142">
                <a:extLst>
                  <a:ext uri="{FF2B5EF4-FFF2-40B4-BE49-F238E27FC236}">
                    <a16:creationId xmlns:a16="http://schemas.microsoft.com/office/drawing/2014/main" id="{9F957409-B185-4936-82F0-E01252F5546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255617" y="4492155"/>
                <a:ext cx="919512" cy="919512"/>
              </a:xfrm>
              <a:prstGeom prst="donut">
                <a:avLst>
                  <a:gd name="adj" fmla="val 1600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pic>
            <p:nvPicPr>
              <p:cNvPr id="145" name="Image 128">
                <a:extLst>
                  <a:ext uri="{FF2B5EF4-FFF2-40B4-BE49-F238E27FC236}">
                    <a16:creationId xmlns:a16="http://schemas.microsoft.com/office/drawing/2014/main" id="{75FDAD49-10D8-497A-977E-8E1316C204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0216" b="3931"/>
              <a:stretch/>
            </p:blipFill>
            <p:spPr>
              <a:xfrm>
                <a:off x="4722616" y="4813958"/>
                <a:ext cx="273175" cy="290346"/>
              </a:xfrm>
              <a:prstGeom prst="rect">
                <a:avLst/>
              </a:prstGeom>
            </p:spPr>
          </p:pic>
          <p:pic>
            <p:nvPicPr>
              <p:cNvPr id="146" name="Image 145">
                <a:extLst>
                  <a:ext uri="{FF2B5EF4-FFF2-40B4-BE49-F238E27FC236}">
                    <a16:creationId xmlns:a16="http://schemas.microsoft.com/office/drawing/2014/main" id="{6406088B-634D-4705-ABCB-0626C74EA2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967" t="3180" r="14686" b="22491"/>
              <a:stretch/>
            </p:blipFill>
            <p:spPr>
              <a:xfrm>
                <a:off x="4470863" y="4792074"/>
                <a:ext cx="287580" cy="303860"/>
              </a:xfrm>
              <a:prstGeom prst="rect">
                <a:avLst/>
              </a:prstGeom>
            </p:spPr>
          </p:pic>
        </p:grpSp>
        <p:sp>
          <p:nvSpPr>
            <p:cNvPr id="153" name="Zone de texte 120">
              <a:extLst>
                <a:ext uri="{FF2B5EF4-FFF2-40B4-BE49-F238E27FC236}">
                  <a16:creationId xmlns:a16="http://schemas.microsoft.com/office/drawing/2014/main" id="{55B51015-3758-43C4-B46B-2971CBD1E837}"/>
                </a:ext>
              </a:extLst>
            </p:cNvPr>
            <p:cNvSpPr txBox="1"/>
            <p:nvPr/>
          </p:nvSpPr>
          <p:spPr>
            <a:xfrm>
              <a:off x="6480727" y="4646290"/>
              <a:ext cx="143159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>
                <a:tabLst>
                  <a:tab pos="347663" algn="l"/>
                </a:tabLst>
              </a:pPr>
              <a:r>
                <a:rPr lang="fr-FR" sz="1400" noProof="1">
                  <a:solidFill>
                    <a:srgbClr val="30353F"/>
                  </a:solidFill>
                  <a:latin typeface="+mj-lt"/>
                </a:rPr>
                <a:t>PRICE CONTROL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86ECC062-D2B6-4A86-B90F-377DC19D8EEB}"/>
              </a:ext>
            </a:extLst>
          </p:cNvPr>
          <p:cNvGrpSpPr/>
          <p:nvPr/>
        </p:nvGrpSpPr>
        <p:grpSpPr>
          <a:xfrm>
            <a:off x="9182624" y="2488474"/>
            <a:ext cx="1338452" cy="868871"/>
            <a:chOff x="6225408" y="2353805"/>
            <a:chExt cx="1338452" cy="868871"/>
          </a:xfrm>
        </p:grpSpPr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D32E6401-4E3D-4602-940D-17EE6DC693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17964" y="2544116"/>
              <a:ext cx="678560" cy="678560"/>
              <a:chOff x="3981928" y="5584594"/>
              <a:chExt cx="919512" cy="919512"/>
            </a:xfrm>
          </p:grpSpPr>
          <p:sp>
            <p:nvSpPr>
              <p:cNvPr id="147" name="Cercle : creux 146">
                <a:extLst>
                  <a:ext uri="{FF2B5EF4-FFF2-40B4-BE49-F238E27FC236}">
                    <a16:creationId xmlns:a16="http://schemas.microsoft.com/office/drawing/2014/main" id="{9EE01399-03FB-445C-AB1A-B478D49A9A2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3981928" y="5584594"/>
                <a:ext cx="919512" cy="919512"/>
              </a:xfrm>
              <a:prstGeom prst="donut">
                <a:avLst>
                  <a:gd name="adj" fmla="val 16003"/>
                </a:avLst>
              </a:prstGeom>
              <a:solidFill>
                <a:srgbClr val="E0E0E0"/>
              </a:solidFill>
              <a:ln>
                <a:solidFill>
                  <a:srgbClr val="E0E0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1" name="Image 150">
                <a:extLst>
                  <a:ext uri="{FF2B5EF4-FFF2-40B4-BE49-F238E27FC236}">
                    <a16:creationId xmlns:a16="http://schemas.microsoft.com/office/drawing/2014/main" id="{071FA450-1AA2-4E0E-BB82-DBA94CB51D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812" r="9744" b="22811"/>
              <a:stretch/>
            </p:blipFill>
            <p:spPr>
              <a:xfrm>
                <a:off x="4257644" y="5843138"/>
                <a:ext cx="437174" cy="356178"/>
              </a:xfrm>
              <a:prstGeom prst="rect">
                <a:avLst/>
              </a:prstGeom>
            </p:spPr>
          </p:pic>
        </p:grpSp>
        <p:sp>
          <p:nvSpPr>
            <p:cNvPr id="154" name="Zone de texte 120">
              <a:extLst>
                <a:ext uri="{FF2B5EF4-FFF2-40B4-BE49-F238E27FC236}">
                  <a16:creationId xmlns:a16="http://schemas.microsoft.com/office/drawing/2014/main" id="{47B6DB4C-64AD-4151-9B30-A18E9DA46CED}"/>
                </a:ext>
              </a:extLst>
            </p:cNvPr>
            <p:cNvSpPr txBox="1"/>
            <p:nvPr/>
          </p:nvSpPr>
          <p:spPr>
            <a:xfrm>
              <a:off x="6225408" y="2353805"/>
              <a:ext cx="133845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>
                <a:tabLst>
                  <a:tab pos="347663" algn="l"/>
                </a:tabLst>
              </a:pPr>
              <a:r>
                <a:rPr lang="fr-FR" sz="1400" noProof="1">
                  <a:solidFill>
                    <a:srgbClr val="30353F"/>
                  </a:solidFill>
                  <a:latin typeface="+mj-lt"/>
                </a:rPr>
                <a:t>GOVERNANCE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2498BA3B-3DB6-4ED4-8DD5-CEF2CC8450EF}"/>
              </a:ext>
            </a:extLst>
          </p:cNvPr>
          <p:cNvGrpSpPr/>
          <p:nvPr/>
        </p:nvGrpSpPr>
        <p:grpSpPr>
          <a:xfrm>
            <a:off x="9413564" y="1571662"/>
            <a:ext cx="1246311" cy="889865"/>
            <a:chOff x="6914204" y="1602090"/>
            <a:chExt cx="1246311" cy="889865"/>
          </a:xfrm>
        </p:grpSpPr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2239613B-4B45-463D-AADD-176D631803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98080" y="1813395"/>
              <a:ext cx="678560" cy="678560"/>
              <a:chOff x="6698990" y="2869517"/>
              <a:chExt cx="919512" cy="919512"/>
            </a:xfrm>
          </p:grpSpPr>
          <p:sp>
            <p:nvSpPr>
              <p:cNvPr id="117" name="Cercle : creux 116">
                <a:extLst>
                  <a:ext uri="{FF2B5EF4-FFF2-40B4-BE49-F238E27FC236}">
                    <a16:creationId xmlns:a16="http://schemas.microsoft.com/office/drawing/2014/main" id="{F419AB65-1DFF-4F19-924D-17CE7EA6D63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698990" y="2869517"/>
                <a:ext cx="919512" cy="919512"/>
              </a:xfrm>
              <a:prstGeom prst="donut">
                <a:avLst>
                  <a:gd name="adj" fmla="val 16003"/>
                </a:avLst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8" name="Image 117">
                <a:extLst>
                  <a:ext uri="{FF2B5EF4-FFF2-40B4-BE49-F238E27FC236}">
                    <a16:creationId xmlns:a16="http://schemas.microsoft.com/office/drawing/2014/main" id="{D8EB6E5A-A187-477B-A23A-900CFD800B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104" t="9538" r="9256" b="29089"/>
              <a:stretch/>
            </p:blipFill>
            <p:spPr>
              <a:xfrm>
                <a:off x="6905179" y="3095305"/>
                <a:ext cx="538730" cy="410008"/>
              </a:xfrm>
              <a:prstGeom prst="rect">
                <a:avLst/>
              </a:prstGeom>
            </p:spPr>
          </p:pic>
          <p:pic>
            <p:nvPicPr>
              <p:cNvPr id="119" name="Image 118">
                <a:extLst>
                  <a:ext uri="{FF2B5EF4-FFF2-40B4-BE49-F238E27FC236}">
                    <a16:creationId xmlns:a16="http://schemas.microsoft.com/office/drawing/2014/main" id="{289F92CC-973E-426F-A800-7EA55D16F6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97" t="8109" r="18792" b="28143"/>
              <a:stretch/>
            </p:blipFill>
            <p:spPr>
              <a:xfrm>
                <a:off x="7061195" y="3313214"/>
                <a:ext cx="211152" cy="217066"/>
              </a:xfrm>
              <a:prstGeom prst="flowChartConnector">
                <a:avLst/>
              </a:prstGeom>
              <a:solidFill>
                <a:schemeClr val="bg1"/>
              </a:solidFill>
            </p:spPr>
          </p:pic>
        </p:grpSp>
        <p:sp>
          <p:nvSpPr>
            <p:cNvPr id="155" name="Zone de texte 120">
              <a:extLst>
                <a:ext uri="{FF2B5EF4-FFF2-40B4-BE49-F238E27FC236}">
                  <a16:creationId xmlns:a16="http://schemas.microsoft.com/office/drawing/2014/main" id="{4C143E9C-FEAB-4EE4-A779-8F9174336D0A}"/>
                </a:ext>
              </a:extLst>
            </p:cNvPr>
            <p:cNvSpPr txBox="1"/>
            <p:nvPr/>
          </p:nvSpPr>
          <p:spPr>
            <a:xfrm>
              <a:off x="6914204" y="1602090"/>
              <a:ext cx="124631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>
                <a:tabLst>
                  <a:tab pos="347663" algn="l"/>
                </a:tabLst>
              </a:pPr>
              <a:r>
                <a:rPr lang="fr-FR" sz="1400" noProof="1">
                  <a:solidFill>
                    <a:srgbClr val="30353F"/>
                  </a:solidFill>
                  <a:latin typeface="+mj-lt"/>
                </a:rPr>
                <a:t>ROYALTIES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92C345D6-7FA4-4209-8106-33D13240B2EF}"/>
              </a:ext>
            </a:extLst>
          </p:cNvPr>
          <p:cNvGrpSpPr/>
          <p:nvPr/>
        </p:nvGrpSpPr>
        <p:grpSpPr>
          <a:xfrm>
            <a:off x="5224565" y="3922798"/>
            <a:ext cx="2138113" cy="886938"/>
            <a:chOff x="5496340" y="3806600"/>
            <a:chExt cx="2138113" cy="886938"/>
          </a:xfrm>
        </p:grpSpPr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EE0E4296-8C60-4149-ACC6-0BB85984CA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49079" y="4014597"/>
              <a:ext cx="678941" cy="678941"/>
              <a:chOff x="6696406" y="1624905"/>
              <a:chExt cx="920025" cy="920025"/>
            </a:xfrm>
          </p:grpSpPr>
          <p:sp>
            <p:nvSpPr>
              <p:cNvPr id="114" name="Cercle : creux 113">
                <a:extLst>
                  <a:ext uri="{FF2B5EF4-FFF2-40B4-BE49-F238E27FC236}">
                    <a16:creationId xmlns:a16="http://schemas.microsoft.com/office/drawing/2014/main" id="{6FE9FA9B-D590-4E3C-ADA6-16AEE9883B2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696406" y="1624905"/>
                <a:ext cx="920025" cy="920025"/>
              </a:xfrm>
              <a:prstGeom prst="donut">
                <a:avLst>
                  <a:gd name="adj" fmla="val 16003"/>
                </a:avLst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5" name="Image 114">
                <a:extLst>
                  <a:ext uri="{FF2B5EF4-FFF2-40B4-BE49-F238E27FC236}">
                    <a16:creationId xmlns:a16="http://schemas.microsoft.com/office/drawing/2014/main" id="{B2AA6EC2-F443-451B-BAC8-0ABC4FD371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3761" y="1860999"/>
                <a:ext cx="554272" cy="554272"/>
              </a:xfrm>
              <a:prstGeom prst="rect">
                <a:avLst/>
              </a:prstGeom>
            </p:spPr>
          </p:pic>
        </p:grpSp>
        <p:sp>
          <p:nvSpPr>
            <p:cNvPr id="156" name="Zone de texte 120">
              <a:extLst>
                <a:ext uri="{FF2B5EF4-FFF2-40B4-BE49-F238E27FC236}">
                  <a16:creationId xmlns:a16="http://schemas.microsoft.com/office/drawing/2014/main" id="{A74B3495-F134-4D42-9BC8-361268219729}"/>
                </a:ext>
              </a:extLst>
            </p:cNvPr>
            <p:cNvSpPr txBox="1"/>
            <p:nvPr/>
          </p:nvSpPr>
          <p:spPr>
            <a:xfrm>
              <a:off x="5496340" y="3806600"/>
              <a:ext cx="213811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>
                <a:tabLst>
                  <a:tab pos="347663" algn="l"/>
                </a:tabLst>
              </a:pPr>
              <a:r>
                <a:rPr lang="fr-FR" sz="1400" noProof="1">
                  <a:solidFill>
                    <a:srgbClr val="30353F"/>
                  </a:solidFill>
                  <a:latin typeface="+mj-lt"/>
                </a:rPr>
                <a:t>CORE ATTRIBUTES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D0202C4-2912-48A0-8585-870402280639}"/>
              </a:ext>
            </a:extLst>
          </p:cNvPr>
          <p:cNvGrpSpPr/>
          <p:nvPr/>
        </p:nvGrpSpPr>
        <p:grpSpPr>
          <a:xfrm>
            <a:off x="6544006" y="2079278"/>
            <a:ext cx="967802" cy="884953"/>
            <a:chOff x="4979619" y="3320713"/>
            <a:chExt cx="967802" cy="884953"/>
          </a:xfrm>
        </p:grpSpPr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40B11F88-0316-4245-AB66-511ED482AD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24050" y="3526725"/>
              <a:ext cx="678941" cy="678941"/>
              <a:chOff x="6954460" y="4649951"/>
              <a:chExt cx="920025" cy="920025"/>
            </a:xfrm>
          </p:grpSpPr>
          <p:sp>
            <p:nvSpPr>
              <p:cNvPr id="122" name="Cercle : creux 121">
                <a:extLst>
                  <a:ext uri="{FF2B5EF4-FFF2-40B4-BE49-F238E27FC236}">
                    <a16:creationId xmlns:a16="http://schemas.microsoft.com/office/drawing/2014/main" id="{8EF63B8F-783D-4F0D-9A64-882721449B1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954460" y="4649951"/>
                <a:ext cx="920025" cy="920025"/>
              </a:xfrm>
              <a:prstGeom prst="donut">
                <a:avLst>
                  <a:gd name="adj" fmla="val 16003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3" name="Image 122">
                <a:extLst>
                  <a:ext uri="{FF2B5EF4-FFF2-40B4-BE49-F238E27FC236}">
                    <a16:creationId xmlns:a16="http://schemas.microsoft.com/office/drawing/2014/main" id="{217E722C-B135-470B-A5FE-D5236CDEDA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62" r="8565" b="19930"/>
              <a:stretch/>
            </p:blipFill>
            <p:spPr>
              <a:xfrm>
                <a:off x="7200380" y="4846201"/>
                <a:ext cx="475440" cy="453884"/>
              </a:xfrm>
              <a:prstGeom prst="rect">
                <a:avLst/>
              </a:prstGeom>
            </p:spPr>
          </p:pic>
        </p:grpSp>
        <p:sp>
          <p:nvSpPr>
            <p:cNvPr id="157" name="Zone de texte 120">
              <a:extLst>
                <a:ext uri="{FF2B5EF4-FFF2-40B4-BE49-F238E27FC236}">
                  <a16:creationId xmlns:a16="http://schemas.microsoft.com/office/drawing/2014/main" id="{1A0F6A6A-9989-466E-84F7-E105C4E07B90}"/>
                </a:ext>
              </a:extLst>
            </p:cNvPr>
            <p:cNvSpPr txBox="1"/>
            <p:nvPr/>
          </p:nvSpPr>
          <p:spPr>
            <a:xfrm>
              <a:off x="4979619" y="3320713"/>
              <a:ext cx="96780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>
                <a:tabLst>
                  <a:tab pos="347663" algn="l"/>
                </a:tabLst>
              </a:pPr>
              <a:r>
                <a:rPr lang="fr-FR" sz="1400" noProof="1">
                  <a:solidFill>
                    <a:srgbClr val="30353F"/>
                  </a:solidFill>
                  <a:latin typeface="+mj-lt"/>
                </a:rPr>
                <a:t>BENEFITS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EF9E303-A880-4CDA-B073-8DDCBA1AE312}"/>
              </a:ext>
            </a:extLst>
          </p:cNvPr>
          <p:cNvGrpSpPr/>
          <p:nvPr/>
        </p:nvGrpSpPr>
        <p:grpSpPr>
          <a:xfrm>
            <a:off x="3024311" y="4791903"/>
            <a:ext cx="1192123" cy="901486"/>
            <a:chOff x="4341932" y="4919599"/>
            <a:chExt cx="1192123" cy="901486"/>
          </a:xfrm>
        </p:grpSpPr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17975D5E-D4F4-4EEC-8E5D-0930822A6C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46746" y="5135669"/>
              <a:ext cx="685416" cy="685416"/>
              <a:chOff x="7276057" y="5554081"/>
              <a:chExt cx="928800" cy="928800"/>
            </a:xfrm>
          </p:grpSpPr>
          <p:sp>
            <p:nvSpPr>
              <p:cNvPr id="125" name="Cercle : creux 124">
                <a:extLst>
                  <a:ext uri="{FF2B5EF4-FFF2-40B4-BE49-F238E27FC236}">
                    <a16:creationId xmlns:a16="http://schemas.microsoft.com/office/drawing/2014/main" id="{4B8E8E2C-BDBE-46BF-B7DC-678145B28A0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7276057" y="5554081"/>
                <a:ext cx="928800" cy="928800"/>
              </a:xfrm>
              <a:prstGeom prst="donut">
                <a:avLst>
                  <a:gd name="adj" fmla="val 16003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6" name="Image 125">
                <a:extLst>
                  <a:ext uri="{FF2B5EF4-FFF2-40B4-BE49-F238E27FC236}">
                    <a16:creationId xmlns:a16="http://schemas.microsoft.com/office/drawing/2014/main" id="{E6B00D38-C07D-4EAE-A728-DD878F6861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43" t="7564" r="7318" b="28137"/>
              <a:stretch/>
            </p:blipFill>
            <p:spPr>
              <a:xfrm>
                <a:off x="7523429" y="5819454"/>
                <a:ext cx="456350" cy="344647"/>
              </a:xfrm>
              <a:prstGeom prst="rect">
                <a:avLst/>
              </a:prstGeom>
            </p:spPr>
          </p:pic>
        </p:grpSp>
        <p:sp>
          <p:nvSpPr>
            <p:cNvPr id="158" name="Zone de texte 120">
              <a:extLst>
                <a:ext uri="{FF2B5EF4-FFF2-40B4-BE49-F238E27FC236}">
                  <a16:creationId xmlns:a16="http://schemas.microsoft.com/office/drawing/2014/main" id="{AADC2978-EFAF-43A7-87E4-7FB68F2C65AE}"/>
                </a:ext>
              </a:extLst>
            </p:cNvPr>
            <p:cNvSpPr txBox="1"/>
            <p:nvPr/>
          </p:nvSpPr>
          <p:spPr>
            <a:xfrm>
              <a:off x="4341932" y="4919599"/>
              <a:ext cx="11921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>
                <a:tabLst>
                  <a:tab pos="347663" algn="l"/>
                </a:tabLst>
              </a:pPr>
              <a:r>
                <a:rPr lang="fr-FR" sz="1400" noProof="1">
                  <a:solidFill>
                    <a:srgbClr val="30353F"/>
                  </a:solidFill>
                  <a:latin typeface="+mj-lt"/>
                </a:rPr>
                <a:t>CERTIFICATES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346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sz="1400" noProof="1">
              <a:solidFill>
                <a:srgbClr val="98A3AD"/>
              </a:solidFill>
            </a:endParaRPr>
          </a:p>
        </p:txBody>
      </p:sp>
      <p:sp>
        <p:nvSpPr>
          <p:cNvPr id="5" name="Titr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 dirty="0"/>
              <a:t>Diapositive 10</a:t>
            </a:r>
          </a:p>
        </p:txBody>
      </p:sp>
      <p:sp>
        <p:nvSpPr>
          <p:cNvPr id="16" name="Espace réservé du numéro de diapositive 31">
            <a:extLst>
              <a:ext uri="{FF2B5EF4-FFF2-40B4-BE49-F238E27FC236}">
                <a16:creationId xmlns:a16="http://schemas.microsoft.com/office/drawing/2014/main" id="{881F475C-88B7-44AF-B266-C51D1A83AE92}"/>
              </a:ext>
            </a:extLst>
          </p:cNvPr>
          <p:cNvSpPr txBox="1">
            <a:spLocks/>
          </p:cNvSpPr>
          <p:nvPr/>
        </p:nvSpPr>
        <p:spPr>
          <a:xfrm>
            <a:off x="11829144" y="6429586"/>
            <a:ext cx="362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28E537-E56B-49CA-B596-52598082FBE8}" type="slidenum">
              <a:rPr lang="fr-FR" smtClean="0">
                <a:solidFill>
                  <a:schemeClr val="bg1"/>
                </a:solidFill>
              </a:rPr>
              <a:pPr/>
              <a:t>7</a:t>
            </a:fld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8" name="Zone de texte 109">
            <a:extLst>
              <a:ext uri="{FF2B5EF4-FFF2-40B4-BE49-F238E27FC236}">
                <a16:creationId xmlns:a16="http://schemas.microsoft.com/office/drawing/2014/main" id="{2979412D-0D8C-42A6-8036-CCC6A66AEA52}"/>
              </a:ext>
            </a:extLst>
          </p:cNvPr>
          <p:cNvSpPr txBox="1"/>
          <p:nvPr/>
        </p:nvSpPr>
        <p:spPr>
          <a:xfrm>
            <a:off x="867196" y="311353"/>
            <a:ext cx="1046120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fr-FR" sz="3200" b="1" noProof="1">
                <a:solidFill>
                  <a:srgbClr val="30353F"/>
                </a:solidFill>
                <a:latin typeface="+mj-lt"/>
              </a:rPr>
              <a:t>WHAT ARE THE SERVICES OFFRERED BY </a:t>
            </a:r>
            <a:r>
              <a:rPr lang="fr-FR" sz="3200" b="1" noProof="1">
                <a:solidFill>
                  <a:srgbClr val="52D2DC"/>
                </a:solidFill>
                <a:latin typeface="+mj-lt"/>
              </a:rPr>
              <a:t>NF</a:t>
            </a:r>
            <a:r>
              <a:rPr lang="fr-FR" sz="3200" b="1" noProof="1">
                <a:solidFill>
                  <a:srgbClr val="30353F"/>
                </a:solidFill>
                <a:latin typeface="+mj-lt"/>
              </a:rPr>
              <a:t>luen</a:t>
            </a:r>
            <a:r>
              <a:rPr lang="fr-FR" sz="3200" b="1" noProof="1">
                <a:solidFill>
                  <a:srgbClr val="52D2DC"/>
                </a:solidFill>
                <a:latin typeface="+mj-lt"/>
              </a:rPr>
              <a:t>T</a:t>
            </a:r>
            <a:r>
              <a:rPr lang="fr-FR" sz="3200" b="1" noProof="1">
                <a:solidFill>
                  <a:srgbClr val="30353F"/>
                </a:solidFill>
                <a:latin typeface="+mj-lt"/>
              </a:rPr>
              <a:t> ?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36CCA297-2F2E-4D07-8FB5-97C0C033A182}"/>
              </a:ext>
            </a:extLst>
          </p:cNvPr>
          <p:cNvGrpSpPr/>
          <p:nvPr/>
        </p:nvGrpSpPr>
        <p:grpSpPr>
          <a:xfrm>
            <a:off x="1083327" y="1199546"/>
            <a:ext cx="4909475" cy="2332715"/>
            <a:chOff x="718285" y="1802051"/>
            <a:chExt cx="4909475" cy="233271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3380FAE-1853-489B-8E03-498402E27133}"/>
                </a:ext>
              </a:extLst>
            </p:cNvPr>
            <p:cNvSpPr/>
            <p:nvPr/>
          </p:nvSpPr>
          <p:spPr>
            <a:xfrm>
              <a:off x="718285" y="1802051"/>
              <a:ext cx="4903841" cy="2332715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0FA21F80-A824-4B74-963C-D69FEBC2AF08}"/>
                </a:ext>
              </a:extLst>
            </p:cNvPr>
            <p:cNvGrpSpPr/>
            <p:nvPr/>
          </p:nvGrpSpPr>
          <p:grpSpPr>
            <a:xfrm>
              <a:off x="882179" y="2695705"/>
              <a:ext cx="4742763" cy="1231106"/>
              <a:chOff x="956837" y="4311849"/>
              <a:chExt cx="4742763" cy="1231106"/>
            </a:xfrm>
          </p:grpSpPr>
          <p:sp>
            <p:nvSpPr>
              <p:cNvPr id="57" name="Zone de texte 82">
                <a:extLst>
                  <a:ext uri="{FF2B5EF4-FFF2-40B4-BE49-F238E27FC236}">
                    <a16:creationId xmlns:a16="http://schemas.microsoft.com/office/drawing/2014/main" id="{34263C16-7B40-4765-8D6C-24D7B9FFBCE5}"/>
                  </a:ext>
                </a:extLst>
              </p:cNvPr>
              <p:cNvSpPr txBox="1"/>
              <p:nvPr/>
            </p:nvSpPr>
            <p:spPr>
              <a:xfrm>
                <a:off x="4193774" y="4615329"/>
                <a:ext cx="1505826" cy="531367"/>
              </a:xfrm>
              <a:prstGeom prst="rect">
                <a:avLst/>
              </a:prstGeom>
              <a:noFill/>
            </p:spPr>
            <p:txBody>
              <a:bodyPr wrap="square" lIns="72000" tIns="0" rIns="0" bIns="0" rtlCol="0" anchor="ctr">
                <a:noAutofit/>
              </a:bodyPr>
              <a:lstStyle/>
              <a:p>
                <a:pPr algn="ctr" rtl="0"/>
                <a:r>
                  <a:rPr lang="fr-FR" sz="2400" b="1" noProof="1"/>
                  <a:t>man-day</a:t>
                </a:r>
              </a:p>
            </p:txBody>
          </p: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4DBCD59-EF00-421B-B83E-514468EED9CE}"/>
                  </a:ext>
                </a:extLst>
              </p:cNvPr>
              <p:cNvCxnSpPr/>
              <p:nvPr/>
            </p:nvCxnSpPr>
            <p:spPr>
              <a:xfrm>
                <a:off x="4196592" y="4397098"/>
                <a:ext cx="0" cy="814387"/>
              </a:xfrm>
              <a:prstGeom prst="line">
                <a:avLst/>
              </a:prstGeom>
              <a:ln>
                <a:solidFill>
                  <a:srgbClr val="3035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Zone de texte 85">
                <a:extLst>
                  <a:ext uri="{FF2B5EF4-FFF2-40B4-BE49-F238E27FC236}">
                    <a16:creationId xmlns:a16="http://schemas.microsoft.com/office/drawing/2014/main" id="{AAFACE8C-2C5F-4DFA-9DD9-ED7EDD7F3E47}"/>
                  </a:ext>
                </a:extLst>
              </p:cNvPr>
              <p:cNvSpPr txBox="1"/>
              <p:nvPr/>
            </p:nvSpPr>
            <p:spPr>
              <a:xfrm>
                <a:off x="956837" y="4311849"/>
                <a:ext cx="323693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fr-FR" sz="1600" noProof="1">
                    <a:solidFill>
                      <a:srgbClr val="30353F"/>
                    </a:solidFill>
                  </a:rPr>
                  <a:t>NFluenT helps you to :</a:t>
                </a:r>
              </a:p>
              <a:p>
                <a:pPr rtl="0"/>
                <a:r>
                  <a:rPr lang="fr-FR" sz="1600" noProof="1">
                    <a:solidFill>
                      <a:srgbClr val="30353F"/>
                    </a:solidFill>
                  </a:rPr>
                  <a:t>- collecte the business requirements,</a:t>
                </a:r>
              </a:p>
              <a:p>
                <a:pPr rtl="0"/>
                <a:r>
                  <a:rPr lang="fr-FR" sz="1600" noProof="1">
                    <a:solidFill>
                      <a:srgbClr val="30353F"/>
                    </a:solidFill>
                  </a:rPr>
                  <a:t>- define the strategy,</a:t>
                </a:r>
              </a:p>
              <a:p>
                <a:pPr rtl="0"/>
                <a:r>
                  <a:rPr lang="fr-FR" sz="1600" noProof="1">
                    <a:solidFill>
                      <a:srgbClr val="30353F"/>
                    </a:solidFill>
                  </a:rPr>
                  <a:t>- write the technical specifications,</a:t>
                </a:r>
              </a:p>
              <a:p>
                <a:pPr rtl="0"/>
                <a:r>
                  <a:rPr lang="fr-FR" sz="1600" noProof="1">
                    <a:solidFill>
                      <a:srgbClr val="30353F"/>
                    </a:solidFill>
                  </a:rPr>
                  <a:t>for your NFT project.</a:t>
                </a:r>
              </a:p>
            </p:txBody>
          </p:sp>
        </p:grpSp>
        <p:sp>
          <p:nvSpPr>
            <p:cNvPr id="56" name="Zone de texte 156">
              <a:extLst>
                <a:ext uri="{FF2B5EF4-FFF2-40B4-BE49-F238E27FC236}">
                  <a16:creationId xmlns:a16="http://schemas.microsoft.com/office/drawing/2014/main" id="{F3805428-9C6D-4CA8-BCED-FE1E936DFF02}"/>
                </a:ext>
              </a:extLst>
            </p:cNvPr>
            <p:cNvSpPr txBox="1"/>
            <p:nvPr/>
          </p:nvSpPr>
          <p:spPr>
            <a:xfrm>
              <a:off x="1049210" y="2010421"/>
              <a:ext cx="424199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>
                <a:tabLst>
                  <a:tab pos="347663" algn="l"/>
                </a:tabLst>
              </a:pPr>
              <a:r>
                <a:rPr lang="fr-FR" sz="2400" noProof="1">
                  <a:solidFill>
                    <a:srgbClr val="30353F"/>
                  </a:solidFill>
                  <a:latin typeface="+mj-lt"/>
                </a:rPr>
                <a:t>CONSULTING SERVICES</a:t>
              </a:r>
            </a:p>
          </p:txBody>
        </p:sp>
        <p:sp>
          <p:nvSpPr>
            <p:cNvPr id="69" name="Zone de texte 82">
              <a:extLst>
                <a:ext uri="{FF2B5EF4-FFF2-40B4-BE49-F238E27FC236}">
                  <a16:creationId xmlns:a16="http://schemas.microsoft.com/office/drawing/2014/main" id="{28799608-C335-43D2-8C0E-C71B91FCAF74}"/>
                </a:ext>
              </a:extLst>
            </p:cNvPr>
            <p:cNvSpPr txBox="1"/>
            <p:nvPr/>
          </p:nvSpPr>
          <p:spPr>
            <a:xfrm>
              <a:off x="4121934" y="2752964"/>
              <a:ext cx="1505826" cy="246221"/>
            </a:xfrm>
            <a:prstGeom prst="rect">
              <a:avLst/>
            </a:prstGeom>
            <a:noFill/>
          </p:spPr>
          <p:txBody>
            <a:bodyPr wrap="square" lIns="72000" tIns="0" rIns="0" bIns="0" rtlCol="0">
              <a:spAutoFit/>
            </a:bodyPr>
            <a:lstStyle/>
            <a:p>
              <a:pPr algn="ctr" rtl="0"/>
              <a:r>
                <a:rPr lang="fr-FR" sz="1600" b="1" noProof="1">
                  <a:solidFill>
                    <a:srgbClr val="C00000"/>
                  </a:solidFill>
                </a:rPr>
                <a:t>billing</a:t>
              </a: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9D1AFA40-6A5B-4E9A-865D-DEC2F4BA2B42}"/>
              </a:ext>
            </a:extLst>
          </p:cNvPr>
          <p:cNvGrpSpPr/>
          <p:nvPr/>
        </p:nvGrpSpPr>
        <p:grpSpPr>
          <a:xfrm>
            <a:off x="1080509" y="3902599"/>
            <a:ext cx="4909475" cy="2332715"/>
            <a:chOff x="718285" y="1802051"/>
            <a:chExt cx="4909475" cy="233271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C214210-7F0A-4742-9D58-7A9FF3B40B1E}"/>
                </a:ext>
              </a:extLst>
            </p:cNvPr>
            <p:cNvSpPr/>
            <p:nvPr/>
          </p:nvSpPr>
          <p:spPr>
            <a:xfrm>
              <a:off x="718285" y="1802051"/>
              <a:ext cx="4903841" cy="2332715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73CB7D99-548F-4501-8D64-44AECC747881}"/>
                </a:ext>
              </a:extLst>
            </p:cNvPr>
            <p:cNvGrpSpPr/>
            <p:nvPr/>
          </p:nvGrpSpPr>
          <p:grpSpPr>
            <a:xfrm>
              <a:off x="882179" y="2695705"/>
              <a:ext cx="4742763" cy="899636"/>
              <a:chOff x="956837" y="4311849"/>
              <a:chExt cx="4742763" cy="899636"/>
            </a:xfrm>
          </p:grpSpPr>
          <p:sp>
            <p:nvSpPr>
              <p:cNvPr id="75" name="Zone de texte 82">
                <a:extLst>
                  <a:ext uri="{FF2B5EF4-FFF2-40B4-BE49-F238E27FC236}">
                    <a16:creationId xmlns:a16="http://schemas.microsoft.com/office/drawing/2014/main" id="{C25CA080-FFC5-4756-A59F-33E113F01CCA}"/>
                  </a:ext>
                </a:extLst>
              </p:cNvPr>
              <p:cNvSpPr txBox="1"/>
              <p:nvPr/>
            </p:nvSpPr>
            <p:spPr>
              <a:xfrm>
                <a:off x="4193774" y="4615329"/>
                <a:ext cx="1505826" cy="531367"/>
              </a:xfrm>
              <a:prstGeom prst="rect">
                <a:avLst/>
              </a:prstGeom>
              <a:noFill/>
            </p:spPr>
            <p:txBody>
              <a:bodyPr wrap="square" lIns="72000" tIns="0" rIns="0" bIns="0" rtlCol="0" anchor="ctr">
                <a:noAutofit/>
              </a:bodyPr>
              <a:lstStyle>
                <a:defPPr rtl="0">
                  <a:defRPr lang="fr-fr"/>
                </a:defPPr>
                <a:lvl1pPr algn="ctr">
                  <a:defRPr sz="2400" b="1"/>
                </a:lvl1pPr>
              </a:lstStyle>
              <a:p>
                <a:r>
                  <a:rPr lang="fr-FR" noProof="1"/>
                  <a:t>man-day</a:t>
                </a:r>
              </a:p>
            </p:txBody>
          </p: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611FEE91-37AB-4D05-BD60-907E7D6A37AB}"/>
                  </a:ext>
                </a:extLst>
              </p:cNvPr>
              <p:cNvCxnSpPr/>
              <p:nvPr/>
            </p:nvCxnSpPr>
            <p:spPr>
              <a:xfrm>
                <a:off x="4196592" y="4397098"/>
                <a:ext cx="0" cy="814387"/>
              </a:xfrm>
              <a:prstGeom prst="line">
                <a:avLst/>
              </a:prstGeom>
              <a:ln>
                <a:solidFill>
                  <a:srgbClr val="3035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Zone de texte 85">
                <a:extLst>
                  <a:ext uri="{FF2B5EF4-FFF2-40B4-BE49-F238E27FC236}">
                    <a16:creationId xmlns:a16="http://schemas.microsoft.com/office/drawing/2014/main" id="{597C5AC3-9193-4950-BCEB-32C5C1287818}"/>
                  </a:ext>
                </a:extLst>
              </p:cNvPr>
              <p:cNvSpPr txBox="1"/>
              <p:nvPr/>
            </p:nvSpPr>
            <p:spPr>
              <a:xfrm>
                <a:off x="956837" y="4311849"/>
                <a:ext cx="323693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fr-FR" sz="1600" noProof="1">
                    <a:solidFill>
                      <a:srgbClr val="30353F"/>
                    </a:solidFill>
                  </a:rPr>
                  <a:t>NFluenT connects your front-end application to the blockchain.</a:t>
                </a:r>
              </a:p>
              <a:p>
                <a:pPr rtl="0"/>
                <a:r>
                  <a:rPr lang="fr-FR" sz="1600" noProof="1">
                    <a:solidFill>
                      <a:srgbClr val="30353F"/>
                    </a:solidFill>
                  </a:rPr>
                  <a:t>Promotion of your NFTs.</a:t>
                </a:r>
              </a:p>
            </p:txBody>
          </p:sp>
        </p:grpSp>
        <p:sp>
          <p:nvSpPr>
            <p:cNvPr id="73" name="Zone de texte 156">
              <a:extLst>
                <a:ext uri="{FF2B5EF4-FFF2-40B4-BE49-F238E27FC236}">
                  <a16:creationId xmlns:a16="http://schemas.microsoft.com/office/drawing/2014/main" id="{3B9DAC3D-406C-4693-B1B2-BC9BC92A3E6F}"/>
                </a:ext>
              </a:extLst>
            </p:cNvPr>
            <p:cNvSpPr txBox="1"/>
            <p:nvPr/>
          </p:nvSpPr>
          <p:spPr>
            <a:xfrm>
              <a:off x="1049210" y="2010421"/>
              <a:ext cx="424199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>
                <a:tabLst>
                  <a:tab pos="347663" algn="l"/>
                </a:tabLst>
              </a:pPr>
              <a:r>
                <a:rPr lang="fr-FR" sz="2400" noProof="1">
                  <a:solidFill>
                    <a:srgbClr val="30353F"/>
                  </a:solidFill>
                  <a:latin typeface="+mj-lt"/>
                </a:rPr>
                <a:t>API CONNECTION</a:t>
              </a:r>
            </a:p>
          </p:txBody>
        </p:sp>
        <p:sp>
          <p:nvSpPr>
            <p:cNvPr id="74" name="Zone de texte 82">
              <a:extLst>
                <a:ext uri="{FF2B5EF4-FFF2-40B4-BE49-F238E27FC236}">
                  <a16:creationId xmlns:a16="http://schemas.microsoft.com/office/drawing/2014/main" id="{000511E6-5AC5-4956-ABEA-F7FF9581FBB5}"/>
                </a:ext>
              </a:extLst>
            </p:cNvPr>
            <p:cNvSpPr txBox="1"/>
            <p:nvPr/>
          </p:nvSpPr>
          <p:spPr>
            <a:xfrm>
              <a:off x="4121934" y="2752964"/>
              <a:ext cx="1505826" cy="246221"/>
            </a:xfrm>
            <a:prstGeom prst="rect">
              <a:avLst/>
            </a:prstGeom>
            <a:noFill/>
          </p:spPr>
          <p:txBody>
            <a:bodyPr wrap="square" lIns="72000" tIns="0" rIns="0" bIns="0" rtlCol="0">
              <a:spAutoFit/>
            </a:bodyPr>
            <a:lstStyle/>
            <a:p>
              <a:pPr algn="ctr" rtl="0"/>
              <a:r>
                <a:rPr lang="fr-FR" sz="1600" b="1" noProof="1">
                  <a:solidFill>
                    <a:srgbClr val="C00000"/>
                  </a:solidFill>
                </a:rPr>
                <a:t>billing</a:t>
              </a:r>
            </a:p>
          </p:txBody>
        </p: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D101160F-B40D-4741-82C5-8945BDFEB0E4}"/>
              </a:ext>
            </a:extLst>
          </p:cNvPr>
          <p:cNvGrpSpPr/>
          <p:nvPr/>
        </p:nvGrpSpPr>
        <p:grpSpPr>
          <a:xfrm>
            <a:off x="6357981" y="1199546"/>
            <a:ext cx="4909475" cy="2332715"/>
            <a:chOff x="718285" y="1802051"/>
            <a:chExt cx="4909475" cy="233271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39C0685-4FF1-4E06-BE6F-7D2D3B30E8AC}"/>
                </a:ext>
              </a:extLst>
            </p:cNvPr>
            <p:cNvSpPr/>
            <p:nvPr/>
          </p:nvSpPr>
          <p:spPr>
            <a:xfrm>
              <a:off x="718285" y="1802051"/>
              <a:ext cx="4903841" cy="2332715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60EFC7E8-FEFE-4B7A-8080-CA47DB6392A9}"/>
                </a:ext>
              </a:extLst>
            </p:cNvPr>
            <p:cNvGrpSpPr/>
            <p:nvPr/>
          </p:nvGrpSpPr>
          <p:grpSpPr>
            <a:xfrm>
              <a:off x="882179" y="2695705"/>
              <a:ext cx="4742763" cy="899636"/>
              <a:chOff x="956837" y="4311849"/>
              <a:chExt cx="4742763" cy="899636"/>
            </a:xfrm>
          </p:grpSpPr>
          <p:sp>
            <p:nvSpPr>
              <p:cNvPr id="83" name="Zone de texte 82">
                <a:extLst>
                  <a:ext uri="{FF2B5EF4-FFF2-40B4-BE49-F238E27FC236}">
                    <a16:creationId xmlns:a16="http://schemas.microsoft.com/office/drawing/2014/main" id="{454E27C8-C66A-46FD-89EC-D41E4E7D55A5}"/>
                  </a:ext>
                </a:extLst>
              </p:cNvPr>
              <p:cNvSpPr txBox="1"/>
              <p:nvPr/>
            </p:nvSpPr>
            <p:spPr>
              <a:xfrm>
                <a:off x="4193774" y="4615329"/>
                <a:ext cx="1505826" cy="531367"/>
              </a:xfrm>
              <a:prstGeom prst="rect">
                <a:avLst/>
              </a:prstGeom>
              <a:noFill/>
            </p:spPr>
            <p:txBody>
              <a:bodyPr wrap="square" lIns="72000" tIns="0" rIns="0" bIns="0" rtlCol="0" anchor="ctr">
                <a:noAutofit/>
              </a:bodyPr>
              <a:lstStyle>
                <a:defPPr rtl="0">
                  <a:defRPr lang="fr-fr"/>
                </a:defPPr>
                <a:lvl1pPr algn="ctr">
                  <a:defRPr sz="2400" b="1"/>
                </a:lvl1pPr>
              </a:lstStyle>
              <a:p>
                <a:r>
                  <a:rPr lang="fr-FR" noProof="1"/>
                  <a:t>man-day</a:t>
                </a:r>
              </a:p>
            </p:txBody>
          </p:sp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33143724-CD2B-4BCF-B8AA-2F743EBC497E}"/>
                  </a:ext>
                </a:extLst>
              </p:cNvPr>
              <p:cNvCxnSpPr/>
              <p:nvPr/>
            </p:nvCxnSpPr>
            <p:spPr>
              <a:xfrm>
                <a:off x="4196592" y="4397098"/>
                <a:ext cx="0" cy="814387"/>
              </a:xfrm>
              <a:prstGeom prst="line">
                <a:avLst/>
              </a:prstGeom>
              <a:ln>
                <a:solidFill>
                  <a:srgbClr val="3035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Zone de texte 85">
                <a:extLst>
                  <a:ext uri="{FF2B5EF4-FFF2-40B4-BE49-F238E27FC236}">
                    <a16:creationId xmlns:a16="http://schemas.microsoft.com/office/drawing/2014/main" id="{E27B9082-299F-40B8-AFAA-A7FB2B27D768}"/>
                  </a:ext>
                </a:extLst>
              </p:cNvPr>
              <p:cNvSpPr txBox="1"/>
              <p:nvPr/>
            </p:nvSpPr>
            <p:spPr>
              <a:xfrm>
                <a:off x="956837" y="4311849"/>
                <a:ext cx="32369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fr-FR" sz="1600" noProof="1">
                    <a:solidFill>
                      <a:srgbClr val="30353F"/>
                    </a:solidFill>
                  </a:rPr>
                  <a:t>NFluenT adapts the Smart contract to your use case.</a:t>
                </a:r>
              </a:p>
            </p:txBody>
          </p:sp>
        </p:grpSp>
        <p:sp>
          <p:nvSpPr>
            <p:cNvPr id="81" name="Zone de texte 156">
              <a:extLst>
                <a:ext uri="{FF2B5EF4-FFF2-40B4-BE49-F238E27FC236}">
                  <a16:creationId xmlns:a16="http://schemas.microsoft.com/office/drawing/2014/main" id="{082F2A37-94C7-42A5-8B32-2BA47D9B93FD}"/>
                </a:ext>
              </a:extLst>
            </p:cNvPr>
            <p:cNvSpPr txBox="1"/>
            <p:nvPr/>
          </p:nvSpPr>
          <p:spPr>
            <a:xfrm>
              <a:off x="1049210" y="2010421"/>
              <a:ext cx="424199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>
                <a:tabLst>
                  <a:tab pos="347663" algn="l"/>
                </a:tabLst>
              </a:pPr>
              <a:r>
                <a:rPr lang="fr-FR" sz="2400" noProof="1">
                  <a:solidFill>
                    <a:srgbClr val="30353F"/>
                  </a:solidFill>
                  <a:latin typeface="+mj-lt"/>
                </a:rPr>
                <a:t>SMART CONTRACT SETUP</a:t>
              </a:r>
            </a:p>
          </p:txBody>
        </p:sp>
        <p:sp>
          <p:nvSpPr>
            <p:cNvPr id="82" name="Zone de texte 82">
              <a:extLst>
                <a:ext uri="{FF2B5EF4-FFF2-40B4-BE49-F238E27FC236}">
                  <a16:creationId xmlns:a16="http://schemas.microsoft.com/office/drawing/2014/main" id="{9F71745E-1E9E-476B-AC75-CE07A94AA627}"/>
                </a:ext>
              </a:extLst>
            </p:cNvPr>
            <p:cNvSpPr txBox="1"/>
            <p:nvPr/>
          </p:nvSpPr>
          <p:spPr>
            <a:xfrm>
              <a:off x="4121934" y="2752964"/>
              <a:ext cx="1505826" cy="246221"/>
            </a:xfrm>
            <a:prstGeom prst="rect">
              <a:avLst/>
            </a:prstGeom>
            <a:noFill/>
          </p:spPr>
          <p:txBody>
            <a:bodyPr wrap="square" lIns="72000" tIns="0" rIns="0" bIns="0" rtlCol="0">
              <a:spAutoFit/>
            </a:bodyPr>
            <a:lstStyle/>
            <a:p>
              <a:pPr algn="ctr" rtl="0"/>
              <a:r>
                <a:rPr lang="fr-FR" sz="1600" b="1" noProof="1">
                  <a:solidFill>
                    <a:srgbClr val="C00000"/>
                  </a:solidFill>
                </a:rPr>
                <a:t>billing</a:t>
              </a:r>
            </a:p>
          </p:txBody>
        </p:sp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61BCB349-75E6-4D02-A55A-193654B01C77}"/>
              </a:ext>
            </a:extLst>
          </p:cNvPr>
          <p:cNvGrpSpPr/>
          <p:nvPr/>
        </p:nvGrpSpPr>
        <p:grpSpPr>
          <a:xfrm>
            <a:off x="6352347" y="3902599"/>
            <a:ext cx="4909475" cy="2332715"/>
            <a:chOff x="718285" y="1802051"/>
            <a:chExt cx="4909475" cy="2332715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C45FD82-5681-442A-ABEA-FFD74DF6078A}"/>
                </a:ext>
              </a:extLst>
            </p:cNvPr>
            <p:cNvSpPr/>
            <p:nvPr/>
          </p:nvSpPr>
          <p:spPr>
            <a:xfrm>
              <a:off x="718285" y="1802051"/>
              <a:ext cx="4903841" cy="2332715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B85B45E3-1612-4195-BDDE-42C1788D1A2D}"/>
                </a:ext>
              </a:extLst>
            </p:cNvPr>
            <p:cNvGrpSpPr/>
            <p:nvPr/>
          </p:nvGrpSpPr>
          <p:grpSpPr>
            <a:xfrm>
              <a:off x="882179" y="2695705"/>
              <a:ext cx="4726137" cy="899636"/>
              <a:chOff x="956837" y="4311849"/>
              <a:chExt cx="4726137" cy="899636"/>
            </a:xfrm>
          </p:grpSpPr>
          <p:sp>
            <p:nvSpPr>
              <p:cNvPr id="91" name="Zone de texte 82">
                <a:extLst>
                  <a:ext uri="{FF2B5EF4-FFF2-40B4-BE49-F238E27FC236}">
                    <a16:creationId xmlns:a16="http://schemas.microsoft.com/office/drawing/2014/main" id="{3E0D560D-B578-4C0B-944E-57E2FB26D680}"/>
                  </a:ext>
                </a:extLst>
              </p:cNvPr>
              <p:cNvSpPr txBox="1"/>
              <p:nvPr/>
            </p:nvSpPr>
            <p:spPr>
              <a:xfrm>
                <a:off x="4177148" y="4665207"/>
                <a:ext cx="1505826" cy="531367"/>
              </a:xfrm>
              <a:prstGeom prst="rect">
                <a:avLst/>
              </a:prstGeom>
              <a:noFill/>
            </p:spPr>
            <p:txBody>
              <a:bodyPr wrap="square" lIns="72000" tIns="0" rIns="0" bIns="0" rtlCol="0">
                <a:noAutofit/>
              </a:bodyPr>
              <a:lstStyle/>
              <a:p>
                <a:pPr algn="ctr" rtl="0">
                  <a:lnSpc>
                    <a:spcPts val="1300"/>
                  </a:lnSpc>
                </a:pPr>
                <a:r>
                  <a:rPr lang="fr-FR" sz="1400" b="1" noProof="1"/>
                  <a:t>fixed minting cost</a:t>
                </a:r>
              </a:p>
              <a:p>
                <a:pPr algn="ctr" rtl="0">
                  <a:lnSpc>
                    <a:spcPts val="1300"/>
                  </a:lnSpc>
                </a:pPr>
                <a:r>
                  <a:rPr lang="fr-FR" sz="1400" b="1" noProof="1"/>
                  <a:t>+</a:t>
                </a:r>
              </a:p>
              <a:p>
                <a:pPr algn="ctr" rtl="0">
                  <a:lnSpc>
                    <a:spcPts val="1300"/>
                  </a:lnSpc>
                </a:pPr>
                <a:r>
                  <a:rPr lang="fr-FR" sz="1400" b="1" noProof="1"/>
                  <a:t>trading fees</a:t>
                </a:r>
              </a:p>
            </p:txBody>
          </p:sp>
          <p:cxnSp>
            <p:nvCxnSpPr>
              <p:cNvPr id="93" name="Connecteur droit 92">
                <a:extLst>
                  <a:ext uri="{FF2B5EF4-FFF2-40B4-BE49-F238E27FC236}">
                    <a16:creationId xmlns:a16="http://schemas.microsoft.com/office/drawing/2014/main" id="{648C7B7A-0FE1-469F-BD9D-DCE71B485494}"/>
                  </a:ext>
                </a:extLst>
              </p:cNvPr>
              <p:cNvCxnSpPr/>
              <p:nvPr/>
            </p:nvCxnSpPr>
            <p:spPr>
              <a:xfrm>
                <a:off x="4196592" y="4397098"/>
                <a:ext cx="0" cy="814387"/>
              </a:xfrm>
              <a:prstGeom prst="line">
                <a:avLst/>
              </a:prstGeom>
              <a:ln>
                <a:solidFill>
                  <a:srgbClr val="3035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Zone de texte 85">
                <a:extLst>
                  <a:ext uri="{FF2B5EF4-FFF2-40B4-BE49-F238E27FC236}">
                    <a16:creationId xmlns:a16="http://schemas.microsoft.com/office/drawing/2014/main" id="{BBFD059C-7C16-4BCC-9497-6EBBA8AF0B99}"/>
                  </a:ext>
                </a:extLst>
              </p:cNvPr>
              <p:cNvSpPr txBox="1"/>
              <p:nvPr/>
            </p:nvSpPr>
            <p:spPr>
              <a:xfrm>
                <a:off x="956837" y="4311849"/>
                <a:ext cx="32369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fr-FR" sz="1600" noProof="1">
                    <a:solidFill>
                      <a:srgbClr val="30353F"/>
                    </a:solidFill>
                  </a:rPr>
                  <a:t>NFluenT brings your NFTs to life and monitors the transactions.</a:t>
                </a:r>
              </a:p>
            </p:txBody>
          </p:sp>
        </p:grpSp>
        <p:sp>
          <p:nvSpPr>
            <p:cNvPr id="89" name="Zone de texte 156">
              <a:extLst>
                <a:ext uri="{FF2B5EF4-FFF2-40B4-BE49-F238E27FC236}">
                  <a16:creationId xmlns:a16="http://schemas.microsoft.com/office/drawing/2014/main" id="{0B51BDF2-617A-4547-ACA6-A97F4E8934EB}"/>
                </a:ext>
              </a:extLst>
            </p:cNvPr>
            <p:cNvSpPr txBox="1"/>
            <p:nvPr/>
          </p:nvSpPr>
          <p:spPr>
            <a:xfrm>
              <a:off x="1049210" y="2010421"/>
              <a:ext cx="424199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>
                <a:tabLst>
                  <a:tab pos="347663" algn="l"/>
                </a:tabLst>
              </a:pPr>
              <a:r>
                <a:rPr lang="fr-FR" sz="2400" noProof="1">
                  <a:solidFill>
                    <a:srgbClr val="30353F"/>
                  </a:solidFill>
                  <a:latin typeface="+mj-lt"/>
                </a:rPr>
                <a:t>IGNITION &amp; MONITORING</a:t>
              </a:r>
            </a:p>
          </p:txBody>
        </p:sp>
        <p:sp>
          <p:nvSpPr>
            <p:cNvPr id="90" name="Zone de texte 82">
              <a:extLst>
                <a:ext uri="{FF2B5EF4-FFF2-40B4-BE49-F238E27FC236}">
                  <a16:creationId xmlns:a16="http://schemas.microsoft.com/office/drawing/2014/main" id="{F33A60DD-5AC4-4F5C-9903-11C8013257AD}"/>
                </a:ext>
              </a:extLst>
            </p:cNvPr>
            <p:cNvSpPr txBox="1"/>
            <p:nvPr/>
          </p:nvSpPr>
          <p:spPr>
            <a:xfrm>
              <a:off x="4121934" y="2752964"/>
              <a:ext cx="1505826" cy="246221"/>
            </a:xfrm>
            <a:prstGeom prst="rect">
              <a:avLst/>
            </a:prstGeom>
            <a:noFill/>
          </p:spPr>
          <p:txBody>
            <a:bodyPr wrap="square" lIns="72000" tIns="0" rIns="0" bIns="0" rtlCol="0">
              <a:spAutoFit/>
            </a:bodyPr>
            <a:lstStyle/>
            <a:p>
              <a:pPr algn="ctr" rtl="0"/>
              <a:r>
                <a:rPr lang="fr-FR" sz="1600" b="1" noProof="1">
                  <a:solidFill>
                    <a:srgbClr val="C00000"/>
                  </a:solidFill>
                </a:rPr>
                <a:t>billing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51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Zone de texte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5176686" y="165381"/>
            <a:ext cx="183864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fr-FR" sz="3200" b="1" noProof="1">
                <a:solidFill>
                  <a:srgbClr val="30353F"/>
                </a:solidFill>
                <a:latin typeface="+mj-lt"/>
              </a:rPr>
              <a:t>THE TEAM</a:t>
            </a:r>
          </a:p>
        </p:txBody>
      </p:sp>
      <p:sp>
        <p:nvSpPr>
          <p:cNvPr id="3" name="Titre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 dirty="0"/>
              <a:t>Diapositive 5</a:t>
            </a:r>
          </a:p>
        </p:txBody>
      </p:sp>
      <p:sp>
        <p:nvSpPr>
          <p:cNvPr id="82" name="Zone de texte 101">
            <a:extLst>
              <a:ext uri="{FF2B5EF4-FFF2-40B4-BE49-F238E27FC236}">
                <a16:creationId xmlns:a16="http://schemas.microsoft.com/office/drawing/2014/main" id="{8F31FEC4-78C7-4976-9F24-8EE6162DBED3}"/>
              </a:ext>
            </a:extLst>
          </p:cNvPr>
          <p:cNvSpPr txBox="1"/>
          <p:nvPr/>
        </p:nvSpPr>
        <p:spPr>
          <a:xfrm rot="10800000" flipV="1">
            <a:off x="3034145" y="2019922"/>
            <a:ext cx="2917842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2000"/>
              </a:lnSpc>
            </a:pPr>
            <a:r>
              <a:rPr lang="fr-FR" sz="2000" b="1" noProof="1">
                <a:solidFill>
                  <a:schemeClr val="accent5"/>
                </a:solidFill>
              </a:rPr>
              <a:t>Thomas </a:t>
            </a:r>
          </a:p>
          <a:p>
            <a:pPr rtl="0">
              <a:lnSpc>
                <a:spcPts val="2000"/>
              </a:lnSpc>
            </a:pPr>
            <a:r>
              <a:rPr lang="fr-FR" sz="2000" b="1" noProof="1">
                <a:solidFill>
                  <a:schemeClr val="accent5"/>
                </a:solidFill>
              </a:rPr>
              <a:t>LAFFOURCADE</a:t>
            </a:r>
            <a:endParaRPr lang="fr-FR" sz="2000" noProof="1">
              <a:solidFill>
                <a:schemeClr val="accent5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5D4DB66-2AAF-4632-AC07-DE99F4CE0F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73" y="1405363"/>
            <a:ext cx="1556575" cy="1046892"/>
          </a:xfrm>
          <a:prstGeom prst="rect">
            <a:avLst/>
          </a:prstGeom>
          <a:noFill/>
          <a:ln w="222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070BFF57-2507-47A7-801A-E598A746E1EC}"/>
              </a:ext>
            </a:extLst>
          </p:cNvPr>
          <p:cNvSpPr txBox="1">
            <a:spLocks/>
          </p:cNvSpPr>
          <p:nvPr/>
        </p:nvSpPr>
        <p:spPr>
          <a:xfrm>
            <a:off x="1343987" y="2559444"/>
            <a:ext cx="4608000" cy="37969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E1C25"/>
              </a:buClr>
              <a:buSzPct val="40000"/>
              <a:buFont typeface="Wingdings" panose="05000000000000000000" pitchFamily="2" charset="2"/>
              <a:buChar char="ü"/>
              <a:defRPr sz="1100" b="1" kern="1200" baseline="0">
                <a:solidFill>
                  <a:srgbClr val="EE1C25"/>
                </a:solidFill>
                <a:latin typeface="Trebuchet MS" pitchFamily="34" charset="0"/>
                <a:ea typeface="+mn-ea"/>
                <a:cs typeface="+mn-cs"/>
              </a:defRPr>
            </a:lvl1pPr>
            <a:lvl2pPr marL="450000" indent="-28575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rgbClr val="EE1C25"/>
              </a:buClr>
              <a:buSzPct val="70000"/>
              <a:buFont typeface="Wingdings" pitchFamily="2" charset="2"/>
              <a:buChar char="u"/>
              <a:defRPr sz="1050" b="0" kern="1200" baseline="0">
                <a:solidFill>
                  <a:schemeClr val="tx1">
                    <a:lumMod val="50000"/>
                  </a:schemeClr>
                </a:solidFill>
                <a:latin typeface="Leelawadee" pitchFamily="34" charset="-34"/>
                <a:ea typeface="+mn-ea"/>
                <a:cs typeface="Leelawadee" pitchFamily="34" charset="-34"/>
              </a:defRPr>
            </a:lvl2pPr>
            <a:lvl3pPr marL="540000" indent="-2286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rgbClr val="EE1C25"/>
              </a:buClr>
              <a:buSzPct val="80000"/>
              <a:buFont typeface="Wide Latin" pitchFamily="18" charset="0"/>
              <a:buChar char="-"/>
              <a:defRPr sz="1000" kern="1200" baseline="0">
                <a:solidFill>
                  <a:schemeClr val="tx1">
                    <a:lumMod val="50000"/>
                  </a:schemeClr>
                </a:solidFill>
                <a:latin typeface="Leelawadee" pitchFamily="34" charset="-34"/>
                <a:ea typeface="+mn-ea"/>
                <a:cs typeface="Leelawadee" pitchFamily="34" charset="-34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Tx/>
              <a:buSzPct val="60000"/>
              <a:buFont typeface="Wingdings" pitchFamily="2" charset="2"/>
              <a:buNone/>
              <a:defRPr sz="1050" kern="1200" baseline="0">
                <a:solidFill>
                  <a:schemeClr val="tx1">
                    <a:lumMod val="50000"/>
                  </a:schemeClr>
                </a:solidFill>
                <a:latin typeface="Leelawadee" pitchFamily="34" charset="-34"/>
                <a:ea typeface="+mn-ea"/>
                <a:cs typeface="Leelawadee" pitchFamily="34" charset="-34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Tx/>
              <a:buSzPct val="60000"/>
              <a:buFont typeface="Wingdings" pitchFamily="2" charset="2"/>
              <a:buChar char="£"/>
              <a:defRPr sz="1200" kern="1200" baseline="0">
                <a:solidFill>
                  <a:schemeClr val="tx1">
                    <a:lumMod val="50000"/>
                  </a:schemeClr>
                </a:solidFill>
                <a:latin typeface="Leelawadee" pitchFamily="34" charset="-34"/>
                <a:ea typeface="+mn-ea"/>
                <a:cs typeface="Leelawadee" pitchFamily="34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900"/>
              </a:lnSpc>
              <a:spcBef>
                <a:spcPts val="1200"/>
              </a:spcBef>
              <a:spcAft>
                <a:spcPts val="0"/>
              </a:spcAft>
              <a:buClr>
                <a:srgbClr val="EE1C25"/>
              </a:buClr>
              <a:buSzPct val="40000"/>
              <a:buNone/>
              <a:tabLst/>
              <a:defRPr/>
            </a:pPr>
            <a:endParaRPr lang="en-US" sz="1400" b="0" noProof="0" dirty="0">
              <a:solidFill>
                <a:schemeClr val="accent5"/>
              </a:solidFill>
              <a:latin typeface="+mn-lt"/>
              <a:cs typeface="Leelawadee UI" panose="020B0502040204020203" pitchFamily="34" charset="-34"/>
            </a:endParaRPr>
          </a:p>
          <a:p>
            <a:pPr marL="0" marR="0" lvl="0" indent="0" algn="l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>
                <a:srgbClr val="EE1C25"/>
              </a:buClr>
              <a:buSzPct val="40000"/>
              <a:buNone/>
              <a:tabLst/>
              <a:defRPr/>
            </a:pPr>
            <a:r>
              <a:rPr lang="en-US" sz="1400" b="0" noProof="0" dirty="0">
                <a:solidFill>
                  <a:schemeClr val="accent5"/>
                </a:solidFill>
                <a:latin typeface="+mn-lt"/>
                <a:cs typeface="Leelawadee UI" panose="020B0502040204020203" pitchFamily="34" charset="-34"/>
              </a:rPr>
              <a:t>20 years of experience in project management and finance </a:t>
            </a:r>
          </a:p>
          <a:p>
            <a:pPr marL="88900" marR="0" lvl="2" indent="-82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50000"/>
                  </a:srgbClr>
                </a:solidFill>
                <a:effectLst/>
                <a:uLnTx/>
                <a:uFillTx/>
                <a:latin typeface="+mn-lt"/>
                <a:cs typeface="Leelawadee UI" panose="020B0502040204020203" pitchFamily="34" charset="-34"/>
              </a:rPr>
              <a:t>La Villette</a:t>
            </a:r>
          </a:p>
          <a:p>
            <a:pPr marL="88900" marR="0" lvl="2" indent="-82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3F3F3F">
                    <a:lumMod val="50000"/>
                  </a:srgbClr>
                </a:solidFill>
                <a:latin typeface="+mn-lt"/>
                <a:cs typeface="Leelawadee UI" panose="020B0502040204020203" pitchFamily="34" charset="-34"/>
              </a:rPr>
              <a:t>La Tour Eiffel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50000"/>
                </a:srgbClr>
              </a:solidFill>
              <a:effectLst/>
              <a:uLnTx/>
              <a:uFillTx/>
              <a:latin typeface="+mn-lt"/>
              <a:cs typeface="Leelawadee UI" panose="020B0502040204020203" pitchFamily="34" charset="-34"/>
            </a:endParaRPr>
          </a:p>
          <a:p>
            <a:pPr marL="88900" marR="0" lvl="2" indent="-82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50000"/>
                  </a:srgbClr>
                </a:solidFill>
                <a:effectLst/>
                <a:uLnTx/>
                <a:uFillTx/>
                <a:latin typeface="+mn-lt"/>
                <a:cs typeface="Leelawadee UI" panose="020B0502040204020203" pitchFamily="34" charset="-34"/>
              </a:rPr>
              <a:t>Bateaux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F3F3F">
                    <a:lumMod val="50000"/>
                  </a:srgbClr>
                </a:solidFill>
                <a:effectLst/>
                <a:uLnTx/>
                <a:uFillTx/>
                <a:latin typeface="+mn-lt"/>
                <a:cs typeface="Leelawadee UI" panose="020B0502040204020203" pitchFamily="34" charset="-34"/>
              </a:rPr>
              <a:t>Parisiens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50000"/>
                </a:srgbClr>
              </a:solidFill>
              <a:effectLst/>
              <a:uLnTx/>
              <a:uFillTx/>
              <a:latin typeface="+mn-lt"/>
              <a:cs typeface="Leelawadee UI" panose="020B0502040204020203" pitchFamily="34" charset="-34"/>
            </a:endParaRPr>
          </a:p>
          <a:p>
            <a:pPr marL="88900" marR="0" lvl="2" indent="-82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F3F3F">
                    <a:lumMod val="50000"/>
                  </a:srgbClr>
                </a:solidFill>
                <a:effectLst/>
                <a:uLnTx/>
                <a:uFillTx/>
                <a:latin typeface="+mn-lt"/>
                <a:cs typeface="Leelawadee UI" panose="020B0502040204020203" pitchFamily="34" charset="-34"/>
              </a:rPr>
              <a:t>Compagnie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50000"/>
                  </a:srgbClr>
                </a:solidFill>
                <a:effectLst/>
                <a:uLnTx/>
                <a:uFillTx/>
                <a:latin typeface="+mn-lt"/>
                <a:cs typeface="Leelawadee UI" panose="020B0502040204020203" pitchFamily="34" charset="-34"/>
              </a:rPr>
              <a:t> des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F3F3F">
                    <a:lumMod val="50000"/>
                  </a:srgbClr>
                </a:solidFill>
                <a:effectLst/>
                <a:uLnTx/>
                <a:uFillTx/>
                <a:latin typeface="+mn-lt"/>
                <a:cs typeface="Leelawadee UI" panose="020B0502040204020203" pitchFamily="34" charset="-34"/>
              </a:rPr>
              <a:t>Alpes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50000"/>
                </a:srgbClr>
              </a:solidFill>
              <a:effectLst/>
              <a:uLnTx/>
              <a:uFillTx/>
              <a:latin typeface="+mn-lt"/>
              <a:cs typeface="Leelawadee UI" panose="020B0502040204020203" pitchFamily="34" charset="-34"/>
            </a:endParaRPr>
          </a:p>
          <a:p>
            <a:pPr marL="88900" marR="0" lvl="2" indent="-82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50000"/>
                  </a:srgbClr>
                </a:solidFill>
                <a:effectLst/>
                <a:uLnTx/>
                <a:uFillTx/>
                <a:latin typeface="+mn-lt"/>
                <a:cs typeface="Leelawadee UI" panose="020B0502040204020203" pitchFamily="34" charset="-34"/>
              </a:rPr>
              <a:t>Auditoire</a:t>
            </a:r>
          </a:p>
          <a:p>
            <a:pPr marL="88900" marR="0" lvl="2" indent="-82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F3F3F">
                    <a:lumMod val="50000"/>
                  </a:srgbClr>
                </a:solidFill>
                <a:effectLst/>
                <a:uLnTx/>
                <a:uFillTx/>
                <a:latin typeface="+mn-lt"/>
                <a:cs typeface="Leelawadee UI" panose="020B0502040204020203" pitchFamily="34" charset="-34"/>
              </a:rPr>
              <a:t>FullSIX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50000"/>
                </a:srgbClr>
              </a:solidFill>
              <a:effectLst/>
              <a:uLnTx/>
              <a:uFillTx/>
              <a:latin typeface="+mn-lt"/>
              <a:cs typeface="Leelawadee UI" panose="020B0502040204020203" pitchFamily="34" charset="-34"/>
            </a:endParaRPr>
          </a:p>
          <a:p>
            <a:pPr marL="88900" marR="0" lvl="2" indent="-82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3F3F3F">
                    <a:lumMod val="50000"/>
                  </a:srgbClr>
                </a:solidFill>
                <a:latin typeface="+mn-lt"/>
                <a:cs typeface="Leelawadee UI" panose="020B0502040204020203" pitchFamily="34" charset="-34"/>
              </a:rPr>
              <a:t>Bouygues </a:t>
            </a:r>
            <a:r>
              <a:rPr lang="en-US" sz="1400" dirty="0" err="1">
                <a:solidFill>
                  <a:srgbClr val="3F3F3F">
                    <a:lumMod val="50000"/>
                  </a:srgbClr>
                </a:solidFill>
                <a:latin typeface="+mn-lt"/>
                <a:cs typeface="Leelawadee UI" panose="020B0502040204020203" pitchFamily="34" charset="-34"/>
              </a:rPr>
              <a:t>Bâtiment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50000"/>
                  </a:srgbClr>
                </a:solidFill>
                <a:effectLst/>
                <a:uLnTx/>
                <a:uFillTx/>
                <a:latin typeface="+mn-lt"/>
                <a:cs typeface="Leelawadee UI" panose="020B0502040204020203" pitchFamily="34" charset="-34"/>
              </a:rPr>
              <a:t>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rgbClr val="EE1C25"/>
              </a:buClr>
              <a:buSzPct val="70000"/>
              <a:buNone/>
              <a:tabLst/>
              <a:defRPr/>
            </a:pPr>
            <a:r>
              <a:rPr lang="en-US" sz="1400" dirty="0">
                <a:solidFill>
                  <a:schemeClr val="accent5"/>
                </a:solidFill>
                <a:latin typeface="+mn-lt"/>
                <a:cs typeface="Leelawadee UI" panose="020B0502040204020203" pitchFamily="34" charset="-34"/>
              </a:rPr>
              <a:t>Education</a:t>
            </a:r>
          </a:p>
          <a:p>
            <a:pPr marL="88900" lvl="2" indent="-82550">
              <a:spcAft>
                <a:spcPts val="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3F3F3F">
                    <a:lumMod val="50000"/>
                  </a:srgbClr>
                </a:solidFill>
                <a:latin typeface="+mn-lt"/>
                <a:cs typeface="Leelawadee UI" panose="020B0502040204020203" pitchFamily="34" charset="-34"/>
              </a:rPr>
              <a:t>Master finance </a:t>
            </a:r>
            <a:r>
              <a:rPr lang="en-US" sz="1400" dirty="0" err="1">
                <a:solidFill>
                  <a:srgbClr val="3F3F3F">
                    <a:lumMod val="50000"/>
                  </a:srgbClr>
                </a:solidFill>
                <a:latin typeface="+mn-lt"/>
                <a:cs typeface="Leelawadee UI" panose="020B0502040204020203" pitchFamily="34" charset="-34"/>
              </a:rPr>
              <a:t>d’entreprise</a:t>
            </a:r>
            <a:r>
              <a:rPr lang="en-US" sz="1400" dirty="0">
                <a:solidFill>
                  <a:srgbClr val="3F3F3F">
                    <a:lumMod val="50000"/>
                  </a:srgbClr>
                </a:solidFill>
                <a:latin typeface="+mn-lt"/>
                <a:cs typeface="Leelawadee UI" panose="020B0502040204020203" pitchFamily="34" charset="-34"/>
              </a:rPr>
              <a:t> – ASSAS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rgbClr val="EE1C25"/>
              </a:buClr>
              <a:buSzPct val="70000"/>
              <a:buNone/>
              <a:tabLst/>
              <a:defRPr/>
            </a:pPr>
            <a:r>
              <a:rPr lang="en-US" sz="1400" dirty="0">
                <a:solidFill>
                  <a:schemeClr val="accent5"/>
                </a:solidFill>
                <a:latin typeface="+mn-lt"/>
                <a:cs typeface="Leelawadee UI" panose="020B0502040204020203" pitchFamily="34" charset="-34"/>
              </a:rPr>
              <a:t>Languages</a:t>
            </a:r>
          </a:p>
          <a:p>
            <a:pPr marL="88900" marR="0" lvl="2" indent="-82550" fontAlgn="auto">
              <a:lnSpc>
                <a:spcPct val="100000"/>
              </a:lnSpc>
              <a:spcAft>
                <a:spcPts val="0"/>
              </a:spcAft>
              <a:buClr>
                <a:srgbClr val="00B0F0"/>
              </a:buClr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3F3F3F">
                    <a:lumMod val="50000"/>
                  </a:srgbClr>
                </a:solidFill>
                <a:latin typeface="+mn-lt"/>
                <a:cs typeface="Leelawadee UI" panose="020B0502040204020203" pitchFamily="34" charset="-34"/>
              </a:rPr>
              <a:t>English, German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1C25"/>
              </a:buClr>
              <a:buSzPct val="40000"/>
              <a:buNone/>
              <a:tabLst/>
              <a:defRPr/>
            </a:pPr>
            <a:r>
              <a:rPr lang="en-US" sz="1400" b="0" dirty="0">
                <a:solidFill>
                  <a:schemeClr val="accent5"/>
                </a:solidFill>
                <a:latin typeface="+mn-lt"/>
                <a:cs typeface="Leelawadee UI" panose="020B0502040204020203" pitchFamily="34" charset="-34"/>
              </a:rPr>
              <a:t>Business areas</a:t>
            </a:r>
          </a:p>
          <a:p>
            <a:pPr marL="88900" marR="0" lvl="2" indent="-82550" fontAlgn="auto">
              <a:lnSpc>
                <a:spcPct val="100000"/>
              </a:lnSpc>
              <a:spcAft>
                <a:spcPts val="0"/>
              </a:spcAft>
              <a:buClr>
                <a:srgbClr val="00B0F0"/>
              </a:buClr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3F3F3F">
                    <a:lumMod val="50000"/>
                  </a:srgbClr>
                </a:solidFill>
                <a:latin typeface="+mn-lt"/>
                <a:cs typeface="Leelawadee UI" panose="020B0502040204020203" pitchFamily="34" charset="-34"/>
              </a:rPr>
              <a:t>Tourism</a:t>
            </a:r>
          </a:p>
          <a:p>
            <a:pPr marL="88900" marR="0" lvl="2" indent="-82550" fontAlgn="auto">
              <a:lnSpc>
                <a:spcPct val="100000"/>
              </a:lnSpc>
              <a:spcAft>
                <a:spcPts val="0"/>
              </a:spcAft>
              <a:buClr>
                <a:srgbClr val="00B0F0"/>
              </a:buClr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3F3F3F">
                    <a:lumMod val="50000"/>
                  </a:srgbClr>
                </a:solidFill>
                <a:latin typeface="+mn-lt"/>
                <a:cs typeface="Leelawadee UI" panose="020B0502040204020203" pitchFamily="34" charset="-34"/>
              </a:rPr>
              <a:t>Communication</a:t>
            </a:r>
          </a:p>
          <a:p>
            <a:pPr marL="88900" marR="0" lvl="2" indent="-82550" fontAlgn="auto">
              <a:lnSpc>
                <a:spcPct val="100000"/>
              </a:lnSpc>
              <a:spcAft>
                <a:spcPts val="0"/>
              </a:spcAft>
              <a:buClr>
                <a:srgbClr val="00B0F0"/>
              </a:buClr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3F3F3F">
                    <a:lumMod val="50000"/>
                  </a:srgbClr>
                </a:solidFill>
                <a:latin typeface="+mn-lt"/>
                <a:cs typeface="Leelawadee UI" panose="020B0502040204020203" pitchFamily="34" charset="-34"/>
              </a:rPr>
              <a:t>Construction</a:t>
            </a:r>
          </a:p>
          <a:p>
            <a:pPr marL="88900" marR="0" lvl="2" indent="-82550" fontAlgn="auto">
              <a:lnSpc>
                <a:spcPct val="100000"/>
              </a:lnSpc>
              <a:spcAft>
                <a:spcPts val="0"/>
              </a:spcAft>
              <a:buClr>
                <a:srgbClr val="00B0F0"/>
              </a:buClr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3F3F3F">
                    <a:lumMod val="50000"/>
                  </a:srgbClr>
                </a:solidFill>
                <a:latin typeface="+mn-lt"/>
                <a:cs typeface="Leelawadee UI" panose="020B0502040204020203" pitchFamily="34" charset="-34"/>
              </a:rPr>
              <a:t>Health</a:t>
            </a:r>
            <a:endParaRPr lang="en-US" sz="1200" dirty="0">
              <a:solidFill>
                <a:srgbClr val="3F3F3F">
                  <a:lumMod val="50000"/>
                </a:srgbClr>
              </a:solidFill>
              <a:latin typeface="+mn-lt"/>
              <a:cs typeface="Leelawadee UI" panose="020B0502040204020203" pitchFamily="34" charset="-34"/>
            </a:endParaRP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6CCF51F8-E376-48ED-81DD-3B58AA9B4266}"/>
              </a:ext>
            </a:extLst>
          </p:cNvPr>
          <p:cNvSpPr txBox="1">
            <a:spLocks/>
          </p:cNvSpPr>
          <p:nvPr/>
        </p:nvSpPr>
        <p:spPr>
          <a:xfrm>
            <a:off x="6276107" y="2559444"/>
            <a:ext cx="4608000" cy="37969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3600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E1C25"/>
              </a:buClr>
              <a:buSzPct val="40000"/>
              <a:buFont typeface="Wingdings" panose="05000000000000000000" pitchFamily="2" charset="2"/>
              <a:buChar char="ü"/>
              <a:defRPr sz="1100" b="1" kern="1200" baseline="0">
                <a:solidFill>
                  <a:srgbClr val="EE1C25"/>
                </a:solidFill>
                <a:latin typeface="Trebuchet MS" pitchFamily="34" charset="0"/>
                <a:ea typeface="+mn-ea"/>
                <a:cs typeface="+mn-cs"/>
              </a:defRPr>
            </a:lvl1pPr>
            <a:lvl2pPr marL="450000" indent="-28575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rgbClr val="EE1C25"/>
              </a:buClr>
              <a:buSzPct val="70000"/>
              <a:buFont typeface="Wingdings" pitchFamily="2" charset="2"/>
              <a:buChar char="u"/>
              <a:defRPr sz="1050" b="0" kern="1200" baseline="0">
                <a:solidFill>
                  <a:schemeClr val="tx1">
                    <a:lumMod val="50000"/>
                  </a:schemeClr>
                </a:solidFill>
                <a:latin typeface="Leelawadee" pitchFamily="34" charset="-34"/>
                <a:ea typeface="+mn-ea"/>
                <a:cs typeface="Leelawadee" pitchFamily="34" charset="-34"/>
              </a:defRPr>
            </a:lvl2pPr>
            <a:lvl3pPr marL="540000" indent="-2286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rgbClr val="EE1C25"/>
              </a:buClr>
              <a:buSzPct val="80000"/>
              <a:buFont typeface="Wide Latin" pitchFamily="18" charset="0"/>
              <a:buChar char="-"/>
              <a:defRPr sz="1000" kern="1200" baseline="0">
                <a:solidFill>
                  <a:schemeClr val="tx1">
                    <a:lumMod val="50000"/>
                  </a:schemeClr>
                </a:solidFill>
                <a:latin typeface="Leelawadee" pitchFamily="34" charset="-34"/>
                <a:ea typeface="+mn-ea"/>
                <a:cs typeface="Leelawadee" pitchFamily="34" charset="-34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Tx/>
              <a:buSzPct val="60000"/>
              <a:buFont typeface="Wingdings" pitchFamily="2" charset="2"/>
              <a:buNone/>
              <a:defRPr sz="1050" kern="1200" baseline="0">
                <a:solidFill>
                  <a:schemeClr val="tx1">
                    <a:lumMod val="50000"/>
                  </a:schemeClr>
                </a:solidFill>
                <a:latin typeface="Leelawadee" pitchFamily="34" charset="-34"/>
                <a:ea typeface="+mn-ea"/>
                <a:cs typeface="Leelawadee" pitchFamily="34" charset="-34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Tx/>
              <a:buSzPct val="60000"/>
              <a:buFont typeface="Wingdings" pitchFamily="2" charset="2"/>
              <a:buChar char="£"/>
              <a:defRPr sz="1200" kern="1200" baseline="0">
                <a:solidFill>
                  <a:schemeClr val="tx1">
                    <a:lumMod val="50000"/>
                  </a:schemeClr>
                </a:solidFill>
                <a:latin typeface="Leelawadee" pitchFamily="34" charset="-34"/>
                <a:ea typeface="+mn-ea"/>
                <a:cs typeface="Leelawadee" pitchFamily="34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sz="1400" b="0" i="0" u="none" strike="noStrike" kern="1200" cap="none" spc="0" normalizeH="0" baseline="0" dirty="0">
              <a:ln>
                <a:noFill/>
              </a:ln>
              <a:solidFill>
                <a:srgbClr val="2CBAE0"/>
              </a:solidFill>
              <a:effectLst/>
              <a:uLnTx/>
              <a:uFillTx/>
              <a:latin typeface="+mn-lt"/>
              <a:cs typeface="Leelawadee UI" panose="020B0502040204020203" pitchFamily="34" charset="-34"/>
            </a:endParaRPr>
          </a:p>
          <a:p>
            <a:pPr marL="0" lvl="0" inden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cs typeface="Leelawadee UI" panose="020B0502040204020203" pitchFamily="34" charset="-34"/>
              </a:rPr>
              <a:t>20 years of experience in project management and IT 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cs typeface="Leelawadee UI" panose="020B0502040204020203" pitchFamily="34" charset="-34"/>
            </a:endParaRPr>
          </a:p>
          <a:p>
            <a:pPr marL="88900" marR="0" lvl="2" indent="-82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50000"/>
                  </a:srgbClr>
                </a:solidFill>
                <a:effectLst/>
                <a:uLnTx/>
                <a:uFillTx/>
                <a:latin typeface="+mn-lt"/>
                <a:cs typeface="Leelawadee UI" panose="020B0502040204020203" pitchFamily="34" charset="-34"/>
              </a:rPr>
              <a:t>Groupe SFR</a:t>
            </a:r>
          </a:p>
          <a:p>
            <a:pPr marL="88900" marR="0" lvl="2" indent="-82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50000"/>
                  </a:srgbClr>
                </a:solidFill>
                <a:effectLst/>
                <a:uLnTx/>
                <a:uFillTx/>
                <a:latin typeface="+mn-lt"/>
                <a:cs typeface="Leelawadee UI" panose="020B0502040204020203" pitchFamily="34" charset="-34"/>
              </a:rPr>
              <a:t>Capgemini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rgbClr val="EE1C25"/>
              </a:buClr>
              <a:buSzPct val="70000"/>
              <a:buNone/>
              <a:tabLst/>
              <a:defRPr/>
            </a:pPr>
            <a:r>
              <a:rPr lang="fr-FR" sz="1400" dirty="0" err="1">
                <a:solidFill>
                  <a:schemeClr val="accent5"/>
                </a:solidFill>
                <a:latin typeface="+mn-lt"/>
                <a:cs typeface="Leelawadee UI" panose="020B0502040204020203" pitchFamily="34" charset="-34"/>
              </a:rPr>
              <a:t>Education</a:t>
            </a:r>
            <a:endParaRPr lang="fr-FR" sz="1400" dirty="0">
              <a:solidFill>
                <a:schemeClr val="accent5"/>
              </a:solidFill>
              <a:latin typeface="+mn-lt"/>
              <a:cs typeface="Leelawadee UI" panose="020B0502040204020203" pitchFamily="34" charset="-34"/>
            </a:endParaRPr>
          </a:p>
          <a:p>
            <a:pPr marL="88900" lvl="2" indent="-82550">
              <a:spcAft>
                <a:spcPts val="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/>
            </a:pPr>
            <a:r>
              <a:rPr lang="fr-FR" sz="1400" dirty="0">
                <a:solidFill>
                  <a:srgbClr val="3F3F3F">
                    <a:lumMod val="50000"/>
                  </a:srgbClr>
                </a:solidFill>
                <a:latin typeface="+mn-lt"/>
                <a:cs typeface="Leelawadee UI" panose="020B0502040204020203" pitchFamily="34" charset="-34"/>
              </a:rPr>
              <a:t>Diplôme Universitaire Paris Descartes – Analyste Big Data</a:t>
            </a:r>
          </a:p>
          <a:p>
            <a:pPr marL="88900" lvl="2" indent="-82550">
              <a:spcAft>
                <a:spcPts val="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/>
            </a:pPr>
            <a:r>
              <a:rPr lang="fr-FR" sz="1400" dirty="0">
                <a:solidFill>
                  <a:srgbClr val="3F3F3F">
                    <a:lumMod val="50000"/>
                  </a:srgbClr>
                </a:solidFill>
                <a:latin typeface="+mn-lt"/>
                <a:cs typeface="Leelawadee UI" panose="020B0502040204020203" pitchFamily="34" charset="-34"/>
              </a:rPr>
              <a:t>Ecole Supérieure d’Informatique Electronique et Automatique (E.S.I.E.A) – Ingénieur Informatique</a:t>
            </a:r>
          </a:p>
          <a:p>
            <a:pPr marL="6350" lvl="2" indent="0">
              <a:spcAft>
                <a:spcPts val="0"/>
              </a:spcAft>
              <a:buClr>
                <a:srgbClr val="00B0F0"/>
              </a:buClr>
              <a:buNone/>
              <a:defRPr/>
            </a:pPr>
            <a:r>
              <a:rPr lang="fr-FR" sz="1400" dirty="0" err="1">
                <a:solidFill>
                  <a:schemeClr val="accent5"/>
                </a:solidFill>
                <a:latin typeface="+mn-lt"/>
                <a:cs typeface="Leelawadee UI" panose="020B0502040204020203" pitchFamily="34" charset="-34"/>
              </a:rPr>
              <a:t>Languages</a:t>
            </a:r>
            <a:endParaRPr lang="fr-FR" sz="1400" dirty="0">
              <a:solidFill>
                <a:schemeClr val="accent5"/>
              </a:solidFill>
              <a:latin typeface="+mn-lt"/>
              <a:cs typeface="Leelawadee UI" panose="020B0502040204020203" pitchFamily="34" charset="-34"/>
            </a:endParaRPr>
          </a:p>
          <a:p>
            <a:pPr marL="88900" marR="0" lvl="2" indent="-82550" fontAlgn="auto">
              <a:lnSpc>
                <a:spcPct val="100000"/>
              </a:lnSpc>
              <a:spcAft>
                <a:spcPts val="0"/>
              </a:spcAft>
              <a:buClr>
                <a:srgbClr val="00B0F0"/>
              </a:buClr>
              <a:buFont typeface="Arial" panose="020B0604020202020204" pitchFamily="34" charset="0"/>
              <a:buChar char="•"/>
              <a:tabLst/>
              <a:defRPr/>
            </a:pPr>
            <a:r>
              <a:rPr lang="fr-FR" sz="1400" dirty="0">
                <a:solidFill>
                  <a:srgbClr val="3F3F3F">
                    <a:lumMod val="50000"/>
                  </a:srgbClr>
                </a:solidFill>
                <a:latin typeface="+mn-lt"/>
                <a:cs typeface="Leelawadee UI" panose="020B0502040204020203" pitchFamily="34" charset="-34"/>
              </a:rPr>
              <a:t>Anglais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1C25"/>
              </a:buClr>
              <a:buSzPct val="40000"/>
              <a:buNone/>
              <a:tabLst/>
              <a:defRPr/>
            </a:pPr>
            <a:r>
              <a:rPr lang="fr-FR" sz="1400" b="0" dirty="0">
                <a:solidFill>
                  <a:schemeClr val="accent5"/>
                </a:solidFill>
                <a:latin typeface="+mn-lt"/>
                <a:cs typeface="Leelawadee UI" panose="020B0502040204020203" pitchFamily="34" charset="-34"/>
              </a:rPr>
              <a:t>Business areas</a:t>
            </a:r>
          </a:p>
          <a:p>
            <a:pPr marL="88900" marR="0" lvl="2" indent="-82550" fontAlgn="auto">
              <a:lnSpc>
                <a:spcPct val="100000"/>
              </a:lnSpc>
              <a:spcAft>
                <a:spcPts val="0"/>
              </a:spcAft>
              <a:buClr>
                <a:srgbClr val="00B0F0"/>
              </a:buClr>
              <a:buFont typeface="Arial" panose="020B0604020202020204" pitchFamily="34" charset="0"/>
              <a:buChar char="•"/>
              <a:tabLst/>
              <a:defRPr/>
            </a:pPr>
            <a:r>
              <a:rPr lang="fr-FR" sz="1400" dirty="0">
                <a:solidFill>
                  <a:srgbClr val="3F3F3F">
                    <a:lumMod val="50000"/>
                  </a:srgbClr>
                </a:solidFill>
                <a:latin typeface="+mn-lt"/>
                <a:cs typeface="Leelawadee UI" panose="020B0502040204020203" pitchFamily="34" charset="-34"/>
              </a:rPr>
              <a:t>Web</a:t>
            </a:r>
          </a:p>
          <a:p>
            <a:pPr marL="88900" marR="0" lvl="2" indent="-82550" fontAlgn="auto">
              <a:lnSpc>
                <a:spcPct val="100000"/>
              </a:lnSpc>
              <a:spcAft>
                <a:spcPts val="0"/>
              </a:spcAft>
              <a:buClr>
                <a:srgbClr val="00B0F0"/>
              </a:buClr>
              <a:buFont typeface="Arial" panose="020B0604020202020204" pitchFamily="34" charset="0"/>
              <a:buChar char="•"/>
              <a:tabLst/>
              <a:defRPr/>
            </a:pPr>
            <a:r>
              <a:rPr lang="fr-FR" sz="1400" dirty="0">
                <a:solidFill>
                  <a:srgbClr val="3F3F3F">
                    <a:lumMod val="50000"/>
                  </a:srgbClr>
                </a:solidFill>
                <a:latin typeface="+mn-lt"/>
                <a:cs typeface="Leelawadee UI" panose="020B0502040204020203" pitchFamily="34" charset="-34"/>
              </a:rPr>
              <a:t>Télécoms</a:t>
            </a:r>
          </a:p>
          <a:p>
            <a:pPr marL="88900" marR="0" lvl="2" indent="-82550" fontAlgn="auto">
              <a:lnSpc>
                <a:spcPct val="100000"/>
              </a:lnSpc>
              <a:spcAft>
                <a:spcPts val="0"/>
              </a:spcAft>
              <a:buClr>
                <a:srgbClr val="00B0F0"/>
              </a:buClr>
              <a:buFont typeface="Arial" panose="020B0604020202020204" pitchFamily="34" charset="0"/>
              <a:buChar char="•"/>
              <a:tabLst/>
              <a:defRPr/>
            </a:pPr>
            <a:r>
              <a:rPr lang="fr-FR" sz="1400" dirty="0">
                <a:solidFill>
                  <a:srgbClr val="3F3F3F">
                    <a:lumMod val="50000"/>
                  </a:srgbClr>
                </a:solidFill>
                <a:latin typeface="+mn-lt"/>
                <a:cs typeface="Leelawadee UI" panose="020B0502040204020203" pitchFamily="34" charset="-34"/>
              </a:rPr>
              <a:t>Industrie automobile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F4E0B84-35E0-4685-B5DB-322934B21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81726" y="1381633"/>
            <a:ext cx="902381" cy="107062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Zone de texte 101">
            <a:extLst>
              <a:ext uri="{FF2B5EF4-FFF2-40B4-BE49-F238E27FC236}">
                <a16:creationId xmlns:a16="http://schemas.microsoft.com/office/drawing/2014/main" id="{4517CE88-BBCF-4F98-A544-9F982CB99D6F}"/>
              </a:ext>
            </a:extLst>
          </p:cNvPr>
          <p:cNvSpPr txBox="1"/>
          <p:nvPr/>
        </p:nvSpPr>
        <p:spPr>
          <a:xfrm rot="10800000" flipV="1">
            <a:off x="6945085" y="2019923"/>
            <a:ext cx="2917842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>
              <a:lnSpc>
                <a:spcPts val="2000"/>
              </a:lnSpc>
            </a:pPr>
            <a:r>
              <a:rPr lang="fr-FR" sz="2000" b="1" noProof="1">
                <a:solidFill>
                  <a:schemeClr val="accent5"/>
                </a:solidFill>
              </a:rPr>
              <a:t>Hervé </a:t>
            </a:r>
          </a:p>
          <a:p>
            <a:pPr algn="r" rtl="0">
              <a:lnSpc>
                <a:spcPts val="2000"/>
              </a:lnSpc>
            </a:pPr>
            <a:r>
              <a:rPr lang="fr-FR" sz="2000" b="1" noProof="1">
                <a:solidFill>
                  <a:schemeClr val="accent5"/>
                </a:solidFill>
              </a:rPr>
              <a:t>HOAREAU</a:t>
            </a:r>
            <a:endParaRPr lang="fr-FR" sz="2000" noProof="1">
              <a:solidFill>
                <a:schemeClr val="accent5"/>
              </a:solidFill>
            </a:endParaRPr>
          </a:p>
        </p:txBody>
      </p:sp>
      <p:sp>
        <p:nvSpPr>
          <p:cNvPr id="18" name="Forme libre 1">
            <a:extLst>
              <a:ext uri="{FF2B5EF4-FFF2-40B4-BE49-F238E27FC236}">
                <a16:creationId xmlns:a16="http://schemas.microsoft.com/office/drawing/2014/main" id="{BA808E8D-7A1D-49B6-A95C-6B4E68B1D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1">
              <a:solidFill>
                <a:srgbClr val="98A3AD"/>
              </a:solidFill>
            </a:endParaRPr>
          </a:p>
        </p:txBody>
      </p:sp>
      <p:sp>
        <p:nvSpPr>
          <p:cNvPr id="19" name="Espace réservé du numéro de diapositive 31">
            <a:extLst>
              <a:ext uri="{FF2B5EF4-FFF2-40B4-BE49-F238E27FC236}">
                <a16:creationId xmlns:a16="http://schemas.microsoft.com/office/drawing/2014/main" id="{24238CB0-C3C8-4C3B-8C56-E77D103A25E5}"/>
              </a:ext>
            </a:extLst>
          </p:cNvPr>
          <p:cNvSpPr txBox="1">
            <a:spLocks/>
          </p:cNvSpPr>
          <p:nvPr/>
        </p:nvSpPr>
        <p:spPr>
          <a:xfrm>
            <a:off x="11865430" y="6429586"/>
            <a:ext cx="326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28E537-E56B-49CA-B596-52598082FBE8}" type="slidenum">
              <a:rPr lang="fr-FR" smtClean="0">
                <a:solidFill>
                  <a:schemeClr val="bg1"/>
                </a:solidFill>
              </a:rPr>
              <a:pPr/>
              <a:t>8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38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 dirty="0"/>
              <a:t>Diapositive 10</a:t>
            </a:r>
          </a:p>
        </p:txBody>
      </p:sp>
      <p:sp>
        <p:nvSpPr>
          <p:cNvPr id="94" name="Titre 1">
            <a:extLst>
              <a:ext uri="{FF2B5EF4-FFF2-40B4-BE49-F238E27FC236}">
                <a16:creationId xmlns:a16="http://schemas.microsoft.com/office/drawing/2014/main" id="{B6315231-AA54-4E4A-AEE6-BB48B5AC6D78}"/>
              </a:ext>
            </a:extLst>
          </p:cNvPr>
          <p:cNvSpPr txBox="1">
            <a:spLocks/>
          </p:cNvSpPr>
          <p:nvPr/>
        </p:nvSpPr>
        <p:spPr>
          <a:xfrm>
            <a:off x="1743937" y="396540"/>
            <a:ext cx="1500005" cy="837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0216323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639</Words>
  <Application>Microsoft Office PowerPoint</Application>
  <PresentationFormat>Grand écran</PresentationFormat>
  <Paragraphs>199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Miriam Fixed</vt:lpstr>
      <vt:lpstr>Segoe UI Light</vt:lpstr>
      <vt:lpstr>Symbol</vt:lpstr>
      <vt:lpstr>Wide Latin</vt:lpstr>
      <vt:lpstr>Wingdings</vt:lpstr>
      <vt:lpstr>Thème Office</vt:lpstr>
      <vt:lpstr>Project</vt:lpstr>
      <vt:lpstr>Diapositive 10</vt:lpstr>
      <vt:lpstr>Diapositive 10</vt:lpstr>
      <vt:lpstr>Diapositive 5</vt:lpstr>
      <vt:lpstr>Diapositive 5</vt:lpstr>
      <vt:lpstr>Diapositive 5</vt:lpstr>
      <vt:lpstr>Diapositive 10</vt:lpstr>
      <vt:lpstr>Diapositive 5</vt:lpstr>
      <vt:lpstr>Diapositive 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Thomas Laffourcade</dc:creator>
  <cp:lastModifiedBy>Thomas Laffourcade</cp:lastModifiedBy>
  <cp:revision>5</cp:revision>
  <dcterms:created xsi:type="dcterms:W3CDTF">2022-04-25T15:38:04Z</dcterms:created>
  <dcterms:modified xsi:type="dcterms:W3CDTF">2022-05-04T09:15:47Z</dcterms:modified>
</cp:coreProperties>
</file>