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80728"/>
            <a:ext cx="4040188" cy="432048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</a:t>
            </a:r>
            <a:r>
              <a:rPr kumimoji="0" lang="en-US" dirty="0" err="1" smtClean="0"/>
              <a:t>Mastere</a:t>
            </a:r>
            <a:endParaRPr kumimoji="0"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990253"/>
            <a:ext cx="4041775" cy="422523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453336"/>
            <a:ext cx="2289048" cy="26877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38600" cy="46874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484784"/>
            <a:ext cx="4038600" cy="46874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958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65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Une architecture très modulaire</a:t>
            </a:r>
            <a:endParaRPr lang="fr-FR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Front-ends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Back-end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3970784" cy="2376264"/>
          </a:xfrm>
        </p:spPr>
        <p:txBody>
          <a:bodyPr>
            <a:normAutofit/>
          </a:bodyPr>
          <a:lstStyle/>
          <a:p>
            <a:pPr fontAlgn="base">
              <a:buClr>
                <a:schemeClr val="bg2"/>
              </a:buClr>
            </a:pPr>
            <a:r>
              <a:rPr lang="fr-FR" sz="1600" dirty="0"/>
              <a:t>Le front-end </a:t>
            </a:r>
            <a:r>
              <a:rPr lang="fr-FR" sz="1600" dirty="0" smtClean="0"/>
              <a:t>repose sur le </a:t>
            </a:r>
            <a:r>
              <a:rPr lang="fr-FR" sz="1600" dirty="0" err="1" smtClean="0"/>
              <a:t>framework</a:t>
            </a:r>
            <a:r>
              <a:rPr lang="fr-FR" sz="1600" dirty="0" smtClean="0"/>
              <a:t> </a:t>
            </a:r>
            <a:r>
              <a:rPr lang="fr-FR" sz="1600" dirty="0" err="1" smtClean="0"/>
              <a:t>Angular</a:t>
            </a:r>
            <a:r>
              <a:rPr lang="fr-FR" sz="1600" dirty="0" smtClean="0"/>
              <a:t> (dernière version). Ainsi l’application est un site web mobile se comportant comme une application (PWA) compatible avec tous les types de </a:t>
            </a:r>
            <a:r>
              <a:rPr lang="fr-FR" sz="1600" dirty="0" err="1" smtClean="0"/>
              <a:t>devices</a:t>
            </a:r>
            <a:r>
              <a:rPr lang="fr-FR" sz="1600" dirty="0" smtClean="0"/>
              <a:t> mobile ou desktop, quelque soit l’OS.</a:t>
            </a:r>
          </a:p>
          <a:p>
            <a:pPr marL="0" indent="0" fontAlgn="base">
              <a:buClr>
                <a:schemeClr val="bg2"/>
              </a:buClr>
              <a:buNone/>
            </a:pPr>
            <a:endParaRPr lang="fr-FR" sz="1600" dirty="0"/>
          </a:p>
          <a:p>
            <a:endParaRPr lang="fr-FR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1484784"/>
            <a:ext cx="4352922" cy="2304256"/>
          </a:xfrm>
        </p:spPr>
        <p:txBody>
          <a:bodyPr>
            <a:noAutofit/>
          </a:bodyPr>
          <a:lstStyle/>
          <a:p>
            <a:pPr fontAlgn="base">
              <a:buClr>
                <a:schemeClr val="bg2"/>
              </a:buClr>
            </a:pPr>
            <a:r>
              <a:rPr lang="fr-FR" sz="1600" dirty="0" smtClean="0"/>
              <a:t>Le serveur s’appuie sur une architecture de type micro-services reposant sur </a:t>
            </a:r>
          </a:p>
          <a:p>
            <a:pPr lvl="1" fontAlgn="base">
              <a:buClr>
                <a:schemeClr val="bg2"/>
              </a:buClr>
            </a:pPr>
            <a:r>
              <a:rPr lang="fr-FR" sz="1200" dirty="0" smtClean="0"/>
              <a:t>une base de données orientée </a:t>
            </a:r>
            <a:r>
              <a:rPr lang="fr-FR" sz="1200" dirty="0" err="1" smtClean="0"/>
              <a:t>BigData</a:t>
            </a:r>
            <a:r>
              <a:rPr lang="fr-FR" sz="1200" dirty="0" smtClean="0"/>
              <a:t> (</a:t>
            </a:r>
            <a:r>
              <a:rPr lang="fr-FR" sz="1200" dirty="0" err="1" smtClean="0"/>
              <a:t>MongoDB</a:t>
            </a:r>
            <a:r>
              <a:rPr lang="fr-FR" sz="1200" dirty="0" smtClean="0"/>
              <a:t>)</a:t>
            </a:r>
          </a:p>
          <a:p>
            <a:pPr lvl="1" fontAlgn="base">
              <a:buClr>
                <a:schemeClr val="bg2"/>
              </a:buClr>
            </a:pPr>
            <a:r>
              <a:rPr lang="fr-FR" sz="1200" dirty="0" smtClean="0"/>
              <a:t>des </a:t>
            </a:r>
            <a:r>
              <a:rPr lang="fr-FR" sz="1200" dirty="0"/>
              <a:t>serveurs d’API </a:t>
            </a:r>
            <a:r>
              <a:rPr lang="fr-FR" sz="1200" dirty="0" smtClean="0"/>
              <a:t>sécurisées </a:t>
            </a:r>
            <a:r>
              <a:rPr lang="fr-FR" sz="1200" dirty="0"/>
              <a:t>développés </a:t>
            </a:r>
            <a:r>
              <a:rPr lang="fr-FR" sz="1200" dirty="0" smtClean="0"/>
              <a:t>en Python</a:t>
            </a:r>
            <a:br>
              <a:rPr lang="fr-FR" sz="1200" dirty="0" smtClean="0"/>
            </a:br>
            <a:r>
              <a:rPr lang="fr-FR" sz="1050" dirty="0" smtClean="0"/>
              <a:t>(python garantit la possibilité d’intégrer dans une version 2, les dernières technologies d’analyse de données pour optimiser la performance des promotions)</a:t>
            </a:r>
            <a:endParaRPr lang="fr-FR" dirty="0"/>
          </a:p>
          <a:p>
            <a:pPr fontAlgn="base">
              <a:buClr>
                <a:schemeClr val="bg2"/>
              </a:buClr>
            </a:pPr>
            <a:r>
              <a:rPr lang="fr-FR" sz="1450" dirty="0" smtClean="0"/>
              <a:t>La technologie de containerisation rend l’ensemble directement scalable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15616" y="5501637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L’architecture de la solution, très modulaire, autorise des adaptations rapides en fonction des évolutions du modèle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1</a:t>
            </a:fld>
            <a:endParaRPr lang="fr-FR"/>
          </a:p>
        </p:txBody>
      </p:sp>
      <p:sp>
        <p:nvSpPr>
          <p:cNvPr id="9" name="Double flèche horizontale 8"/>
          <p:cNvSpPr/>
          <p:nvPr/>
        </p:nvSpPr>
        <p:spPr>
          <a:xfrm>
            <a:off x="1835696" y="3933055"/>
            <a:ext cx="5256584" cy="1496573"/>
          </a:xfrm>
          <a:prstGeom prst="leftRightArrow">
            <a:avLst>
              <a:gd name="adj1" fmla="val 7797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deux couches communiquent en full-duplex pour un contrôle des promotions en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2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107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Une architecture très modulaire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Une architecture très modulaire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Une architecture très modulaire</vt:lpwstr>
  </property>
</Properties>
</file>