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89" r:id="rId3"/>
    <p:sldId id="290" r:id="rId4"/>
    <p:sldId id="291" r:id="rId5"/>
    <p:sldId id="256" r:id="rId6"/>
    <p:sldId id="257" r:id="rId7"/>
    <p:sldId id="292" r:id="rId8"/>
    <p:sldId id="258" r:id="rId9"/>
    <p:sldId id="293" r:id="rId10"/>
    <p:sldId id="260" r:id="rId11"/>
    <p:sldId id="261" r:id="rId12"/>
    <p:sldId id="259" r:id="rId13"/>
    <p:sldId id="264" r:id="rId14"/>
    <p:sldId id="265" r:id="rId15"/>
    <p:sldId id="266" r:id="rId16"/>
    <p:sldId id="267" r:id="rId17"/>
    <p:sldId id="262" r:id="rId18"/>
    <p:sldId id="268" r:id="rId19"/>
    <p:sldId id="269" r:id="rId20"/>
    <p:sldId id="271" r:id="rId21"/>
    <p:sldId id="274" r:id="rId22"/>
    <p:sldId id="275" r:id="rId23"/>
    <p:sldId id="272" r:id="rId24"/>
    <p:sldId id="273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94" r:id="rId33"/>
    <p:sldId id="283" r:id="rId34"/>
    <p:sldId id="284" r:id="rId35"/>
    <p:sldId id="285" r:id="rId36"/>
    <p:sldId id="286" r:id="rId37"/>
    <p:sldId id="287" r:id="rId38"/>
    <p:sldId id="295" r:id="rId39"/>
    <p:sldId id="296" r:id="rId40"/>
    <p:sldId id="297" r:id="rId41"/>
    <p:sldId id="298" r:id="rId42"/>
    <p:sldId id="301" r:id="rId43"/>
    <p:sldId id="299" r:id="rId44"/>
    <p:sldId id="300" r:id="rId4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88B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-355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198393F-506E-42F3-9FA2-C5A7116197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EEA0432F-353E-42BB-9B17-1D182533D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B4CDE810-493D-4C49-B8ED-9436B09EA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AF2EE26C-5BD5-49B3-AFA9-F3AD51DF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8E168F88-A195-4F77-9EB7-45BBA8659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3978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FBAA53A-84EC-4393-9448-9CAE254CA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AE87E7FC-8712-4D20-BEFC-C40630375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B587C640-CE34-4DCB-A779-FECBEAE9B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3A88C654-BC98-4205-83C0-BE29BA520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9324F803-7C42-4F87-9C7E-B76C231F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747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xmlns="" id="{9BAC39AB-F732-4CC0-B422-B26720BFCF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FBC3752A-000A-4A33-B236-B8F23F660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601FE94D-9366-4936-84EE-5985F9DEC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AFE29EB2-FAEB-4546-98D7-92EED2E8B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622F40B8-7D29-4D01-9DBE-D704BBD2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948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A3F3828-BD0A-4B81-A984-81DFE4E59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0EC8A2A9-2912-4BFA-BCDF-32962C0BB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9B3D757A-635C-497E-9BA1-32A5E7FCE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1F5A3E80-D4D4-44B5-8BBD-0365A50F0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2AC6233F-BFA6-42D3-8283-2F071C9C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3621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93186E9-1AB3-46F6-91DF-3B08ED2AC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0D1B0F2E-115D-4029-BEC4-14D342BEF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53C6FD83-AA37-48FE-89EF-284F407D6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0A45A3BE-CDD8-4584-A65F-0CCEFC3FC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D03CAF72-F7A0-490C-8F2C-45718C95B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2031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9FB1FFE-288D-46F4-838A-0824C9C36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84E6D906-22CF-4F86-9C57-0AADC9D520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905BDD05-1E92-49F7-8524-2E69E5C3E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97422E4D-D418-4B8A-9EF5-529BC9720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F1BD7C8D-CE3E-4C0F-B2B9-E51DCA1CB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5BBA102D-360B-4EE5-BDFC-FEC0D8638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5542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4AD70CB9-5A3B-467D-8944-4DC5A90DB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A3775FAB-53FE-40CC-A723-777B55828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1B6FF27E-92E8-4038-AC25-286B2F129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xmlns="" id="{F05571B1-5586-4BC5-8497-CBBAFEF07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3163290B-F505-41DA-A556-93FAE747E7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xmlns="" id="{2B929A61-93D8-4176-9436-DEA4C8AA3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xmlns="" id="{CB0BDEC3-882A-40E1-9AD7-9CADC5149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xmlns="" id="{E649F777-8B0B-4E07-8789-213A9EA26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5685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190E325-266A-4F95-A6CE-C45234A12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EA3CE308-4CE4-4A55-8AFF-261766BDA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9A5D54C3-4E6B-4A64-891C-B7F8257EE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99D49CF7-6C63-436D-B538-07295C3EE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7964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95B32A53-9F7F-4C64-B0C3-58B77A2BB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xmlns="" id="{C143E365-1A3B-48D6-816F-ED5BB793A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4B9A1611-BAD4-433E-A82A-460481C39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251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FDB57DA-AF3F-49F6-99CA-75A4C27FC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7F1ECA61-1796-4832-9432-65258A3FE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2A3B2590-9E27-4191-A02E-AB16317FC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CFDA4BC8-C396-49AB-B5FC-73CC9CE06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C5433602-B0B3-40E6-BDA3-8E1BAAD45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D8FED8BE-893F-4E06-8160-E9657CFF6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12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E1B0F45-88E2-4BFB-A88B-3AAF2D983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xmlns="" id="{EE50A91B-B093-4764-962F-7D6938EF99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7BACFCEA-685B-42B5-BDF7-AD63F1314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36D3AAC6-EA71-40A7-A355-9571CCD2C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F8DA-040C-4179-8EC3-2597626DD22D}" type="datetimeFigureOut">
              <a:rPr lang="zh-TW" altLang="en-US" smtClean="0"/>
              <a:t>2018/5/16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5DDE9F81-23D3-4C44-8D5A-CB9DBF84E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073497D4-4649-468C-94A9-AF635568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5098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xmlns="" id="{7818C2F0-BE73-48CD-90D4-08C181AE8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6B3FA1F4-293A-424F-BBDC-D39891EE8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D69709D7-7319-4D2B-B1A5-212DE7E9D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3F8DA-040C-4179-8EC3-2597626DD22D}" type="datetimeFigureOut">
              <a:rPr lang="zh-TW" altLang="en-US" smtClean="0"/>
              <a:t>2018/5/16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0DC51CC8-38F1-4540-A0E1-DF87A9B5FE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E47516C6-0347-4866-BB79-FE8992EFF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5E10F-C081-4A70-A6B3-1A5CC18E90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7848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sdn.microsoft.com/zh-tw/library/system.string.empty(v=vs.110).aspx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58C98C09-3733-4C20-AE1C-FEFEEC6AF2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597" t="6540" b="61350"/>
          <a:stretch/>
        </p:blipFill>
        <p:spPr>
          <a:xfrm>
            <a:off x="71021" y="454520"/>
            <a:ext cx="3579949" cy="333247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866DDCC5-1605-49D5-80F0-5306B6516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2" y="3847381"/>
            <a:ext cx="11938621" cy="283882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xmlns="" id="{AF40F365-2F7A-4892-9A5E-68318CD82CD1}"/>
              </a:ext>
            </a:extLst>
          </p:cNvPr>
          <p:cNvSpPr/>
          <p:nvPr/>
        </p:nvSpPr>
        <p:spPr>
          <a:xfrm>
            <a:off x="1149292" y="3003259"/>
            <a:ext cx="2030136" cy="2097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語音泡泡: 圓角矩形 7">
            <a:extLst>
              <a:ext uri="{FF2B5EF4-FFF2-40B4-BE49-F238E27FC236}">
                <a16:creationId xmlns:a16="http://schemas.microsoft.com/office/drawing/2014/main" xmlns="" id="{DF1D0A1B-279F-4AE4-B29C-F57C8EC5439F}"/>
              </a:ext>
            </a:extLst>
          </p:cNvPr>
          <p:cNvSpPr/>
          <p:nvPr/>
        </p:nvSpPr>
        <p:spPr>
          <a:xfrm>
            <a:off x="2451344" y="2211331"/>
            <a:ext cx="2399251" cy="687896"/>
          </a:xfrm>
          <a:prstGeom prst="wedgeRoundRectCallout">
            <a:avLst>
              <a:gd name="adj1" fmla="val -35172"/>
              <a:gd name="adj2" fmla="val 80962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要先裝套件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F8C642F8-9173-483E-927E-155B9778DE48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2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35047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4439548" y="3092887"/>
            <a:ext cx="7773933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It will create</a:t>
            </a:r>
          </a:p>
          <a:p>
            <a:r>
              <a:rPr lang="en-US" altLang="zh-TW" dirty="0"/>
              <a:t>//&lt;span class="field-validation-valid text-danger" data-</a:t>
            </a:r>
            <a:r>
              <a:rPr lang="en-US" altLang="zh-TW" dirty="0" err="1"/>
              <a:t>valmsg</a:t>
            </a:r>
            <a:r>
              <a:rPr lang="en-US" altLang="zh-TW" dirty="0"/>
              <a:t>-for="Name" data-</a:t>
            </a:r>
            <a:r>
              <a:rPr lang="en-US" altLang="zh-TW" dirty="0" err="1"/>
              <a:t>valmsg</a:t>
            </a:r>
            <a:r>
              <a:rPr lang="en-US" altLang="zh-TW" dirty="0"/>
              <a:t>-replace="true"&gt;&lt;/span&gt;</a:t>
            </a:r>
          </a:p>
          <a:p>
            <a:r>
              <a:rPr lang="en-US" altLang="zh-TW" dirty="0"/>
              <a:t>The </a:t>
            </a:r>
            <a:r>
              <a:rPr lang="en-US" altLang="zh-TW" dirty="0" err="1"/>
              <a:t>cshtml</a:t>
            </a:r>
            <a:r>
              <a:rPr lang="en-US" altLang="zh-TW" dirty="0"/>
              <a:t> also use the following JS</a:t>
            </a:r>
          </a:p>
          <a:p>
            <a:r>
              <a:rPr lang="en-US" altLang="zh-TW" dirty="0"/>
              <a:t>//&lt;script </a:t>
            </a:r>
            <a:r>
              <a:rPr lang="en-US" altLang="zh-TW" dirty="0" err="1"/>
              <a:t>src</a:t>
            </a:r>
            <a:r>
              <a:rPr lang="en-US" altLang="zh-TW" dirty="0"/>
              <a:t>="~/Scripts/jquery-1.10.2.min.js"&gt;&lt;/script&gt;</a:t>
            </a:r>
          </a:p>
          <a:p>
            <a:r>
              <a:rPr lang="en-US" altLang="zh-TW" dirty="0"/>
              <a:t>//&lt;script </a:t>
            </a:r>
            <a:r>
              <a:rPr lang="en-US" altLang="zh-TW" dirty="0" err="1"/>
              <a:t>src</a:t>
            </a:r>
            <a:r>
              <a:rPr lang="en-US" altLang="zh-TW" dirty="0"/>
              <a:t>="~/Scripts/jquery.validate.min.js"&gt;&lt;/script&gt;</a:t>
            </a:r>
          </a:p>
          <a:p>
            <a:r>
              <a:rPr lang="en-US" altLang="zh-TW" dirty="0"/>
              <a:t>//&lt;script </a:t>
            </a:r>
            <a:r>
              <a:rPr lang="en-US" altLang="zh-TW" dirty="0" err="1"/>
              <a:t>src</a:t>
            </a:r>
            <a:r>
              <a:rPr lang="en-US" altLang="zh-TW" dirty="0"/>
              <a:t>="~/Scripts/jquery.validate.unobtrusive.min.js"&gt;&lt;/script&gt;</a:t>
            </a:r>
          </a:p>
          <a:p>
            <a:r>
              <a:rPr lang="en-US" altLang="zh-TW" dirty="0"/>
              <a:t>Thus, the span will display the error message of Name input.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621" y="405083"/>
            <a:ext cx="4514850" cy="521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131"/>
          <a:stretch/>
        </p:blipFill>
        <p:spPr bwMode="auto">
          <a:xfrm>
            <a:off x="4439548" y="296879"/>
            <a:ext cx="7266498" cy="367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4848045" y="826896"/>
            <a:ext cx="6072997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/>
              <a:t>It will create</a:t>
            </a:r>
          </a:p>
          <a:p>
            <a:r>
              <a:rPr lang="en-US" altLang="zh-TW" sz="1600" dirty="0"/>
              <a:t>&lt;label class="control-label col-md-2”    for="Name"&gt;Name&lt;/label&gt;</a:t>
            </a:r>
          </a:p>
        </p:txBody>
      </p:sp>
      <p:sp>
        <p:nvSpPr>
          <p:cNvPr id="8" name="矩形 7"/>
          <p:cNvSpPr/>
          <p:nvPr/>
        </p:nvSpPr>
        <p:spPr>
          <a:xfrm>
            <a:off x="8146831" y="1121524"/>
            <a:ext cx="1692310" cy="2616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 flipH="1" flipV="1">
            <a:off x="7004649" y="664235"/>
            <a:ext cx="1492370" cy="45504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464744" y="1067968"/>
            <a:ext cx="2523313" cy="2923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/>
          <p:nvPr/>
        </p:nvCxnSpPr>
        <p:spPr>
          <a:xfrm flipV="1">
            <a:off x="7246189" y="664235"/>
            <a:ext cx="370934" cy="40373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959325" y="405082"/>
            <a:ext cx="1286864" cy="2591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7297945" y="405083"/>
            <a:ext cx="2649741" cy="2591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2" b="42556"/>
          <a:stretch/>
        </p:blipFill>
        <p:spPr bwMode="auto">
          <a:xfrm>
            <a:off x="4513582" y="1498635"/>
            <a:ext cx="7266498" cy="243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矩形 24"/>
          <p:cNvSpPr/>
          <p:nvPr/>
        </p:nvSpPr>
        <p:spPr>
          <a:xfrm>
            <a:off x="5742993" y="1498635"/>
            <a:ext cx="630828" cy="2604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4848045" y="1828363"/>
            <a:ext cx="609600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altLang="zh-TW" dirty="0"/>
              <a:t>It will create</a:t>
            </a:r>
          </a:p>
          <a:p>
            <a:r>
              <a:rPr lang="en-US" altLang="zh-TW" dirty="0"/>
              <a:t>//&lt;input class="form-control text-box single-line" id="Name" name="Name" type="text" value=""&gt;</a:t>
            </a:r>
          </a:p>
        </p:txBody>
      </p:sp>
      <p:sp>
        <p:nvSpPr>
          <p:cNvPr id="27" name="矩形 26"/>
          <p:cNvSpPr/>
          <p:nvPr/>
        </p:nvSpPr>
        <p:spPr>
          <a:xfrm>
            <a:off x="6311661" y="2391238"/>
            <a:ext cx="1142998" cy="3582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單箭頭接點 27"/>
          <p:cNvCxnSpPr>
            <a:endCxn id="25" idx="2"/>
          </p:cNvCxnSpPr>
          <p:nvPr/>
        </p:nvCxnSpPr>
        <p:spPr>
          <a:xfrm flipH="1" flipV="1">
            <a:off x="6058407" y="1759042"/>
            <a:ext cx="320063" cy="63219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8390622" y="2405649"/>
            <a:ext cx="3738117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沒有設定</a:t>
            </a:r>
            <a:r>
              <a:rPr lang="en-US" altLang="zh-TW" dirty="0"/>
              <a:t>Value</a:t>
            </a:r>
            <a:r>
              <a:rPr lang="zh-TW" altLang="en-US" dirty="0"/>
              <a:t>的值所以</a:t>
            </a:r>
            <a:r>
              <a:rPr lang="en-US" altLang="zh-TW" dirty="0"/>
              <a:t>Value</a:t>
            </a:r>
            <a:r>
              <a:rPr lang="zh-TW" altLang="en-US" dirty="0"/>
              <a:t>是空的</a:t>
            </a:r>
            <a:endParaRPr lang="en-US" altLang="zh-TW" dirty="0"/>
          </a:p>
        </p:txBody>
      </p:sp>
      <p:sp>
        <p:nvSpPr>
          <p:cNvPr id="31" name="矩形 30"/>
          <p:cNvSpPr/>
          <p:nvPr/>
        </p:nvSpPr>
        <p:spPr>
          <a:xfrm>
            <a:off x="7681823" y="1481382"/>
            <a:ext cx="3592902" cy="2604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單箭頭接點 31"/>
          <p:cNvCxnSpPr>
            <a:cxnSpLocks/>
          </p:cNvCxnSpPr>
          <p:nvPr/>
        </p:nvCxnSpPr>
        <p:spPr>
          <a:xfrm>
            <a:off x="7988059" y="1741789"/>
            <a:ext cx="158772" cy="43934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542" b="29928"/>
          <a:stretch/>
        </p:blipFill>
        <p:spPr bwMode="auto">
          <a:xfrm>
            <a:off x="4354808" y="2818220"/>
            <a:ext cx="7266498" cy="19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矩形 39"/>
          <p:cNvSpPr/>
          <p:nvPr/>
        </p:nvSpPr>
        <p:spPr>
          <a:xfrm>
            <a:off x="6174987" y="3092887"/>
            <a:ext cx="601701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當有錯誤訊息</a:t>
            </a:r>
            <a:r>
              <a:rPr lang="en-US" altLang="zh-TW" sz="1600" dirty="0"/>
              <a:t>(error message )</a:t>
            </a:r>
            <a:r>
              <a:rPr lang="zh-TW" altLang="en-US" sz="1600" dirty="0"/>
              <a:t> </a:t>
            </a:r>
            <a:r>
              <a:rPr lang="en-US" altLang="zh-TW" sz="1600" dirty="0" err="1"/>
              <a:t>jquery</a:t>
            </a:r>
            <a:r>
              <a:rPr lang="zh-TW" altLang="en-US" sz="1600" dirty="0"/>
              <a:t>就執行 然後就會顯示錯誤訊息</a:t>
            </a:r>
            <a:endParaRPr lang="en-US" altLang="zh-TW" sz="1600" dirty="0"/>
          </a:p>
        </p:txBody>
      </p:sp>
      <p:cxnSp>
        <p:nvCxnSpPr>
          <p:cNvPr id="6" name="直線單箭頭接點 5"/>
          <p:cNvCxnSpPr/>
          <p:nvPr/>
        </p:nvCxnSpPr>
        <p:spPr>
          <a:xfrm flipV="1">
            <a:off x="715992" y="891912"/>
            <a:ext cx="4433977" cy="9368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A62D539E-507D-4150-BDFB-42781D088369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12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86299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11156" b="-49"/>
          <a:stretch/>
        </p:blipFill>
        <p:spPr bwMode="auto">
          <a:xfrm>
            <a:off x="4468115" y="2448351"/>
            <a:ext cx="7548463" cy="3020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21"/>
          <a:stretch/>
        </p:blipFill>
        <p:spPr bwMode="auto">
          <a:xfrm>
            <a:off x="4709915" y="94532"/>
            <a:ext cx="7030637" cy="135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621" y="405083"/>
            <a:ext cx="4514850" cy="521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5920578" y="5072680"/>
            <a:ext cx="6096000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altLang="zh-TW" sz="1600" dirty="0"/>
              <a:t>It will create</a:t>
            </a:r>
          </a:p>
          <a:p>
            <a:r>
              <a:rPr lang="nl-NL" altLang="zh-TW" sz="1600" dirty="0"/>
              <a:t>//&lt;select id="Gender" name="Gender"&gt;</a:t>
            </a:r>
          </a:p>
          <a:p>
            <a:r>
              <a:rPr lang="en-US" altLang="zh-TW" sz="1600" dirty="0"/>
              <a:t>//    &lt;option value=""&gt;Select Gender&lt;/option&gt;</a:t>
            </a:r>
          </a:p>
          <a:p>
            <a:r>
              <a:rPr lang="en-US" altLang="zh-TW" sz="1600" dirty="0"/>
              <a:t>//    &lt;option value="Male"&gt;Male&lt;/option&gt;</a:t>
            </a:r>
          </a:p>
          <a:p>
            <a:r>
              <a:rPr lang="en-US" altLang="zh-TW" sz="1600" dirty="0"/>
              <a:t>//    &lt;option value="Female"&gt;Female&lt;/option&gt;</a:t>
            </a:r>
          </a:p>
          <a:p>
            <a:r>
              <a:rPr lang="en-US" altLang="zh-TW" sz="1600" dirty="0"/>
              <a:t>//&lt;/select&gt;</a:t>
            </a:r>
          </a:p>
        </p:txBody>
      </p:sp>
      <p:sp>
        <p:nvSpPr>
          <p:cNvPr id="6" name="矩形 5"/>
          <p:cNvSpPr/>
          <p:nvPr/>
        </p:nvSpPr>
        <p:spPr>
          <a:xfrm>
            <a:off x="5515156" y="1341407"/>
            <a:ext cx="6096000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altLang="zh-TW" sz="1400" dirty="0"/>
              <a:t>It will create</a:t>
            </a:r>
          </a:p>
          <a:p>
            <a:r>
              <a:rPr lang="nl-NL" altLang="zh-TW" sz="1400" dirty="0"/>
              <a:t>//&lt;select id="Gender" name="Gender"&gt;</a:t>
            </a:r>
          </a:p>
          <a:p>
            <a:r>
              <a:rPr lang="en-US" altLang="zh-TW" sz="1400" dirty="0"/>
              <a:t>//    &lt;option value="Male"&gt;Male&lt;/option&gt;</a:t>
            </a:r>
          </a:p>
          <a:p>
            <a:r>
              <a:rPr lang="en-US" altLang="zh-TW" sz="1400" dirty="0"/>
              <a:t>//    &lt;option value="Female"&gt;Female&lt;/option&gt;</a:t>
            </a:r>
          </a:p>
          <a:p>
            <a:r>
              <a:rPr lang="en-US" altLang="zh-TW" sz="1400" dirty="0"/>
              <a:t>//&lt;/select&gt;</a:t>
            </a:r>
          </a:p>
        </p:txBody>
      </p:sp>
    </p:spTree>
    <p:extLst>
      <p:ext uri="{BB962C8B-B14F-4D97-AF65-F5344CB8AC3E}">
        <p14:creationId xmlns:p14="http://schemas.microsoft.com/office/powerpoint/2010/main" val="3654592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37827" y="1260107"/>
            <a:ext cx="46582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It will create</a:t>
            </a:r>
          </a:p>
          <a:p>
            <a:r>
              <a:rPr lang="en-US" altLang="zh-TW" dirty="0"/>
              <a:t>&lt;a </a:t>
            </a:r>
            <a:r>
              <a:rPr lang="en-US" altLang="zh-TW" dirty="0" err="1"/>
              <a:t>href</a:t>
            </a:r>
            <a:r>
              <a:rPr lang="en-US" altLang="zh-TW" dirty="0"/>
              <a:t>="/Gamer/Index2"&gt;Back to List&lt;/a&gt;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2" b="16245"/>
          <a:stretch/>
        </p:blipFill>
        <p:spPr bwMode="auto">
          <a:xfrm>
            <a:off x="120411" y="50709"/>
            <a:ext cx="4514850" cy="4120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726" y="635030"/>
            <a:ext cx="45339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xmlns="" id="{53A61286-440E-43CF-AA29-DD50496D543F}"/>
              </a:ext>
            </a:extLst>
          </p:cNvPr>
          <p:cNvSpPr/>
          <p:nvPr/>
        </p:nvSpPr>
        <p:spPr>
          <a:xfrm>
            <a:off x="188600" y="4352706"/>
            <a:ext cx="5558291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在</a:t>
            </a:r>
            <a:r>
              <a:rPr lang="en-US" altLang="zh-TW" dirty="0" err="1"/>
              <a:t>Craete</a:t>
            </a:r>
            <a:r>
              <a:rPr lang="zh-TW" altLang="en-US" dirty="0"/>
              <a:t>頁面寫完資料後按送出 會跑</a:t>
            </a:r>
            <a:r>
              <a:rPr lang="en-US" altLang="zh-TW" dirty="0" err="1"/>
              <a:t>Craete</a:t>
            </a:r>
            <a:r>
              <a:rPr lang="zh-TW" altLang="en-US" dirty="0"/>
              <a:t> </a:t>
            </a:r>
            <a:r>
              <a:rPr lang="en-US" altLang="zh-TW" dirty="0" err="1"/>
              <a:t>atcion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要把值丟回到</a:t>
            </a:r>
            <a:r>
              <a:rPr lang="en-US" altLang="zh-TW" dirty="0" err="1"/>
              <a:t>GamerController</a:t>
            </a:r>
            <a:r>
              <a:rPr lang="zh-TW" altLang="en-US" dirty="0"/>
              <a:t>   有四種方式</a:t>
            </a:r>
            <a:endParaRPr lang="en-US" altLang="zh-TW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E34D79D6-E27D-40EC-A9BC-FC3DF19D4DA7}"/>
              </a:ext>
            </a:extLst>
          </p:cNvPr>
          <p:cNvSpPr/>
          <p:nvPr/>
        </p:nvSpPr>
        <p:spPr>
          <a:xfrm>
            <a:off x="6236514" y="2526544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X //[</a:t>
            </a:r>
            <a:r>
              <a:rPr lang="en-US" altLang="zh-TW" dirty="0" err="1"/>
              <a:t>HttpGet</a:t>
            </a:r>
            <a:r>
              <a:rPr lang="en-US" altLang="zh-TW" dirty="0"/>
              <a:t>]</a:t>
            </a:r>
          </a:p>
          <a:p>
            <a:r>
              <a:rPr lang="en-US" altLang="zh-TW" dirty="0"/>
              <a:t>//public </a:t>
            </a:r>
            <a:r>
              <a:rPr lang="en-US" altLang="zh-TW" dirty="0" err="1"/>
              <a:t>ActionResult</a:t>
            </a:r>
            <a:r>
              <a:rPr lang="en-US" altLang="zh-TW" dirty="0"/>
              <a:t> Create()</a:t>
            </a:r>
          </a:p>
          <a:p>
            <a:r>
              <a:rPr lang="en-US" altLang="zh-TW" dirty="0"/>
              <a:t>The GET request will direct to Views/Gamer/</a:t>
            </a:r>
            <a:r>
              <a:rPr lang="en-US" altLang="zh-TW" dirty="0" err="1"/>
              <a:t>Create.cshtml</a:t>
            </a:r>
            <a:r>
              <a:rPr lang="en-US" altLang="zh-TW" dirty="0"/>
              <a:t>.</a:t>
            </a:r>
          </a:p>
          <a:p>
            <a:endParaRPr lang="zh-TW" altLang="en-US" dirty="0"/>
          </a:p>
          <a:p>
            <a:r>
              <a:rPr lang="en-US" altLang="zh-TW" dirty="0"/>
              <a:t>-------------------------------</a:t>
            </a:r>
          </a:p>
          <a:p>
            <a:r>
              <a:rPr lang="en-US" altLang="zh-TW" dirty="0"/>
              <a:t>3.</a:t>
            </a:r>
          </a:p>
          <a:p>
            <a:r>
              <a:rPr lang="en-US" altLang="zh-TW" dirty="0"/>
              <a:t>//[</a:t>
            </a:r>
            <a:r>
              <a:rPr lang="en-US" altLang="zh-TW" dirty="0" err="1"/>
              <a:t>HttpPost</a:t>
            </a:r>
            <a:r>
              <a:rPr lang="en-US" altLang="zh-TW" dirty="0"/>
              <a:t>]</a:t>
            </a:r>
          </a:p>
          <a:p>
            <a:r>
              <a:rPr lang="en-US" altLang="zh-TW" dirty="0"/>
              <a:t>-----------------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9F4ED373-10C6-44AD-AED6-86E1821C38F2}"/>
              </a:ext>
            </a:extLst>
          </p:cNvPr>
          <p:cNvSpPr/>
          <p:nvPr/>
        </p:nvSpPr>
        <p:spPr>
          <a:xfrm>
            <a:off x="461964" y="5200667"/>
            <a:ext cx="4409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按下送出 他會將這個</a:t>
            </a:r>
            <a:r>
              <a:rPr lang="en-US" altLang="zh-TW" dirty="0"/>
              <a:t>from</a:t>
            </a:r>
            <a:r>
              <a:rPr lang="zh-TW" altLang="en-US" dirty="0"/>
              <a:t>裡面的值會</a:t>
            </a:r>
            <a:r>
              <a:rPr lang="en-US" altLang="zh-TW" dirty="0"/>
              <a:t>POST</a:t>
            </a:r>
            <a:endParaRPr lang="zh-TW" alt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xmlns="" id="{6C259E68-A455-456B-B6F1-F4DF043AD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14" y="5755820"/>
            <a:ext cx="46863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7900D61C-69FA-4344-A06D-2D8C5F4A7742}"/>
              </a:ext>
            </a:extLst>
          </p:cNvPr>
          <p:cNvSpPr/>
          <p:nvPr/>
        </p:nvSpPr>
        <p:spPr>
          <a:xfrm>
            <a:off x="677436" y="6109778"/>
            <a:ext cx="4443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指定去跑</a:t>
            </a:r>
            <a:r>
              <a:rPr lang="en-US" altLang="zh-TW" dirty="0" err="1"/>
              <a:t>GamerController</a:t>
            </a:r>
            <a:r>
              <a:rPr lang="zh-TW" altLang="en-US" dirty="0"/>
              <a:t> 裡面</a:t>
            </a:r>
            <a:r>
              <a:rPr lang="en-US" altLang="zh-TW" dirty="0" err="1"/>
              <a:t>Craete</a:t>
            </a:r>
            <a:r>
              <a:rPr lang="zh-TW" altLang="en-US" dirty="0"/>
              <a:t> </a:t>
            </a:r>
            <a:r>
              <a:rPr lang="en-US" altLang="zh-TW" dirty="0" err="1"/>
              <a:t>atcion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871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96" y="646981"/>
            <a:ext cx="7791450" cy="574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6096000" y="4890919"/>
            <a:ext cx="6096000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altLang="zh-TW" dirty="0"/>
              <a:t>3.1.</a:t>
            </a:r>
          </a:p>
          <a:p>
            <a:r>
              <a:rPr lang="en-US" altLang="zh-TW" dirty="0"/>
              <a:t>//[</a:t>
            </a:r>
            <a:r>
              <a:rPr lang="en-US" altLang="zh-TW" dirty="0" err="1"/>
              <a:t>HttpPost</a:t>
            </a:r>
            <a:r>
              <a:rPr lang="en-US" altLang="zh-TW" dirty="0"/>
              <a:t>]</a:t>
            </a:r>
          </a:p>
          <a:p>
            <a:r>
              <a:rPr lang="en-US" altLang="zh-TW" dirty="0"/>
              <a:t>//public </a:t>
            </a:r>
            <a:r>
              <a:rPr lang="en-US" altLang="zh-TW" dirty="0" err="1"/>
              <a:t>ActionResult</a:t>
            </a:r>
            <a:r>
              <a:rPr lang="en-US" altLang="zh-TW" dirty="0"/>
              <a:t> Create(</a:t>
            </a:r>
            <a:r>
              <a:rPr lang="en-US" altLang="zh-TW" dirty="0" err="1"/>
              <a:t>FormCollection</a:t>
            </a:r>
            <a:r>
              <a:rPr lang="en-US" altLang="zh-TW" dirty="0"/>
              <a:t> </a:t>
            </a:r>
            <a:r>
              <a:rPr lang="en-US" altLang="zh-TW" dirty="0" err="1"/>
              <a:t>formCollection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Retrieve form data using </a:t>
            </a:r>
            <a:r>
              <a:rPr lang="en-US" altLang="zh-TW" dirty="0" err="1"/>
              <a:t>FormCollection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The key is the name attribute of input or select tag from </a:t>
            </a:r>
            <a:r>
              <a:rPr lang="en-US" altLang="zh-TW" dirty="0" err="1"/>
              <a:t>cshtml</a:t>
            </a:r>
            <a:r>
              <a:rPr lang="en-US" altLang="zh-TW" dirty="0"/>
              <a:t>.</a:t>
            </a:r>
          </a:p>
        </p:txBody>
      </p:sp>
      <p:sp>
        <p:nvSpPr>
          <p:cNvPr id="7" name="矩形 6"/>
          <p:cNvSpPr/>
          <p:nvPr/>
        </p:nvSpPr>
        <p:spPr>
          <a:xfrm>
            <a:off x="129396" y="36107"/>
            <a:ext cx="2359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1.FormCollection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04778" y="1455089"/>
            <a:ext cx="5558291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x</a:t>
            </a:r>
            <a:r>
              <a:rPr lang="zh-TW" altLang="en-US" dirty="0"/>
              <a:t>當取到</a:t>
            </a:r>
            <a:r>
              <a:rPr lang="en-US" altLang="zh-TW" dirty="0" err="1"/>
              <a:t>FormCollection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將</a:t>
            </a:r>
            <a:r>
              <a:rPr lang="en-US" altLang="zh-TW" dirty="0" err="1"/>
              <a:t>FormCollection</a:t>
            </a:r>
            <a:r>
              <a:rPr lang="zh-TW" altLang="en-US" dirty="0"/>
              <a:t>取到的所有</a:t>
            </a:r>
            <a:r>
              <a:rPr lang="en-US" altLang="zh-TW" dirty="0"/>
              <a:t>KEY</a:t>
            </a:r>
            <a:r>
              <a:rPr lang="zh-TW" altLang="en-US" dirty="0"/>
              <a:t> 用</a:t>
            </a:r>
            <a:r>
              <a:rPr lang="en-US" altLang="zh-TW" dirty="0" err="1"/>
              <a:t>foreach</a:t>
            </a:r>
            <a:r>
              <a:rPr lang="zh-TW" altLang="en-US" dirty="0"/>
              <a:t>跑一遍</a:t>
            </a:r>
            <a:endParaRPr lang="en-US" altLang="zh-TW" dirty="0"/>
          </a:p>
        </p:txBody>
      </p:sp>
      <p:sp>
        <p:nvSpPr>
          <p:cNvPr id="9" name="矩形 8"/>
          <p:cNvSpPr/>
          <p:nvPr/>
        </p:nvSpPr>
        <p:spPr>
          <a:xfrm>
            <a:off x="6074430" y="2315861"/>
            <a:ext cx="3147207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x</a:t>
            </a:r>
            <a:r>
              <a:rPr lang="zh-TW" altLang="en-US" dirty="0"/>
              <a:t>顯示這個</a:t>
            </a:r>
            <a:r>
              <a:rPr lang="en-US" altLang="zh-TW" dirty="0"/>
              <a:t>KEY</a:t>
            </a:r>
            <a:r>
              <a:rPr lang="zh-TW" altLang="en-US" dirty="0"/>
              <a:t> 並且顯示這個值 </a:t>
            </a:r>
            <a:endParaRPr lang="en-US" altLang="zh-TW" dirty="0"/>
          </a:p>
        </p:txBody>
      </p:sp>
      <p:sp>
        <p:nvSpPr>
          <p:cNvPr id="10" name="矩形 9"/>
          <p:cNvSpPr/>
          <p:nvPr/>
        </p:nvSpPr>
        <p:spPr>
          <a:xfrm>
            <a:off x="4256055" y="3554380"/>
            <a:ext cx="88528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給值 </a:t>
            </a:r>
            <a:endParaRPr lang="en-US" altLang="zh-TW" dirty="0"/>
          </a:p>
        </p:txBody>
      </p:sp>
      <p:sp>
        <p:nvSpPr>
          <p:cNvPr id="11" name="矩形 10"/>
          <p:cNvSpPr/>
          <p:nvPr/>
        </p:nvSpPr>
        <p:spPr>
          <a:xfrm>
            <a:off x="2205488" y="4252537"/>
            <a:ext cx="1142998" cy="1791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203826" y="3667040"/>
            <a:ext cx="113725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轉換型別</a:t>
            </a:r>
            <a:endParaRPr lang="en-US" altLang="zh-TW" dirty="0"/>
          </a:p>
        </p:txBody>
      </p:sp>
      <p:cxnSp>
        <p:nvCxnSpPr>
          <p:cNvPr id="13" name="直線單箭頭接點 12"/>
          <p:cNvCxnSpPr>
            <a:endCxn id="12" idx="1"/>
          </p:cNvCxnSpPr>
          <p:nvPr/>
        </p:nvCxnSpPr>
        <p:spPr>
          <a:xfrm flipV="1">
            <a:off x="3269047" y="3851706"/>
            <a:ext cx="2934779" cy="40083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841390" y="4431686"/>
            <a:ext cx="3860669" cy="2233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5702059" y="4419319"/>
            <a:ext cx="1061048" cy="2356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6924852" y="4265488"/>
            <a:ext cx="4738061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轉換型別</a:t>
            </a:r>
            <a:r>
              <a:rPr lang="en-US" altLang="zh-TW" sz="1600" dirty="0"/>
              <a:t>/</a:t>
            </a:r>
            <a:r>
              <a:rPr lang="zh-TW" altLang="en-US" sz="1600" dirty="0"/>
              <a:t>當可以轉換</a:t>
            </a:r>
            <a:r>
              <a:rPr lang="en-US" altLang="zh-TW" sz="1600" dirty="0"/>
              <a:t>INT</a:t>
            </a:r>
            <a:r>
              <a:rPr lang="zh-TW" altLang="en-US" sz="1600" dirty="0"/>
              <a:t>時給他</a:t>
            </a:r>
            <a:r>
              <a:rPr lang="en-US" altLang="zh-TW" sz="1600" dirty="0"/>
              <a:t>id </a:t>
            </a:r>
            <a:r>
              <a:rPr lang="zh-TW" altLang="en-US" sz="1600" dirty="0"/>
              <a:t>轉換失敗給一個</a:t>
            </a:r>
            <a:r>
              <a:rPr lang="en-US" altLang="zh-TW" sz="1600" dirty="0"/>
              <a:t>0</a:t>
            </a:r>
          </a:p>
        </p:txBody>
      </p:sp>
      <p:sp>
        <p:nvSpPr>
          <p:cNvPr id="18" name="矩形 17"/>
          <p:cNvSpPr/>
          <p:nvPr/>
        </p:nvSpPr>
        <p:spPr>
          <a:xfrm>
            <a:off x="3547246" y="5504918"/>
            <a:ext cx="2527184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用</a:t>
            </a:r>
            <a:r>
              <a:rPr lang="en-US" altLang="zh-TW" sz="1600" dirty="0" err="1"/>
              <a:t>gamerBusinessLayer</a:t>
            </a:r>
            <a:r>
              <a:rPr lang="zh-TW" altLang="en-US" sz="1600" dirty="0"/>
              <a:t> 的</a:t>
            </a:r>
            <a:r>
              <a:rPr lang="en-US" altLang="zh-TW" sz="1600" dirty="0" err="1"/>
              <a:t>addGamer</a:t>
            </a:r>
            <a:r>
              <a:rPr lang="zh-TW" altLang="en-US" sz="1600" dirty="0"/>
              <a:t> 方法來把</a:t>
            </a:r>
            <a:r>
              <a:rPr lang="en-US" altLang="zh-TW" sz="1600" dirty="0"/>
              <a:t>gamer</a:t>
            </a:r>
            <a:r>
              <a:rPr lang="zh-TW" altLang="en-US" sz="1600" dirty="0"/>
              <a:t>加進去</a:t>
            </a:r>
            <a:endParaRPr lang="en-US" altLang="zh-TW" sz="1600" dirty="0"/>
          </a:p>
        </p:txBody>
      </p:sp>
      <p:sp>
        <p:nvSpPr>
          <p:cNvPr id="20" name="矩形 19"/>
          <p:cNvSpPr/>
          <p:nvPr/>
        </p:nvSpPr>
        <p:spPr>
          <a:xfrm>
            <a:off x="4013797" y="4890919"/>
            <a:ext cx="2527184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建立 </a:t>
            </a:r>
            <a:r>
              <a:rPr lang="en-US" altLang="zh-TW" sz="1600" dirty="0" err="1"/>
              <a:t>gamerBusinessLayer</a:t>
            </a:r>
            <a:endParaRPr lang="en-US" altLang="zh-TW" sz="16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90727EDF-6E8C-49FB-9150-E3EAA56C3F26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13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60874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767"/>
          <a:stretch/>
        </p:blipFill>
        <p:spPr bwMode="auto">
          <a:xfrm>
            <a:off x="17253" y="578621"/>
            <a:ext cx="8458200" cy="4210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5946476" y="4932728"/>
            <a:ext cx="6096000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altLang="zh-TW" dirty="0"/>
              <a:t>3.2.</a:t>
            </a:r>
          </a:p>
          <a:p>
            <a:r>
              <a:rPr lang="en-US" altLang="zh-TW" dirty="0"/>
              <a:t>//[</a:t>
            </a:r>
            <a:r>
              <a:rPr lang="en-US" altLang="zh-TW" dirty="0" err="1"/>
              <a:t>HttpPost</a:t>
            </a:r>
            <a:r>
              <a:rPr lang="en-US" altLang="zh-TW" dirty="0"/>
              <a:t>]</a:t>
            </a:r>
          </a:p>
          <a:p>
            <a:r>
              <a:rPr lang="en-US" altLang="zh-TW" dirty="0"/>
              <a:t>//public </a:t>
            </a:r>
            <a:r>
              <a:rPr lang="en-US" altLang="zh-TW" dirty="0" err="1"/>
              <a:t>ActionResult</a:t>
            </a:r>
            <a:r>
              <a:rPr lang="en-US" altLang="zh-TW" dirty="0"/>
              <a:t> Create2(string name, string gender, string city, </a:t>
            </a:r>
            <a:r>
              <a:rPr lang="en-US" altLang="zh-TW" dirty="0" err="1"/>
              <a:t>DateTime</a:t>
            </a:r>
            <a:r>
              <a:rPr lang="en-US" altLang="zh-TW" dirty="0"/>
              <a:t> </a:t>
            </a:r>
            <a:r>
              <a:rPr lang="en-US" altLang="zh-TW" dirty="0" err="1"/>
              <a:t>dateOfBirth</a:t>
            </a:r>
            <a:r>
              <a:rPr lang="en-US" altLang="zh-TW" dirty="0"/>
              <a:t>,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teamId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Retrieve form data using name attribute of input tag from </a:t>
            </a:r>
            <a:r>
              <a:rPr lang="en-US" altLang="zh-TW" dirty="0" err="1"/>
              <a:t>cshtml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8162378" y="1286601"/>
            <a:ext cx="2527184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直接從</a:t>
            </a:r>
            <a:r>
              <a:rPr lang="en-US" altLang="zh-TW" sz="1600" dirty="0"/>
              <a:t>name</a:t>
            </a:r>
            <a:r>
              <a:rPr lang="zh-TW" altLang="en-US" sz="1600" dirty="0"/>
              <a:t>取到的值帶入</a:t>
            </a:r>
            <a:endParaRPr lang="en-US" altLang="zh-TW" sz="16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E0406DF1-52B4-462A-97CA-36C95C8B1725}"/>
              </a:ext>
            </a:extLst>
          </p:cNvPr>
          <p:cNvSpPr/>
          <p:nvPr/>
        </p:nvSpPr>
        <p:spPr>
          <a:xfrm>
            <a:off x="134093" y="125126"/>
            <a:ext cx="35339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2.</a:t>
            </a:r>
            <a:r>
              <a:rPr lang="zh-TW" altLang="en-US" sz="2400" b="1" dirty="0">
                <a:solidFill>
                  <a:srgbClr val="FF0000"/>
                </a:solidFill>
              </a:rPr>
              <a:t>使用</a:t>
            </a:r>
            <a:r>
              <a:rPr lang="en-US" altLang="zh-TW" sz="2400" b="1" dirty="0">
                <a:solidFill>
                  <a:srgbClr val="FF0000"/>
                </a:solidFill>
              </a:rPr>
              <a:t>name attribute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F417CEF7-24DB-45B1-9185-D3F781040926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14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59155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402" y="4431103"/>
            <a:ext cx="8864600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15" y="357907"/>
            <a:ext cx="5915025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5003321" y="829401"/>
            <a:ext cx="4323268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/>
              <a:t>1.</a:t>
            </a:r>
            <a:r>
              <a:rPr lang="zh-TW" altLang="en-US" sz="1600" dirty="0"/>
              <a:t>  </a:t>
            </a:r>
            <a:r>
              <a:rPr lang="en-US" altLang="zh-TW" sz="1600" dirty="0"/>
              <a:t>Input  gamer   </a:t>
            </a:r>
            <a:r>
              <a:rPr lang="zh-TW" altLang="en-US" sz="1600" dirty="0"/>
              <a:t>型別是 </a:t>
            </a:r>
            <a:r>
              <a:rPr lang="en-US" altLang="zh-TW" sz="1600" dirty="0" err="1"/>
              <a:t>BusinessLayer.Gamer</a:t>
            </a:r>
            <a:endParaRPr lang="en-US" altLang="zh-TW" sz="1600" dirty="0"/>
          </a:p>
        </p:txBody>
      </p:sp>
      <p:sp>
        <p:nvSpPr>
          <p:cNvPr id="7" name="矩形 6"/>
          <p:cNvSpPr/>
          <p:nvPr/>
        </p:nvSpPr>
        <p:spPr>
          <a:xfrm>
            <a:off x="2911067" y="912895"/>
            <a:ext cx="1930334" cy="2233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010032" y="6066858"/>
            <a:ext cx="1696528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/>
              <a:t>//X</a:t>
            </a:r>
            <a:r>
              <a:rPr lang="zh-TW" altLang="en-US" sz="1600" dirty="0"/>
              <a:t>傳一個物件進去直接傳進去</a:t>
            </a:r>
            <a:endParaRPr lang="en-US" altLang="zh-TW" sz="1600" dirty="0"/>
          </a:p>
        </p:txBody>
      </p:sp>
      <p:sp>
        <p:nvSpPr>
          <p:cNvPr id="10" name="矩形 9"/>
          <p:cNvSpPr/>
          <p:nvPr/>
        </p:nvSpPr>
        <p:spPr>
          <a:xfrm>
            <a:off x="980732" y="2911342"/>
            <a:ext cx="3243335" cy="5737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>
            <a:stCxn id="7" idx="2"/>
          </p:cNvCxnSpPr>
          <p:nvPr/>
        </p:nvCxnSpPr>
        <p:spPr>
          <a:xfrm flipH="1">
            <a:off x="3309667" y="1136216"/>
            <a:ext cx="566567" cy="177512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025640" y="1480181"/>
            <a:ext cx="6096000" cy="28623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altLang="zh-TW" dirty="0"/>
              <a:t>//[</a:t>
            </a:r>
            <a:r>
              <a:rPr lang="en-US" altLang="zh-TW" dirty="0" err="1"/>
              <a:t>HttpPost</a:t>
            </a:r>
            <a:r>
              <a:rPr lang="en-US" altLang="zh-TW" dirty="0"/>
              <a:t>]</a:t>
            </a:r>
          </a:p>
          <a:p>
            <a:r>
              <a:rPr lang="en-US" altLang="zh-TW" dirty="0"/>
              <a:t>//public </a:t>
            </a:r>
            <a:r>
              <a:rPr lang="en-US" altLang="zh-TW" dirty="0" err="1"/>
              <a:t>ActionResult</a:t>
            </a:r>
            <a:r>
              <a:rPr lang="en-US" altLang="zh-TW" dirty="0"/>
              <a:t> Create3(</a:t>
            </a:r>
            <a:r>
              <a:rPr lang="en-US" altLang="zh-TW" dirty="0" err="1"/>
              <a:t>BusinessLayer.Gamer</a:t>
            </a:r>
            <a:r>
              <a:rPr lang="en-US" altLang="zh-TW" dirty="0"/>
              <a:t> gamer)</a:t>
            </a:r>
          </a:p>
          <a:p>
            <a:r>
              <a:rPr lang="en-US" altLang="zh-TW" dirty="0"/>
              <a:t>If the view has a lot of input, </a:t>
            </a:r>
          </a:p>
          <a:p>
            <a:r>
              <a:rPr lang="zh-TW" altLang="en-US" dirty="0"/>
              <a:t>舉例來說有很多的 </a:t>
            </a:r>
            <a:r>
              <a:rPr lang="en-US" altLang="zh-TW" dirty="0" err="1"/>
              <a:t>TEXTBox</a:t>
            </a:r>
            <a:endParaRPr lang="en-US" altLang="zh-TW" dirty="0"/>
          </a:p>
          <a:p>
            <a:r>
              <a:rPr lang="en-US" altLang="zh-TW" dirty="0"/>
              <a:t>then the previous two ways is not a good idea.</a:t>
            </a:r>
          </a:p>
          <a:p>
            <a:r>
              <a:rPr lang="en-US" altLang="zh-TW" dirty="0"/>
              <a:t>It is always better to retrieve form data using model binding.</a:t>
            </a:r>
          </a:p>
          <a:p>
            <a:r>
              <a:rPr lang="en-US" altLang="zh-TW" dirty="0"/>
              <a:t>The model of the </a:t>
            </a:r>
            <a:r>
              <a:rPr lang="en-US" altLang="zh-TW" dirty="0" err="1"/>
              <a:t>cshtml</a:t>
            </a:r>
            <a:r>
              <a:rPr lang="en-US" altLang="zh-TW" dirty="0"/>
              <a:t> is </a:t>
            </a:r>
            <a:r>
              <a:rPr lang="en-US" altLang="zh-TW" dirty="0" err="1"/>
              <a:t>BusinessLayer.Gamer</a:t>
            </a:r>
            <a:r>
              <a:rPr lang="en-US" altLang="zh-TW" dirty="0"/>
              <a:t>, </a:t>
            </a:r>
          </a:p>
          <a:p>
            <a:r>
              <a:rPr lang="en-US" altLang="zh-TW" dirty="0"/>
              <a:t>so we can pass the model object into </a:t>
            </a:r>
            <a:r>
              <a:rPr lang="en-US" altLang="zh-TW" dirty="0" err="1"/>
              <a:t>HttpPost</a:t>
            </a:r>
            <a:r>
              <a:rPr lang="en-US" altLang="zh-TW" dirty="0"/>
              <a:t> action.</a:t>
            </a:r>
          </a:p>
          <a:p>
            <a:r>
              <a:rPr lang="en-US" altLang="zh-TW" dirty="0"/>
              <a:t>The property value of model object will contain the value </a:t>
            </a:r>
          </a:p>
          <a:p>
            <a:r>
              <a:rPr lang="en-US" altLang="zh-TW" dirty="0"/>
              <a:t>from input or select tag from </a:t>
            </a:r>
            <a:r>
              <a:rPr lang="en-US" altLang="zh-TW" dirty="0" err="1"/>
              <a:t>cshtml</a:t>
            </a:r>
            <a:r>
              <a:rPr lang="en-US" altLang="zh-TW" dirty="0"/>
              <a:t> based on name attribute.</a:t>
            </a:r>
          </a:p>
        </p:txBody>
      </p:sp>
      <p:sp>
        <p:nvSpPr>
          <p:cNvPr id="16" name="矩形 15"/>
          <p:cNvSpPr/>
          <p:nvPr/>
        </p:nvSpPr>
        <p:spPr>
          <a:xfrm>
            <a:off x="4224067" y="4597881"/>
            <a:ext cx="1089805" cy="2110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5313872" y="4639683"/>
            <a:ext cx="300199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/>
              <a:t>2.</a:t>
            </a:r>
            <a:r>
              <a:rPr lang="zh-TW" altLang="en-US" sz="1600" dirty="0"/>
              <a:t>所有的值都會丟到這個物件</a:t>
            </a:r>
            <a:endParaRPr lang="en-US" altLang="zh-TW" sz="1600" dirty="0"/>
          </a:p>
        </p:txBody>
      </p:sp>
      <p:cxnSp>
        <p:nvCxnSpPr>
          <p:cNvPr id="22" name="直線單箭頭接點 21"/>
          <p:cNvCxnSpPr/>
          <p:nvPr/>
        </p:nvCxnSpPr>
        <p:spPr>
          <a:xfrm flipH="1" flipV="1">
            <a:off x="4559705" y="1167955"/>
            <a:ext cx="443617" cy="342992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366408" y="2742065"/>
            <a:ext cx="4768966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/>
              <a:t>2.Creat e</a:t>
            </a:r>
            <a:r>
              <a:rPr lang="zh-TW" altLang="en-US" sz="1600" dirty="0"/>
              <a:t> </a:t>
            </a:r>
            <a:r>
              <a:rPr lang="en-US" altLang="zh-TW" sz="1600" dirty="0"/>
              <a:t>View</a:t>
            </a:r>
            <a:r>
              <a:rPr lang="zh-TW" altLang="en-US" sz="1600" dirty="0"/>
              <a:t>把值丟進來  接到之後 再把它建立出來</a:t>
            </a:r>
            <a:endParaRPr lang="en-US" altLang="zh-TW" sz="1600" dirty="0"/>
          </a:p>
        </p:txBody>
      </p:sp>
      <p:sp>
        <p:nvSpPr>
          <p:cNvPr id="26" name="矩形 25"/>
          <p:cNvSpPr/>
          <p:nvPr/>
        </p:nvSpPr>
        <p:spPr>
          <a:xfrm>
            <a:off x="4841401" y="1515948"/>
            <a:ext cx="4768966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/>
              <a:t>3.</a:t>
            </a:r>
            <a:r>
              <a:rPr lang="zh-TW" altLang="en-US" sz="1600" dirty="0"/>
              <a:t>如果有錯誤的話留在</a:t>
            </a:r>
            <a:r>
              <a:rPr lang="en-US" altLang="zh-TW" sz="1600" dirty="0"/>
              <a:t>Create</a:t>
            </a:r>
            <a:r>
              <a:rPr lang="zh-TW" altLang="en-US" sz="1600" dirty="0"/>
              <a:t> </a:t>
            </a:r>
            <a:r>
              <a:rPr lang="en-US" altLang="zh-TW" sz="1600" dirty="0"/>
              <a:t>View</a:t>
            </a:r>
          </a:p>
        </p:txBody>
      </p:sp>
      <p:cxnSp>
        <p:nvCxnSpPr>
          <p:cNvPr id="27" name="直線單箭頭接點 26"/>
          <p:cNvCxnSpPr>
            <a:endCxn id="26" idx="1"/>
          </p:cNvCxnSpPr>
          <p:nvPr/>
        </p:nvCxnSpPr>
        <p:spPr>
          <a:xfrm>
            <a:off x="2976113" y="1613140"/>
            <a:ext cx="1865288" cy="7208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291D879B-DE59-46FE-9886-ADC025F31029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15</a:t>
            </a:r>
            <a:endParaRPr lang="zh-TW" altLang="en-US" sz="14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4C7DBBBD-30C4-4FA8-B81B-4003FC56F008}"/>
              </a:ext>
            </a:extLst>
          </p:cNvPr>
          <p:cNvSpPr/>
          <p:nvPr/>
        </p:nvSpPr>
        <p:spPr>
          <a:xfrm>
            <a:off x="409519" y="-12957"/>
            <a:ext cx="33249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3.</a:t>
            </a:r>
            <a:r>
              <a:rPr lang="zh-TW" altLang="en-US" sz="2800" b="1" dirty="0">
                <a:solidFill>
                  <a:srgbClr val="FF0000"/>
                </a:solidFill>
              </a:rPr>
              <a:t>使用</a:t>
            </a:r>
            <a:r>
              <a:rPr lang="en-US" altLang="zh-TW" sz="2800" b="1" dirty="0">
                <a:solidFill>
                  <a:srgbClr val="FF0000"/>
                </a:solidFill>
              </a:rPr>
              <a:t>model binding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17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717879"/>
            <a:ext cx="8248650" cy="562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4401986" y="3228209"/>
            <a:ext cx="2527184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建立 </a:t>
            </a:r>
            <a:r>
              <a:rPr lang="en-US" altLang="zh-TW" sz="1600" dirty="0" err="1"/>
              <a:t>gamerBusinessLayer</a:t>
            </a:r>
            <a:endParaRPr lang="en-US" altLang="zh-TW" sz="1600" dirty="0"/>
          </a:p>
        </p:txBody>
      </p:sp>
      <p:sp>
        <p:nvSpPr>
          <p:cNvPr id="6" name="矩形 5"/>
          <p:cNvSpPr/>
          <p:nvPr/>
        </p:nvSpPr>
        <p:spPr>
          <a:xfrm>
            <a:off x="5201366" y="3785103"/>
            <a:ext cx="1432346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再建立 </a:t>
            </a:r>
            <a:r>
              <a:rPr lang="en-US" altLang="zh-TW" sz="1600" dirty="0"/>
              <a:t>gamer</a:t>
            </a:r>
          </a:p>
        </p:txBody>
      </p:sp>
      <p:sp>
        <p:nvSpPr>
          <p:cNvPr id="7" name="矩形 6"/>
          <p:cNvSpPr/>
          <p:nvPr/>
        </p:nvSpPr>
        <p:spPr>
          <a:xfrm>
            <a:off x="2737840" y="4339957"/>
            <a:ext cx="5206534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用</a:t>
            </a:r>
            <a:r>
              <a:rPr lang="en-US" altLang="zh-TW" sz="1600" dirty="0" err="1"/>
              <a:t>TryUpdateModel</a:t>
            </a:r>
            <a:r>
              <a:rPr lang="zh-TW" altLang="en-US" sz="1600" dirty="0"/>
              <a:t> 的方式將</a:t>
            </a:r>
            <a:r>
              <a:rPr lang="en-US" altLang="zh-TW" sz="1600" dirty="0"/>
              <a:t>gamer</a:t>
            </a:r>
            <a:r>
              <a:rPr lang="zh-TW" altLang="en-US" sz="1600" dirty="0"/>
              <a:t>裡面的資料</a:t>
            </a:r>
            <a:r>
              <a:rPr lang="en-US" altLang="zh-TW" sz="1600" dirty="0"/>
              <a:t>Update</a:t>
            </a:r>
          </a:p>
        </p:txBody>
      </p:sp>
      <p:sp>
        <p:nvSpPr>
          <p:cNvPr id="8" name="矩形 7"/>
          <p:cNvSpPr/>
          <p:nvPr/>
        </p:nvSpPr>
        <p:spPr>
          <a:xfrm>
            <a:off x="3697941" y="5587211"/>
            <a:ext cx="1442593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再加進這個</a:t>
            </a:r>
            <a:r>
              <a:rPr lang="en-US" altLang="zh-TW" sz="1600" dirty="0" err="1"/>
              <a:t>sp</a:t>
            </a:r>
            <a:endParaRPr lang="en-US" altLang="zh-TW" sz="1600" dirty="0"/>
          </a:p>
        </p:txBody>
      </p:sp>
      <p:sp>
        <p:nvSpPr>
          <p:cNvPr id="9" name="矩形 8"/>
          <p:cNvSpPr/>
          <p:nvPr/>
        </p:nvSpPr>
        <p:spPr>
          <a:xfrm>
            <a:off x="6745857" y="4688181"/>
            <a:ext cx="483079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200" dirty="0" err="1"/>
              <a:t>UpdateModel</a:t>
            </a:r>
            <a:r>
              <a:rPr lang="en-US" altLang="zh-TW" sz="1200" dirty="0"/>
              <a:t>() </a:t>
            </a:r>
            <a:r>
              <a:rPr lang="zh-TW" altLang="en-US" sz="1200" dirty="0"/>
              <a:t>和</a:t>
            </a:r>
            <a:r>
              <a:rPr lang="en-US" altLang="zh-TW" sz="1200" dirty="0"/>
              <a:t> </a:t>
            </a:r>
            <a:r>
              <a:rPr lang="en-US" altLang="zh-TW" sz="1200" dirty="0" err="1"/>
              <a:t>TryUpdateModel</a:t>
            </a:r>
            <a:r>
              <a:rPr lang="en-US" altLang="zh-TW" sz="1200" dirty="0"/>
              <a:t>()</a:t>
            </a:r>
            <a:r>
              <a:rPr lang="zh-TW" altLang="en-US" sz="1200" dirty="0"/>
              <a:t> 會檢查所有的</a:t>
            </a:r>
            <a:r>
              <a:rPr lang="en-US" altLang="zh-TW" sz="1200" dirty="0" err="1"/>
              <a:t>HttpRequest</a:t>
            </a:r>
            <a:r>
              <a:rPr lang="en-US" altLang="zh-TW" sz="1200" dirty="0"/>
              <a:t> inputs</a:t>
            </a:r>
            <a:br>
              <a:rPr lang="en-US" altLang="zh-TW" sz="1200" dirty="0"/>
            </a:br>
            <a:r>
              <a:rPr lang="zh-TW" altLang="en-US" sz="1200" dirty="0"/>
              <a:t>把</a:t>
            </a:r>
            <a:r>
              <a:rPr lang="en-US" altLang="zh-TW" sz="1200" dirty="0"/>
              <a:t>form</a:t>
            </a:r>
            <a:r>
              <a:rPr lang="zh-TW" altLang="en-US" sz="1200" dirty="0"/>
              <a:t>所有的資料</a:t>
            </a:r>
            <a:r>
              <a:rPr lang="en-US" altLang="zh-TW" sz="1200" dirty="0"/>
              <a:t>Update</a:t>
            </a:r>
            <a:r>
              <a:rPr lang="zh-TW" altLang="en-US" sz="1200" dirty="0"/>
              <a:t>到這個物件來</a:t>
            </a:r>
            <a:endParaRPr lang="en-US" altLang="zh-TW" sz="12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20802F6A-3ED9-4B3C-A3B3-10AEB67F2780}"/>
              </a:ext>
            </a:extLst>
          </p:cNvPr>
          <p:cNvSpPr/>
          <p:nvPr/>
        </p:nvSpPr>
        <p:spPr>
          <a:xfrm>
            <a:off x="62298" y="29166"/>
            <a:ext cx="65714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4.</a:t>
            </a:r>
            <a:r>
              <a:rPr lang="zh-TW" altLang="en-US" sz="2800" b="1" dirty="0">
                <a:solidFill>
                  <a:srgbClr val="FF0000"/>
                </a:solidFill>
              </a:rPr>
              <a:t>使用</a:t>
            </a:r>
            <a:r>
              <a:rPr lang="en-US" altLang="zh-TW" sz="2800" dirty="0" err="1">
                <a:solidFill>
                  <a:srgbClr val="FF0000"/>
                </a:solidFill>
              </a:rPr>
              <a:t>UpdateModel</a:t>
            </a:r>
            <a:r>
              <a:rPr lang="en-US" altLang="zh-TW" sz="2800" dirty="0">
                <a:solidFill>
                  <a:srgbClr val="FF0000"/>
                </a:solidFill>
              </a:rPr>
              <a:t>() or </a:t>
            </a:r>
            <a:r>
              <a:rPr lang="en-US" altLang="zh-TW" sz="2800" dirty="0" err="1">
                <a:solidFill>
                  <a:srgbClr val="FF0000"/>
                </a:solidFill>
              </a:rPr>
              <a:t>TryUpdateModel</a:t>
            </a:r>
            <a:r>
              <a:rPr lang="en-US" altLang="zh-TW" sz="2800" dirty="0">
                <a:solidFill>
                  <a:srgbClr val="FF0000"/>
                </a:solidFill>
              </a:rPr>
              <a:t>()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36A89CFC-9F35-4427-8263-C864C0243349}"/>
              </a:ext>
            </a:extLst>
          </p:cNvPr>
          <p:cNvSpPr/>
          <p:nvPr/>
        </p:nvSpPr>
        <p:spPr>
          <a:xfrm>
            <a:off x="7831839" y="3397486"/>
            <a:ext cx="328365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dirty="0" err="1"/>
              <a:t>UpdateModel</a:t>
            </a:r>
            <a:r>
              <a:rPr lang="en-US" altLang="zh-TW" dirty="0"/>
              <a:t>()</a:t>
            </a:r>
            <a:r>
              <a:rPr lang="zh-TW" altLang="en-US" dirty="0"/>
              <a:t> 會回傳</a:t>
            </a:r>
            <a:r>
              <a:rPr lang="en-US" altLang="zh-TW" dirty="0"/>
              <a:t>Exception</a:t>
            </a:r>
          </a:p>
          <a:p>
            <a:r>
              <a:rPr lang="en-US" altLang="zh-TW" dirty="0" err="1"/>
              <a:t>TryUpdateModel</a:t>
            </a:r>
            <a:r>
              <a:rPr lang="en-US" altLang="zh-TW" dirty="0"/>
              <a:t>()</a:t>
            </a:r>
            <a:r>
              <a:rPr lang="zh-TW" altLang="en-US" dirty="0"/>
              <a:t> 會回傳</a:t>
            </a:r>
            <a:r>
              <a:rPr lang="en-US" altLang="zh-TW" dirty="0"/>
              <a:t>false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5709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70" y="310393"/>
            <a:ext cx="8988787" cy="6449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4305475" y="1058531"/>
            <a:ext cx="3327283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把</a:t>
            </a:r>
            <a:r>
              <a:rPr lang="en-US" altLang="zh-TW" sz="1600" dirty="0"/>
              <a:t>gamer</a:t>
            </a:r>
            <a:r>
              <a:rPr lang="zh-TW" altLang="en-US" sz="1600" dirty="0"/>
              <a:t>丟進去就會把</a:t>
            </a:r>
            <a:r>
              <a:rPr lang="en-US" altLang="zh-TW" sz="1600" dirty="0"/>
              <a:t>gamer </a:t>
            </a:r>
            <a:r>
              <a:rPr lang="zh-TW" altLang="en-US" sz="1600" dirty="0"/>
              <a:t>更新</a:t>
            </a:r>
            <a:endParaRPr lang="en-US" altLang="zh-TW" sz="1600" dirty="0"/>
          </a:p>
        </p:txBody>
      </p:sp>
      <p:sp>
        <p:nvSpPr>
          <p:cNvPr id="8" name="矩形 7"/>
          <p:cNvSpPr/>
          <p:nvPr/>
        </p:nvSpPr>
        <p:spPr>
          <a:xfrm>
            <a:off x="3241871" y="2517747"/>
            <a:ext cx="2449902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200" dirty="0"/>
              <a:t>跑</a:t>
            </a:r>
            <a:r>
              <a:rPr lang="en-US" altLang="zh-TW" sz="1200" dirty="0"/>
              <a:t>T-SQL</a:t>
            </a:r>
            <a:r>
              <a:rPr lang="zh-TW" altLang="en-US" sz="1200" dirty="0"/>
              <a:t>的語法  後面加他的參數</a:t>
            </a:r>
            <a:endParaRPr lang="en-US" altLang="zh-TW" sz="1200" dirty="0"/>
          </a:p>
        </p:txBody>
      </p:sp>
      <p:sp>
        <p:nvSpPr>
          <p:cNvPr id="9" name="矩形 8"/>
          <p:cNvSpPr/>
          <p:nvPr/>
        </p:nvSpPr>
        <p:spPr>
          <a:xfrm>
            <a:off x="6487064" y="1849149"/>
            <a:ext cx="5072332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取得</a:t>
            </a:r>
            <a:r>
              <a:rPr lang="en-US" altLang="zh-TW" sz="1100" dirty="0" err="1"/>
              <a:t>ConnectionString</a:t>
            </a:r>
            <a:r>
              <a:rPr lang="en-US" altLang="zh-TW" sz="1100" dirty="0"/>
              <a:t> </a:t>
            </a:r>
            <a:r>
              <a:rPr lang="zh-TW" altLang="en-US" sz="1100" dirty="0"/>
              <a:t>建立 </a:t>
            </a:r>
            <a:r>
              <a:rPr lang="en-US" altLang="zh-TW" sz="1100" dirty="0" err="1"/>
              <a:t>SqlConnection</a:t>
            </a:r>
            <a:r>
              <a:rPr lang="en-US" altLang="zh-TW" sz="1100" dirty="0"/>
              <a:t> </a:t>
            </a:r>
            <a:r>
              <a:rPr lang="zh-TW" altLang="en-US" sz="1100" dirty="0"/>
              <a:t>後跑完後從</a:t>
            </a:r>
            <a:r>
              <a:rPr lang="en-US" altLang="zh-TW" sz="1100" dirty="0"/>
              <a:t>memory</a:t>
            </a:r>
            <a:r>
              <a:rPr lang="zh-TW" altLang="en-US" sz="1100" dirty="0"/>
              <a:t>清除掉 </a:t>
            </a:r>
            <a:r>
              <a:rPr lang="en-US" altLang="zh-TW" sz="1100" dirty="0" err="1"/>
              <a:t>SqlConnection</a:t>
            </a:r>
            <a:endParaRPr lang="en-US" altLang="zh-TW" sz="1100" dirty="0"/>
          </a:p>
        </p:txBody>
      </p:sp>
      <p:sp>
        <p:nvSpPr>
          <p:cNvPr id="10" name="矩形 9"/>
          <p:cNvSpPr/>
          <p:nvPr/>
        </p:nvSpPr>
        <p:spPr>
          <a:xfrm>
            <a:off x="6001109" y="2363859"/>
            <a:ext cx="5072332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100" dirty="0"/>
              <a:t>//</a:t>
            </a:r>
            <a:r>
              <a:rPr lang="zh-TW" altLang="en-US" sz="1100" dirty="0"/>
              <a:t>把</a:t>
            </a:r>
            <a:r>
              <a:rPr lang="en-US" altLang="zh-TW" sz="1100" dirty="0"/>
              <a:t>Gamer</a:t>
            </a:r>
            <a:r>
              <a:rPr lang="zh-TW" altLang="en-US" sz="1100" dirty="0"/>
              <a:t>透過</a:t>
            </a:r>
            <a:r>
              <a:rPr lang="en-US" altLang="zh-TW" sz="1100" dirty="0" err="1"/>
              <a:t>spAddGamer</a:t>
            </a:r>
            <a:r>
              <a:rPr lang="zh-TW" altLang="en-US" sz="1100" dirty="0"/>
              <a:t>加進</a:t>
            </a:r>
            <a:r>
              <a:rPr lang="en-US" altLang="zh-TW" sz="1100" dirty="0" err="1"/>
              <a:t>DataBase</a:t>
            </a:r>
            <a:r>
              <a:rPr lang="zh-TW" altLang="en-US" sz="1100" dirty="0"/>
              <a:t>裡面</a:t>
            </a:r>
            <a:endParaRPr lang="en-US" altLang="zh-TW" sz="1100" dirty="0"/>
          </a:p>
          <a:p>
            <a:r>
              <a:rPr lang="zh-TW" altLang="en-US" sz="1100" dirty="0"/>
              <a:t>去執行</a:t>
            </a:r>
            <a:r>
              <a:rPr lang="en-US" altLang="zh-TW" sz="1100" dirty="0" err="1"/>
              <a:t>spSaveGamer</a:t>
            </a:r>
            <a:endParaRPr lang="en-US" altLang="zh-TW" sz="1100" dirty="0"/>
          </a:p>
        </p:txBody>
      </p:sp>
      <p:sp>
        <p:nvSpPr>
          <p:cNvPr id="11" name="矩形 10"/>
          <p:cNvSpPr/>
          <p:nvPr/>
        </p:nvSpPr>
        <p:spPr>
          <a:xfrm>
            <a:off x="5205648" y="3273768"/>
            <a:ext cx="5072332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把每個參數加到</a:t>
            </a:r>
            <a:r>
              <a:rPr lang="en-US" altLang="zh-TW" sz="1100" dirty="0" err="1"/>
              <a:t>cmd</a:t>
            </a:r>
            <a:r>
              <a:rPr lang="zh-TW" altLang="en-US" sz="1100" dirty="0"/>
              <a:t>裡面</a:t>
            </a:r>
            <a:endParaRPr lang="en-US" altLang="zh-TW" sz="11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4A4F1A74-7957-4657-B4DF-7352536561B3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18</a:t>
            </a:r>
            <a:endParaRPr lang="zh-TW" altLang="en-US" sz="1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77DD5EC7-D7BF-4E0B-8D0D-E45FDAD19FDB}"/>
              </a:ext>
            </a:extLst>
          </p:cNvPr>
          <p:cNvSpPr/>
          <p:nvPr/>
        </p:nvSpPr>
        <p:spPr>
          <a:xfrm>
            <a:off x="109695" y="-58939"/>
            <a:ext cx="37165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GamerBusinessLayer.cs</a:t>
            </a:r>
            <a:r>
              <a:rPr lang="en-US" altLang="zh-TW" dirty="0">
                <a:solidFill>
                  <a:srgbClr val="FF0000"/>
                </a:solidFill>
              </a:rPr>
              <a:t>-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-</a:t>
            </a:r>
            <a:r>
              <a:rPr lang="zh-TW" altLang="en-US" dirty="0">
                <a:solidFill>
                  <a:srgbClr val="FF0000"/>
                </a:solidFill>
              </a:rPr>
              <a:t>  </a:t>
            </a:r>
            <a:r>
              <a:rPr lang="en-US" altLang="zh-TW" dirty="0" err="1">
                <a:solidFill>
                  <a:srgbClr val="FF0000"/>
                </a:solidFill>
              </a:rPr>
              <a:t>SaveGamer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066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98" y="3339608"/>
            <a:ext cx="6924675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6354023" y="4335919"/>
            <a:ext cx="3195014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先建立</a:t>
            </a:r>
            <a:r>
              <a:rPr lang="en-US" altLang="zh-TW" sz="1600" dirty="0" err="1"/>
              <a:t>gamerBusinessLayer</a:t>
            </a:r>
            <a:endParaRPr lang="en-US" altLang="zh-TW" sz="1600" dirty="0"/>
          </a:p>
        </p:txBody>
      </p:sp>
      <p:sp>
        <p:nvSpPr>
          <p:cNvPr id="7" name="矩形 6"/>
          <p:cNvSpPr/>
          <p:nvPr/>
        </p:nvSpPr>
        <p:spPr>
          <a:xfrm>
            <a:off x="7326294" y="4757861"/>
            <a:ext cx="4388378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把它變成</a:t>
            </a:r>
            <a:r>
              <a:rPr lang="en-US" altLang="zh-TW" sz="1600" dirty="0" err="1"/>
              <a:t>gamerBusinessLayer</a:t>
            </a:r>
            <a:r>
              <a:rPr lang="zh-TW" altLang="en-US" sz="1600" dirty="0"/>
              <a:t>物件後找出上面的</a:t>
            </a:r>
            <a:r>
              <a:rPr lang="en-US" altLang="zh-TW" sz="1600" dirty="0"/>
              <a:t>ID</a:t>
            </a:r>
            <a:r>
              <a:rPr lang="zh-TW" altLang="en-US" sz="1600" dirty="0"/>
              <a:t> </a:t>
            </a:r>
            <a:r>
              <a:rPr lang="en-US" altLang="zh-TW" sz="1600" dirty="0"/>
              <a:t>Gamers</a:t>
            </a:r>
          </a:p>
        </p:txBody>
      </p:sp>
      <p:sp>
        <p:nvSpPr>
          <p:cNvPr id="8" name="矩形 7"/>
          <p:cNvSpPr/>
          <p:nvPr/>
        </p:nvSpPr>
        <p:spPr>
          <a:xfrm>
            <a:off x="3124171" y="4049581"/>
            <a:ext cx="287351" cy="2242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 flipH="1" flipV="1">
            <a:off x="3411522" y="4113151"/>
            <a:ext cx="3096883" cy="56132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768672" y="4899298"/>
            <a:ext cx="2123718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透過上面的</a:t>
            </a:r>
            <a:r>
              <a:rPr lang="en-US" altLang="zh-TW" sz="1600" dirty="0"/>
              <a:t>ID</a:t>
            </a:r>
            <a:r>
              <a:rPr lang="zh-TW" altLang="en-US" sz="1600" dirty="0"/>
              <a:t> </a:t>
            </a:r>
            <a:r>
              <a:rPr lang="en-US" altLang="zh-TW" sz="1600" dirty="0"/>
              <a:t>Gamer</a:t>
            </a:r>
          </a:p>
        </p:txBody>
      </p:sp>
      <p:sp>
        <p:nvSpPr>
          <p:cNvPr id="13" name="矩形 12"/>
          <p:cNvSpPr/>
          <p:nvPr/>
        </p:nvSpPr>
        <p:spPr>
          <a:xfrm>
            <a:off x="2768672" y="4674473"/>
            <a:ext cx="499174" cy="2223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1000450" y="5232264"/>
            <a:ext cx="2618105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再把</a:t>
            </a:r>
            <a:r>
              <a:rPr lang="en-US" altLang="zh-TW" sz="1600" dirty="0"/>
              <a:t>Gamer</a:t>
            </a:r>
            <a:r>
              <a:rPr lang="zh-TW" altLang="en-US" sz="1600" dirty="0"/>
              <a:t> 物件丟到</a:t>
            </a:r>
            <a:r>
              <a:rPr lang="en-US" altLang="zh-TW" sz="1600" dirty="0"/>
              <a:t>view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35" y="77636"/>
            <a:ext cx="6325470" cy="3182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>
            <a:off x="4254035" y="2217906"/>
            <a:ext cx="1396267" cy="2242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5741910" y="2442193"/>
            <a:ext cx="2123718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/>
              <a:t>ID</a:t>
            </a:r>
            <a:r>
              <a:rPr lang="zh-TW" altLang="en-US" sz="1600" dirty="0"/>
              <a:t> 從這邊</a:t>
            </a:r>
            <a:r>
              <a:rPr lang="en-US" altLang="zh-TW" sz="1600" dirty="0"/>
              <a:t>PASS</a:t>
            </a:r>
            <a:r>
              <a:rPr lang="zh-TW" altLang="en-US" sz="1600" dirty="0"/>
              <a:t>進來</a:t>
            </a:r>
            <a:endParaRPr lang="en-US" altLang="zh-TW" sz="1600" dirty="0"/>
          </a:p>
        </p:txBody>
      </p:sp>
      <p:cxnSp>
        <p:nvCxnSpPr>
          <p:cNvPr id="18" name="直線單箭頭接點 17"/>
          <p:cNvCxnSpPr/>
          <p:nvPr/>
        </p:nvCxnSpPr>
        <p:spPr>
          <a:xfrm flipH="1">
            <a:off x="3411522" y="2442193"/>
            <a:ext cx="1678063" cy="155101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069" y="5682796"/>
            <a:ext cx="741045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1"/>
          <p:cNvSpPr/>
          <p:nvPr/>
        </p:nvSpPr>
        <p:spPr>
          <a:xfrm>
            <a:off x="2136068" y="4896831"/>
            <a:ext cx="499174" cy="2223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單箭頭接點 22"/>
          <p:cNvCxnSpPr/>
          <p:nvPr/>
        </p:nvCxnSpPr>
        <p:spPr>
          <a:xfrm>
            <a:off x="2920910" y="5486905"/>
            <a:ext cx="1763233" cy="54295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4684143" y="5918685"/>
            <a:ext cx="2018582" cy="2923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0695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47" y="158689"/>
            <a:ext cx="8976847" cy="6595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3576680" y="158689"/>
            <a:ext cx="4911712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按下送出鍵後會去跑</a:t>
            </a:r>
            <a:r>
              <a:rPr lang="en-US" altLang="zh-TW" sz="1600" dirty="0" err="1"/>
              <a:t>GamerController</a:t>
            </a:r>
            <a:r>
              <a:rPr lang="zh-TW" altLang="en-US" sz="1600" dirty="0"/>
              <a:t>  的 </a:t>
            </a:r>
            <a:r>
              <a:rPr lang="en-US" altLang="zh-TW" sz="1600" dirty="0"/>
              <a:t>Edit</a:t>
            </a:r>
            <a:r>
              <a:rPr lang="zh-TW" altLang="en-US" sz="1600" dirty="0"/>
              <a:t>  </a:t>
            </a:r>
            <a:r>
              <a:rPr lang="en-US" altLang="zh-TW" sz="1600" dirty="0"/>
              <a:t>Action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D01E63E7-475E-42EE-9E5A-B377C5FD9734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20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59681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1AF3DB7E-967E-456B-9A4F-CD9CAD00A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22" y="494316"/>
            <a:ext cx="10963275" cy="7239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xmlns="" id="{225A0EF3-3E71-4DF2-8E86-E252A2E2295F}"/>
              </a:ext>
            </a:extLst>
          </p:cNvPr>
          <p:cNvSpPr/>
          <p:nvPr/>
        </p:nvSpPr>
        <p:spPr>
          <a:xfrm>
            <a:off x="78994" y="0"/>
            <a:ext cx="15988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Web.config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C450E27A-DA07-4691-AE25-7820B96A4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08" y="1432528"/>
            <a:ext cx="4495800" cy="216217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47D10AD4-26B6-4726-A2EB-16C761A6E7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7977" y="1118816"/>
            <a:ext cx="6533343" cy="2690200"/>
          </a:xfrm>
          <a:prstGeom prst="rect">
            <a:avLst/>
          </a:prstGeom>
        </p:spPr>
      </p:pic>
      <p:sp>
        <p:nvSpPr>
          <p:cNvPr id="8" name="語音泡泡: 圓角矩形 7">
            <a:extLst>
              <a:ext uri="{FF2B5EF4-FFF2-40B4-BE49-F238E27FC236}">
                <a16:creationId xmlns:a16="http://schemas.microsoft.com/office/drawing/2014/main" xmlns="" id="{55442D45-CA09-40BC-B05B-B26CBC92705E}"/>
              </a:ext>
            </a:extLst>
          </p:cNvPr>
          <p:cNvSpPr/>
          <p:nvPr/>
        </p:nvSpPr>
        <p:spPr>
          <a:xfrm>
            <a:off x="1770172" y="137112"/>
            <a:ext cx="3660397" cy="361614"/>
          </a:xfrm>
          <a:prstGeom prst="wedgeRoundRectCallout">
            <a:avLst>
              <a:gd name="adj1" fmla="val -35172"/>
              <a:gd name="adj2" fmla="val 80962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之後要去</a:t>
            </a:r>
            <a:r>
              <a:rPr lang="zh-TW" altLang="en-US" dirty="0">
                <a:solidFill>
                  <a:srgbClr val="FF0000"/>
                </a:solidFill>
              </a:rPr>
              <a:t>Web.config </a:t>
            </a:r>
            <a:r>
              <a:rPr lang="zh-TW" altLang="en-US" dirty="0">
                <a:solidFill>
                  <a:schemeClr val="tx1"/>
                </a:solidFill>
              </a:rPr>
              <a:t>設定連線資訊</a:t>
            </a:r>
          </a:p>
        </p:txBody>
      </p:sp>
      <p:sp>
        <p:nvSpPr>
          <p:cNvPr id="9" name="語音泡泡: 圓角矩形 8">
            <a:extLst>
              <a:ext uri="{FF2B5EF4-FFF2-40B4-BE49-F238E27FC236}">
                <a16:creationId xmlns:a16="http://schemas.microsoft.com/office/drawing/2014/main" xmlns="" id="{6FFA0F0D-AAB2-4792-8858-EDD6016E1D41}"/>
              </a:ext>
            </a:extLst>
          </p:cNvPr>
          <p:cNvSpPr/>
          <p:nvPr/>
        </p:nvSpPr>
        <p:spPr>
          <a:xfrm>
            <a:off x="297108" y="1240031"/>
            <a:ext cx="3911670" cy="361614"/>
          </a:xfrm>
          <a:prstGeom prst="wedgeRoundRectCallout">
            <a:avLst>
              <a:gd name="adj1" fmla="val -2998"/>
              <a:gd name="adj2" fmla="val 296710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Class </a:t>
            </a:r>
            <a:r>
              <a:rPr lang="zh-TW" altLang="en-US" dirty="0">
                <a:solidFill>
                  <a:schemeClr val="tx1"/>
                </a:solidFill>
              </a:rPr>
              <a:t>的名稱一定要跟Web.config 一樣 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xmlns="" id="{D2DAE6E6-2CBC-4906-9C23-D9CA4934A0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108" y="3572888"/>
            <a:ext cx="5476875" cy="3314700"/>
          </a:xfrm>
          <a:prstGeom prst="rect">
            <a:avLst/>
          </a:prstGeom>
        </p:spPr>
      </p:pic>
      <p:sp>
        <p:nvSpPr>
          <p:cNvPr id="12" name="語音泡泡: 圓角矩形 11">
            <a:extLst>
              <a:ext uri="{FF2B5EF4-FFF2-40B4-BE49-F238E27FC236}">
                <a16:creationId xmlns:a16="http://schemas.microsoft.com/office/drawing/2014/main" xmlns="" id="{4973D049-1104-42F6-9E29-B5789AE37153}"/>
              </a:ext>
            </a:extLst>
          </p:cNvPr>
          <p:cNvSpPr/>
          <p:nvPr/>
        </p:nvSpPr>
        <p:spPr>
          <a:xfrm>
            <a:off x="2354016" y="3211274"/>
            <a:ext cx="1740020" cy="361614"/>
          </a:xfrm>
          <a:prstGeom prst="wedgeRoundRectCallout">
            <a:avLst>
              <a:gd name="adj1" fmla="val -16509"/>
              <a:gd name="adj2" fmla="val -104628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取得</a:t>
            </a:r>
            <a:r>
              <a:rPr lang="en-US" altLang="zh-TW" dirty="0">
                <a:solidFill>
                  <a:schemeClr val="tx1"/>
                </a:solidFill>
              </a:rPr>
              <a:t>DB</a:t>
            </a:r>
            <a:r>
              <a:rPr lang="zh-TW" altLang="en-US" dirty="0">
                <a:solidFill>
                  <a:schemeClr val="tx1"/>
                </a:solidFill>
              </a:rPr>
              <a:t>資訊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A47348DB-D356-489C-B644-D105B4AB4109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3</a:t>
            </a:r>
            <a:endParaRPr lang="zh-TW" altLang="en-US" sz="1400" dirty="0"/>
          </a:p>
        </p:txBody>
      </p:sp>
      <p:sp>
        <p:nvSpPr>
          <p:cNvPr id="14" name="語音泡泡: 圓角矩形 13">
            <a:extLst>
              <a:ext uri="{FF2B5EF4-FFF2-40B4-BE49-F238E27FC236}">
                <a16:creationId xmlns:a16="http://schemas.microsoft.com/office/drawing/2014/main" xmlns="" id="{58497045-F1D8-440B-AFA7-7C4C402DF985}"/>
              </a:ext>
            </a:extLst>
          </p:cNvPr>
          <p:cNvSpPr/>
          <p:nvPr/>
        </p:nvSpPr>
        <p:spPr>
          <a:xfrm>
            <a:off x="8101873" y="1601645"/>
            <a:ext cx="1740020" cy="361614"/>
          </a:xfrm>
          <a:prstGeom prst="wedgeRoundRectCallout">
            <a:avLst>
              <a:gd name="adj1" fmla="val -45436"/>
              <a:gd name="adj2" fmla="val 111120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DB</a:t>
            </a:r>
            <a:r>
              <a:rPr lang="zh-TW" altLang="en-US" dirty="0">
                <a:solidFill>
                  <a:schemeClr val="tx1"/>
                </a:solidFill>
              </a:rPr>
              <a:t>資訊</a:t>
            </a:r>
          </a:p>
        </p:txBody>
      </p:sp>
    </p:spTree>
    <p:extLst>
      <p:ext uri="{BB962C8B-B14F-4D97-AF65-F5344CB8AC3E}">
        <p14:creationId xmlns:p14="http://schemas.microsoft.com/office/powerpoint/2010/main" val="25341048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705" y="110093"/>
            <a:ext cx="741045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34" y="1170431"/>
            <a:ext cx="6553200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508049" y="294100"/>
            <a:ext cx="2010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使用</a:t>
            </a:r>
            <a:r>
              <a:rPr lang="en-US" altLang="zh-TW" dirty="0">
                <a:solidFill>
                  <a:srgbClr val="FF0000"/>
                </a:solidFill>
              </a:rPr>
              <a:t>Model binding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02916" y="2015696"/>
            <a:ext cx="1871252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600" dirty="0"/>
              <a:t>x</a:t>
            </a:r>
            <a:r>
              <a:rPr lang="zh-TW" altLang="en-US" sz="1600" dirty="0"/>
              <a:t>會接收到物件</a:t>
            </a:r>
            <a:endParaRPr lang="en-US" altLang="zh-TW" sz="1600" dirty="0"/>
          </a:p>
        </p:txBody>
      </p:sp>
      <p:sp>
        <p:nvSpPr>
          <p:cNvPr id="11" name="矩形 10"/>
          <p:cNvSpPr/>
          <p:nvPr/>
        </p:nvSpPr>
        <p:spPr>
          <a:xfrm>
            <a:off x="2977235" y="3917692"/>
            <a:ext cx="431790" cy="2242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/>
          <p:nvPr/>
        </p:nvCxnSpPr>
        <p:spPr>
          <a:xfrm flipH="1">
            <a:off x="3972239" y="518387"/>
            <a:ext cx="1678063" cy="155101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438542" y="794668"/>
            <a:ext cx="3867247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會存到這個物件裡面 </a:t>
            </a:r>
            <a:r>
              <a:rPr lang="en-US" altLang="zh-TW" sz="1600" dirty="0"/>
              <a:t/>
            </a:r>
            <a:br>
              <a:rPr lang="en-US" altLang="zh-TW" sz="1600" dirty="0"/>
            </a:br>
            <a:r>
              <a:rPr lang="zh-TW" altLang="en-US" sz="1600" dirty="0"/>
              <a:t>透過</a:t>
            </a:r>
            <a:r>
              <a:rPr lang="en-US" altLang="zh-TW" sz="1600" dirty="0"/>
              <a:t>MVC</a:t>
            </a:r>
            <a:r>
              <a:rPr lang="zh-TW" altLang="en-US" sz="1600" dirty="0"/>
              <a:t>的方式這個物件會再丟到這邊來</a:t>
            </a:r>
            <a:endParaRPr lang="en-US" altLang="zh-TW" sz="1600" dirty="0"/>
          </a:p>
        </p:txBody>
      </p:sp>
      <p:sp>
        <p:nvSpPr>
          <p:cNvPr id="14" name="矩形 13"/>
          <p:cNvSpPr/>
          <p:nvPr/>
        </p:nvSpPr>
        <p:spPr>
          <a:xfrm>
            <a:off x="5912372" y="389632"/>
            <a:ext cx="2127426" cy="2242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3567290" y="3849758"/>
            <a:ext cx="2483098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如果沒有錯誤就會存進去</a:t>
            </a:r>
            <a:endParaRPr lang="en-US" altLang="zh-TW" sz="1600" dirty="0"/>
          </a:p>
        </p:txBody>
      </p:sp>
      <p:sp>
        <p:nvSpPr>
          <p:cNvPr id="17" name="矩形 16"/>
          <p:cNvSpPr/>
          <p:nvPr/>
        </p:nvSpPr>
        <p:spPr>
          <a:xfrm>
            <a:off x="6923850" y="2691368"/>
            <a:ext cx="4342248" cy="3682177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529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91" y="908378"/>
            <a:ext cx="9001125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9372867" y="1943320"/>
            <a:ext cx="2488454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只會抓要更新的屬性</a:t>
            </a:r>
            <a:endParaRPr lang="en-US" altLang="zh-TW" sz="1600" dirty="0"/>
          </a:p>
          <a:p>
            <a:r>
              <a:rPr lang="zh-TW" altLang="en-US" sz="1600" dirty="0"/>
              <a:t>以外的屬性都不會更新</a:t>
            </a:r>
            <a:endParaRPr lang="en-US" altLang="zh-TW" sz="1600" dirty="0"/>
          </a:p>
        </p:txBody>
      </p:sp>
      <p:sp>
        <p:nvSpPr>
          <p:cNvPr id="6" name="矩形 5"/>
          <p:cNvSpPr/>
          <p:nvPr/>
        </p:nvSpPr>
        <p:spPr>
          <a:xfrm>
            <a:off x="4135139" y="2030833"/>
            <a:ext cx="3024785" cy="2242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978769" y="2738948"/>
            <a:ext cx="1846054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手動給他原本的值</a:t>
            </a:r>
            <a:endParaRPr lang="en-US" altLang="zh-TW" sz="1600" dirty="0"/>
          </a:p>
        </p:txBody>
      </p:sp>
      <p:sp>
        <p:nvSpPr>
          <p:cNvPr id="8" name="矩形 7"/>
          <p:cNvSpPr/>
          <p:nvPr/>
        </p:nvSpPr>
        <p:spPr>
          <a:xfrm>
            <a:off x="6205268" y="3327029"/>
            <a:ext cx="4310332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不然沒有</a:t>
            </a:r>
            <a:r>
              <a:rPr lang="en-US" altLang="zh-TW" sz="1600" dirty="0"/>
              <a:t>name</a:t>
            </a:r>
            <a:r>
              <a:rPr lang="zh-TW" altLang="en-US" sz="1600" dirty="0"/>
              <a:t>會等於</a:t>
            </a:r>
            <a:r>
              <a:rPr lang="en-US" altLang="zh-TW" sz="1600" dirty="0"/>
              <a:t>null</a:t>
            </a:r>
            <a:br>
              <a:rPr lang="en-US" altLang="zh-TW" sz="1600" dirty="0"/>
            </a:br>
            <a:r>
              <a:rPr lang="zh-TW" altLang="en-US" sz="1600" dirty="0"/>
              <a:t>這邊檢查會不過 </a:t>
            </a:r>
            <a:endParaRPr lang="en-US" altLang="zh-TW" sz="1600" dirty="0"/>
          </a:p>
        </p:txBody>
      </p:sp>
      <p:sp>
        <p:nvSpPr>
          <p:cNvPr id="9" name="矩形 8"/>
          <p:cNvSpPr/>
          <p:nvPr/>
        </p:nvSpPr>
        <p:spPr>
          <a:xfrm>
            <a:off x="1110354" y="3214885"/>
            <a:ext cx="3024785" cy="8567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92878" y="276847"/>
            <a:ext cx="35397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使用</a:t>
            </a:r>
            <a:r>
              <a:rPr lang="en-US" altLang="zh-TW" sz="2400" dirty="0">
                <a:solidFill>
                  <a:srgbClr val="FF0000"/>
                </a:solidFill>
              </a:rPr>
              <a:t>Model binding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-</a:t>
            </a:r>
            <a:r>
              <a:rPr lang="en-US" altLang="zh-TW" sz="2400" dirty="0" err="1">
                <a:solidFill>
                  <a:srgbClr val="FF0000"/>
                </a:solidFill>
              </a:rPr>
              <a:t>Includ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6EA199B-0A40-44B3-8115-E74C4F8C23CB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21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90398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64" y="939588"/>
            <a:ext cx="6838950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6978769" y="1719032"/>
            <a:ext cx="2488454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只有</a:t>
            </a:r>
            <a:r>
              <a:rPr lang="en-US" altLang="zh-TW" sz="1600" dirty="0"/>
              <a:t>name</a:t>
            </a:r>
            <a:r>
              <a:rPr lang="zh-TW" altLang="en-US" sz="1600" dirty="0"/>
              <a:t>的屬性不會更新</a:t>
            </a:r>
            <a:endParaRPr lang="en-US" altLang="zh-TW" sz="1600" dirty="0"/>
          </a:p>
          <a:p>
            <a:r>
              <a:rPr lang="zh-TW" altLang="en-US" sz="1600" dirty="0"/>
              <a:t>其他都會</a:t>
            </a:r>
            <a:endParaRPr lang="en-US" altLang="zh-TW" sz="1600" dirty="0"/>
          </a:p>
        </p:txBody>
      </p:sp>
      <p:sp>
        <p:nvSpPr>
          <p:cNvPr id="6" name="矩形 5"/>
          <p:cNvSpPr/>
          <p:nvPr/>
        </p:nvSpPr>
        <p:spPr>
          <a:xfrm>
            <a:off x="2340845" y="2011420"/>
            <a:ext cx="2489948" cy="2242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978769" y="2738948"/>
            <a:ext cx="1846054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手動給他原本的值</a:t>
            </a:r>
            <a:endParaRPr lang="en-US" altLang="zh-TW" sz="1600" dirty="0"/>
          </a:p>
        </p:txBody>
      </p:sp>
      <p:sp>
        <p:nvSpPr>
          <p:cNvPr id="8" name="矩形 7"/>
          <p:cNvSpPr/>
          <p:nvPr/>
        </p:nvSpPr>
        <p:spPr>
          <a:xfrm>
            <a:off x="4307457" y="3327029"/>
            <a:ext cx="4310332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不然沒有</a:t>
            </a:r>
            <a:r>
              <a:rPr lang="en-US" altLang="zh-TW" sz="1600" dirty="0"/>
              <a:t>name</a:t>
            </a:r>
            <a:r>
              <a:rPr lang="zh-TW" altLang="en-US" sz="1600" dirty="0"/>
              <a:t>會等於</a:t>
            </a:r>
            <a:r>
              <a:rPr lang="en-US" altLang="zh-TW" sz="1600" dirty="0"/>
              <a:t>null</a:t>
            </a:r>
            <a:br>
              <a:rPr lang="en-US" altLang="zh-TW" sz="1600" dirty="0"/>
            </a:br>
            <a:r>
              <a:rPr lang="zh-TW" altLang="en-US" sz="1600" dirty="0"/>
              <a:t>這邊檢查會不過 </a:t>
            </a:r>
            <a:endParaRPr lang="en-US" altLang="zh-TW" sz="1600" dirty="0"/>
          </a:p>
        </p:txBody>
      </p:sp>
      <p:sp>
        <p:nvSpPr>
          <p:cNvPr id="9" name="矩形 8"/>
          <p:cNvSpPr/>
          <p:nvPr/>
        </p:nvSpPr>
        <p:spPr>
          <a:xfrm>
            <a:off x="1110354" y="3214885"/>
            <a:ext cx="3024785" cy="8567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03540" y="345858"/>
            <a:ext cx="37315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使用</a:t>
            </a:r>
            <a:r>
              <a:rPr lang="en-US" altLang="zh-TW" sz="2400" dirty="0">
                <a:solidFill>
                  <a:srgbClr val="FF0000"/>
                </a:solidFill>
              </a:rPr>
              <a:t>Model binding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-Exclude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DA11BBD5-92AB-43BF-A078-C43D2BEF7DD6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22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29158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18" y="129396"/>
            <a:ext cx="7200900" cy="649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4697406" y="4414202"/>
            <a:ext cx="5339824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使用</a:t>
            </a:r>
            <a:r>
              <a:rPr lang="en-US" altLang="zh-TW" sz="1600" dirty="0" err="1"/>
              <a:t>excludeProperties</a:t>
            </a:r>
            <a:r>
              <a:rPr lang="zh-TW" altLang="en-US" sz="1600" dirty="0"/>
              <a:t>更新所有的除了名子</a:t>
            </a:r>
            <a:r>
              <a:rPr lang="en-US" altLang="zh-TW" sz="1600" dirty="0"/>
              <a:t>property</a:t>
            </a:r>
            <a:r>
              <a:rPr lang="zh-TW" altLang="en-US" sz="1600" dirty="0"/>
              <a:t>以外</a:t>
            </a:r>
            <a:endParaRPr lang="en-US" altLang="zh-TW" sz="1600" dirty="0"/>
          </a:p>
        </p:txBody>
      </p:sp>
      <p:sp>
        <p:nvSpPr>
          <p:cNvPr id="4" name="矩形 3"/>
          <p:cNvSpPr/>
          <p:nvPr/>
        </p:nvSpPr>
        <p:spPr>
          <a:xfrm>
            <a:off x="7448873" y="1726085"/>
            <a:ext cx="328365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dirty="0" err="1"/>
              <a:t>UpdateModel</a:t>
            </a:r>
            <a:r>
              <a:rPr lang="en-US" altLang="zh-TW" dirty="0"/>
              <a:t>()</a:t>
            </a:r>
            <a:r>
              <a:rPr lang="zh-TW" altLang="en-US" dirty="0"/>
              <a:t> 會回傳</a:t>
            </a:r>
            <a:r>
              <a:rPr lang="en-US" altLang="zh-TW" dirty="0"/>
              <a:t>Exception</a:t>
            </a:r>
          </a:p>
          <a:p>
            <a:r>
              <a:rPr lang="en-US" altLang="zh-TW" dirty="0" err="1"/>
              <a:t>TryUpdateModel</a:t>
            </a:r>
            <a:r>
              <a:rPr lang="en-US" altLang="zh-TW" dirty="0"/>
              <a:t>()</a:t>
            </a:r>
            <a:r>
              <a:rPr lang="zh-TW" altLang="en-US" dirty="0"/>
              <a:t> 會回傳</a:t>
            </a:r>
            <a:r>
              <a:rPr lang="en-US" altLang="zh-TW" dirty="0"/>
              <a:t>false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3473570" y="5096041"/>
            <a:ext cx="1857555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檢查</a:t>
            </a:r>
            <a:r>
              <a:rPr lang="en-US" altLang="zh-TW" sz="1600" dirty="0"/>
              <a:t>input</a:t>
            </a:r>
            <a:r>
              <a:rPr lang="zh-TW" altLang="en-US" sz="1600" dirty="0"/>
              <a:t>是否正確</a:t>
            </a:r>
            <a:endParaRPr lang="en-US" altLang="zh-TW" sz="1600" dirty="0"/>
          </a:p>
        </p:txBody>
      </p:sp>
      <p:sp>
        <p:nvSpPr>
          <p:cNvPr id="8" name="矩形 7"/>
          <p:cNvSpPr/>
          <p:nvPr/>
        </p:nvSpPr>
        <p:spPr>
          <a:xfrm>
            <a:off x="1242204" y="225585"/>
            <a:ext cx="56208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使用</a:t>
            </a:r>
            <a:r>
              <a:rPr lang="en-US" altLang="zh-TW" sz="2400" dirty="0" err="1">
                <a:solidFill>
                  <a:srgbClr val="FF0000"/>
                </a:solidFill>
              </a:rPr>
              <a:t>UpdateModel</a:t>
            </a:r>
            <a:r>
              <a:rPr lang="en-US" altLang="zh-TW" sz="2400" dirty="0">
                <a:solidFill>
                  <a:srgbClr val="FF0000"/>
                </a:solidFill>
              </a:rPr>
              <a:t>() and </a:t>
            </a:r>
            <a:r>
              <a:rPr lang="en-US" altLang="zh-TW" sz="2400" dirty="0" err="1">
                <a:solidFill>
                  <a:srgbClr val="FF0000"/>
                </a:solidFill>
              </a:rPr>
              <a:t>TryUpdateModel</a:t>
            </a:r>
            <a:r>
              <a:rPr lang="en-US" altLang="zh-TW" sz="2400" dirty="0">
                <a:solidFill>
                  <a:srgbClr val="FF0000"/>
                </a:solidFill>
              </a:rPr>
              <a:t>()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4AF74417-5071-4FD7-A3D0-17E25668F6DF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23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40713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02" y="703772"/>
            <a:ext cx="7286625" cy="588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53503" y="143785"/>
            <a:ext cx="56208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使用</a:t>
            </a:r>
            <a:r>
              <a:rPr lang="en-US" altLang="zh-TW" sz="2400" dirty="0" err="1">
                <a:solidFill>
                  <a:srgbClr val="FF0000"/>
                </a:solidFill>
              </a:rPr>
              <a:t>UpdateModel</a:t>
            </a:r>
            <a:r>
              <a:rPr lang="en-US" altLang="zh-TW" sz="2400" dirty="0">
                <a:solidFill>
                  <a:srgbClr val="FF0000"/>
                </a:solidFill>
              </a:rPr>
              <a:t>() and </a:t>
            </a:r>
            <a:r>
              <a:rPr lang="en-US" altLang="zh-TW" sz="2400" dirty="0" err="1">
                <a:solidFill>
                  <a:srgbClr val="FF0000"/>
                </a:solidFill>
              </a:rPr>
              <a:t>TryUpdateModel</a:t>
            </a:r>
            <a:r>
              <a:rPr lang="en-US" altLang="zh-TW" sz="2400" dirty="0">
                <a:solidFill>
                  <a:srgbClr val="FF0000"/>
                </a:solidFill>
              </a:rPr>
              <a:t>()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 flipV="1">
            <a:off x="1747484" y="4528868"/>
            <a:ext cx="623554" cy="2311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356" y="3485072"/>
            <a:ext cx="5153025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15722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4862" y="66482"/>
            <a:ext cx="3884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GamerBusinessLayer.cs</a:t>
            </a:r>
            <a:r>
              <a:rPr lang="zh-TW" altLang="en-US" dirty="0">
                <a:solidFill>
                  <a:srgbClr val="FF0000"/>
                </a:solidFill>
              </a:rPr>
              <a:t>  </a:t>
            </a:r>
            <a:r>
              <a:rPr lang="en-US" altLang="zh-TW" dirty="0">
                <a:solidFill>
                  <a:srgbClr val="FF0000"/>
                </a:solidFill>
              </a:rPr>
              <a:t>-</a:t>
            </a:r>
            <a:r>
              <a:rPr lang="zh-TW" altLang="en-US" dirty="0">
                <a:solidFill>
                  <a:srgbClr val="FF0000"/>
                </a:solidFill>
              </a:rPr>
              <a:t>  </a:t>
            </a:r>
            <a:r>
              <a:rPr lang="en-US" altLang="zh-TW" dirty="0" err="1">
                <a:solidFill>
                  <a:srgbClr val="FF0000"/>
                </a:solidFill>
              </a:rPr>
              <a:t>DeleteGamer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62" y="625049"/>
            <a:ext cx="8924925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6947140" y="2329415"/>
            <a:ext cx="5072332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取得</a:t>
            </a:r>
            <a:r>
              <a:rPr lang="en-US" altLang="zh-TW" sz="1100" dirty="0" err="1"/>
              <a:t>ConnectionString</a:t>
            </a:r>
            <a:r>
              <a:rPr lang="en-US" altLang="zh-TW" sz="1100" dirty="0"/>
              <a:t> </a:t>
            </a:r>
            <a:r>
              <a:rPr lang="zh-TW" altLang="en-US" sz="1100" dirty="0"/>
              <a:t>建立 </a:t>
            </a:r>
            <a:r>
              <a:rPr lang="en-US" altLang="zh-TW" sz="1100" dirty="0" err="1"/>
              <a:t>SqlConnection</a:t>
            </a:r>
            <a:r>
              <a:rPr lang="en-US" altLang="zh-TW" sz="1100" dirty="0"/>
              <a:t> </a:t>
            </a:r>
            <a:r>
              <a:rPr lang="zh-TW" altLang="en-US" sz="1100" dirty="0"/>
              <a:t>後跑完後從</a:t>
            </a:r>
            <a:r>
              <a:rPr lang="en-US" altLang="zh-TW" sz="1100" dirty="0"/>
              <a:t>memory</a:t>
            </a:r>
            <a:r>
              <a:rPr lang="zh-TW" altLang="en-US" sz="1100" dirty="0"/>
              <a:t>清除掉 </a:t>
            </a:r>
            <a:r>
              <a:rPr lang="en-US" altLang="zh-TW" sz="1100" dirty="0" err="1"/>
              <a:t>SqlConnection</a:t>
            </a:r>
            <a:endParaRPr lang="en-US" altLang="zh-TW" sz="1100" dirty="0"/>
          </a:p>
        </p:txBody>
      </p:sp>
      <p:sp>
        <p:nvSpPr>
          <p:cNvPr id="10" name="矩形 9"/>
          <p:cNvSpPr/>
          <p:nvPr/>
        </p:nvSpPr>
        <p:spPr>
          <a:xfrm>
            <a:off x="6768860" y="2846157"/>
            <a:ext cx="2918604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100" dirty="0" err="1"/>
              <a:t>SqlCommand</a:t>
            </a:r>
            <a:r>
              <a:rPr lang="en-US" altLang="zh-TW" sz="1100" dirty="0"/>
              <a:t> </a:t>
            </a:r>
            <a:r>
              <a:rPr lang="en-US" altLang="zh-TW" sz="1100" dirty="0" err="1"/>
              <a:t>cmd</a:t>
            </a:r>
            <a:r>
              <a:rPr lang="zh-TW" altLang="en-US" sz="1100" dirty="0"/>
              <a:t>會去執行</a:t>
            </a:r>
            <a:r>
              <a:rPr lang="en-US" altLang="zh-TW" sz="1100" dirty="0" err="1"/>
              <a:t>spDeleteGamer</a:t>
            </a:r>
            <a:endParaRPr lang="en-US" altLang="zh-TW" sz="1100" dirty="0"/>
          </a:p>
        </p:txBody>
      </p:sp>
      <p:sp>
        <p:nvSpPr>
          <p:cNvPr id="11" name="矩形 10"/>
          <p:cNvSpPr/>
          <p:nvPr/>
        </p:nvSpPr>
        <p:spPr>
          <a:xfrm>
            <a:off x="4710022" y="3875006"/>
            <a:ext cx="1302589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把</a:t>
            </a:r>
            <a:r>
              <a:rPr lang="en-US" altLang="zh-TW" sz="1100" dirty="0"/>
              <a:t>ID</a:t>
            </a:r>
            <a:r>
              <a:rPr lang="zh-TW" altLang="en-US" sz="1100" dirty="0"/>
              <a:t>參數丟進來後</a:t>
            </a:r>
            <a:endParaRPr lang="en-US" altLang="zh-TW" sz="1100" dirty="0"/>
          </a:p>
        </p:txBody>
      </p:sp>
      <p:sp>
        <p:nvSpPr>
          <p:cNvPr id="12" name="矩形 11"/>
          <p:cNvSpPr/>
          <p:nvPr/>
        </p:nvSpPr>
        <p:spPr>
          <a:xfrm>
            <a:off x="4892613" y="4438762"/>
            <a:ext cx="1302589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再把參數丟進</a:t>
            </a:r>
            <a:endParaRPr lang="en-US" altLang="zh-TW" sz="1100" dirty="0"/>
          </a:p>
        </p:txBody>
      </p:sp>
      <p:sp>
        <p:nvSpPr>
          <p:cNvPr id="13" name="矩形 12"/>
          <p:cNvSpPr/>
          <p:nvPr/>
        </p:nvSpPr>
        <p:spPr>
          <a:xfrm>
            <a:off x="4787660" y="2780300"/>
            <a:ext cx="1224951" cy="1966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/>
          <p:nvPr/>
        </p:nvCxnSpPr>
        <p:spPr>
          <a:xfrm flipH="1" flipV="1">
            <a:off x="5857336" y="2976962"/>
            <a:ext cx="110704" cy="143953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4311768" y="4979350"/>
            <a:ext cx="1302589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再去做刪除的動作</a:t>
            </a:r>
            <a:endParaRPr lang="en-US" altLang="zh-TW" sz="11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AC64D88A-822E-4971-B5F5-BFA3F66869FC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26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631605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01" y="411012"/>
            <a:ext cx="10991850" cy="606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3010619" y="5287993"/>
            <a:ext cx="974786" cy="2165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/>
          <p:cNvCxnSpPr/>
          <p:nvPr/>
        </p:nvCxnSpPr>
        <p:spPr>
          <a:xfrm flipH="1" flipV="1">
            <a:off x="1811547" y="1216325"/>
            <a:ext cx="1199073" cy="407166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333446" y="1244112"/>
            <a:ext cx="1893498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會去執行</a:t>
            </a:r>
            <a:r>
              <a:rPr lang="en-US" altLang="zh-TW" sz="1100" dirty="0"/>
              <a:t>Form post</a:t>
            </a:r>
            <a:r>
              <a:rPr lang="zh-TW" altLang="en-US" sz="1100" dirty="0"/>
              <a:t>的動作</a:t>
            </a:r>
            <a:endParaRPr lang="en-US" altLang="zh-TW" sz="11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1580" y="988137"/>
            <a:ext cx="3609975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直線單箭頭接點 8"/>
          <p:cNvCxnSpPr/>
          <p:nvPr/>
        </p:nvCxnSpPr>
        <p:spPr>
          <a:xfrm>
            <a:off x="5383695" y="1244113"/>
            <a:ext cx="2543980" cy="117128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892739" y="1640786"/>
            <a:ext cx="1206800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再去執行這一段</a:t>
            </a:r>
            <a:endParaRPr lang="en-US" altLang="zh-TW" sz="11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FEB38F6E-81F0-490F-BFC1-10280E501927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27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062267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自動生成的頁面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68" y="461665"/>
            <a:ext cx="10477500" cy="527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980397" y="1870403"/>
            <a:ext cx="502566" cy="2430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188540" y="1876154"/>
            <a:ext cx="502566" cy="2430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18159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163175" cy="601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3572771" y="755283"/>
            <a:ext cx="3164459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只要自動生成的一定不要去變動</a:t>
            </a:r>
            <a:endParaRPr lang="en-US" altLang="zh-TW" sz="11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8586"/>
            <a:ext cx="86106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2707253" y="2071139"/>
            <a:ext cx="3164459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建立一個新的 </a:t>
            </a:r>
            <a:r>
              <a:rPr lang="en-US" altLang="zh-TW" sz="1100" dirty="0"/>
              <a:t>team view</a:t>
            </a:r>
            <a:r>
              <a:rPr lang="zh-TW" altLang="en-US" sz="1100" dirty="0"/>
              <a:t> </a:t>
            </a:r>
            <a:r>
              <a:rPr lang="en-US" altLang="zh-TW" sz="1100" dirty="0"/>
              <a:t/>
            </a:r>
            <a:br>
              <a:rPr lang="en-US" altLang="zh-TW" sz="1100" dirty="0"/>
            </a:br>
            <a:r>
              <a:rPr lang="zh-TW" altLang="en-US" sz="1100" dirty="0"/>
              <a:t>但因為</a:t>
            </a:r>
            <a:r>
              <a:rPr lang="en-US" altLang="zh-TW" sz="1100" dirty="0"/>
              <a:t>Name </a:t>
            </a:r>
            <a:r>
              <a:rPr lang="zh-TW" altLang="en-US" sz="1100" dirty="0"/>
              <a:t>已經存在了</a:t>
            </a:r>
            <a:endParaRPr lang="en-US" altLang="zh-TW" sz="11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570" y="4084248"/>
            <a:ext cx="652462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7343952" y="4084247"/>
            <a:ext cx="3164459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所以再建立一個</a:t>
            </a:r>
            <a:r>
              <a:rPr lang="en-US" altLang="zh-TW" sz="1100" dirty="0" err="1"/>
              <a:t>TeamMetaData</a:t>
            </a:r>
            <a:endParaRPr lang="en-US" altLang="zh-TW" sz="11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xmlns="" id="{6C96275F-EC89-41F3-A35E-D4D7AE4F52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5606" y="704301"/>
            <a:ext cx="3000375" cy="273367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88F02B9B-61B0-4B63-B610-6EF05DD6248F}"/>
              </a:ext>
            </a:extLst>
          </p:cNvPr>
          <p:cNvSpPr/>
          <p:nvPr/>
        </p:nvSpPr>
        <p:spPr>
          <a:xfrm>
            <a:off x="9413394" y="3076628"/>
            <a:ext cx="1179079" cy="1763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2C1154C0-8122-4CFD-B6C2-412928C562B3}"/>
              </a:ext>
            </a:extLst>
          </p:cNvPr>
          <p:cNvSpPr/>
          <p:nvPr/>
        </p:nvSpPr>
        <p:spPr>
          <a:xfrm>
            <a:off x="9278787" y="1203472"/>
            <a:ext cx="1179079" cy="1763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B161AD9F-A5D0-411F-8016-7DCEF6857421}"/>
              </a:ext>
            </a:extLst>
          </p:cNvPr>
          <p:cNvSpPr/>
          <p:nvPr/>
        </p:nvSpPr>
        <p:spPr>
          <a:xfrm>
            <a:off x="9278788" y="1379842"/>
            <a:ext cx="1507896" cy="1738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7339A040-8229-4522-9AF8-879FAAA5437C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32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183094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68" y="777546"/>
            <a:ext cx="7191375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876133" y="1692273"/>
            <a:ext cx="3076757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會先建立一個</a:t>
            </a:r>
            <a:r>
              <a:rPr lang="en-US" altLang="zh-TW" sz="1100" dirty="0"/>
              <a:t>Index</a:t>
            </a:r>
            <a:r>
              <a:rPr lang="zh-TW" altLang="en-US" sz="1100" dirty="0"/>
              <a:t>的</a:t>
            </a:r>
            <a:r>
              <a:rPr lang="en-US" altLang="zh-TW" sz="1100" dirty="0"/>
              <a:t>method   index</a:t>
            </a:r>
            <a:r>
              <a:rPr lang="zh-TW" altLang="en-US" sz="1100" dirty="0"/>
              <a:t>是從</a:t>
            </a:r>
            <a:r>
              <a:rPr lang="en-US" altLang="zh-TW" sz="1100" dirty="0"/>
              <a:t>action</a:t>
            </a:r>
          </a:p>
        </p:txBody>
      </p:sp>
      <p:sp>
        <p:nvSpPr>
          <p:cNvPr id="6" name="矩形 5"/>
          <p:cNvSpPr/>
          <p:nvPr/>
        </p:nvSpPr>
        <p:spPr>
          <a:xfrm>
            <a:off x="5408760" y="1968291"/>
            <a:ext cx="4071670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100" dirty="0"/>
              <a:t>action</a:t>
            </a:r>
            <a:r>
              <a:rPr lang="zh-TW" altLang="en-US" sz="1100" dirty="0"/>
              <a:t>會先取出所有的</a:t>
            </a:r>
            <a:r>
              <a:rPr lang="en-US" altLang="zh-TW" sz="1100" dirty="0"/>
              <a:t>gamer  </a:t>
            </a:r>
            <a:r>
              <a:rPr lang="zh-TW" altLang="en-US" sz="1100" dirty="0"/>
              <a:t>這個</a:t>
            </a:r>
            <a:r>
              <a:rPr lang="en-US" altLang="zh-TW" sz="1100" dirty="0"/>
              <a:t>gamer</a:t>
            </a:r>
            <a:r>
              <a:rPr lang="zh-TW" altLang="en-US" sz="1100" dirty="0"/>
              <a:t> 必須包括</a:t>
            </a:r>
            <a:r>
              <a:rPr lang="en-US" altLang="zh-TW" sz="1100" dirty="0"/>
              <a:t>team</a:t>
            </a:r>
          </a:p>
        </p:txBody>
      </p:sp>
      <p:sp>
        <p:nvSpPr>
          <p:cNvPr id="8" name="矩形 7"/>
          <p:cNvSpPr/>
          <p:nvPr/>
        </p:nvSpPr>
        <p:spPr>
          <a:xfrm>
            <a:off x="1265069" y="2099096"/>
            <a:ext cx="1711044" cy="1538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2120591" y="2252905"/>
            <a:ext cx="235232" cy="13080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A37E7308-6AB5-4F48-AC9C-00F8F278688A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33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78135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F322AB43-4E85-4C96-8B6C-529AB9610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029" y="2729732"/>
            <a:ext cx="7161174" cy="3756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05072C5D-6810-4578-8A11-E4AD51152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66" y="2594415"/>
            <a:ext cx="4533244" cy="4142287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xmlns="" id="{6FCC8080-4F80-4657-A12B-E31A85310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09" y="86539"/>
            <a:ext cx="3511704" cy="199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xmlns="" id="{7E0374D6-5344-45C3-BF90-14778AC86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487" y="396916"/>
            <a:ext cx="410527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xmlns="" id="{45AB30DC-7557-41AC-A4C7-B17ECA1916C2}"/>
              </a:ext>
            </a:extLst>
          </p:cNvPr>
          <p:cNvCxnSpPr>
            <a:cxnSpLocks/>
          </p:cNvCxnSpPr>
          <p:nvPr/>
        </p:nvCxnSpPr>
        <p:spPr>
          <a:xfrm flipV="1">
            <a:off x="1682503" y="396916"/>
            <a:ext cx="2117710" cy="296686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xmlns="" id="{F85A00F0-5070-470D-B0F4-F907C51A172B}"/>
              </a:ext>
            </a:extLst>
          </p:cNvPr>
          <p:cNvCxnSpPr/>
          <p:nvPr/>
        </p:nvCxnSpPr>
        <p:spPr>
          <a:xfrm flipV="1">
            <a:off x="3371302" y="2938204"/>
            <a:ext cx="2199736" cy="256204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8824B796-6B3F-4110-A2D9-E1030FE89579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4</a:t>
            </a:r>
            <a:endParaRPr lang="zh-TW" altLang="en-US" sz="1400" dirty="0"/>
          </a:p>
        </p:txBody>
      </p:sp>
      <p:sp>
        <p:nvSpPr>
          <p:cNvPr id="11" name="語音泡泡: 圓角矩形 10">
            <a:extLst>
              <a:ext uri="{FF2B5EF4-FFF2-40B4-BE49-F238E27FC236}">
                <a16:creationId xmlns:a16="http://schemas.microsoft.com/office/drawing/2014/main" xmlns="" id="{217B49DC-8E9A-40ED-8896-42B7C0A8ED95}"/>
              </a:ext>
            </a:extLst>
          </p:cNvPr>
          <p:cNvSpPr/>
          <p:nvPr/>
        </p:nvSpPr>
        <p:spPr>
          <a:xfrm>
            <a:off x="2452755" y="2227558"/>
            <a:ext cx="3159156" cy="361614"/>
          </a:xfrm>
          <a:prstGeom prst="wedgeRoundRectCallout">
            <a:avLst>
              <a:gd name="adj1" fmla="val -34187"/>
              <a:gd name="adj2" fmla="val 129679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建立</a:t>
            </a:r>
            <a:r>
              <a:rPr lang="en-US" altLang="zh-TW" dirty="0" err="1">
                <a:solidFill>
                  <a:schemeClr val="tx1"/>
                </a:solidFill>
              </a:rPr>
              <a:t>GamerController</a:t>
            </a:r>
            <a:r>
              <a:rPr lang="zh-TW" altLang="en-US" dirty="0">
                <a:solidFill>
                  <a:schemeClr val="tx1"/>
                </a:solidFill>
              </a:rPr>
              <a:t>跟</a:t>
            </a:r>
            <a:r>
              <a:rPr lang="en-US" altLang="zh-TW" dirty="0">
                <a:solidFill>
                  <a:schemeClr val="tx1"/>
                </a:solidFill>
              </a:rPr>
              <a:t>Details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F3E162AF-314B-4AA4-A2FF-E7410E562048}"/>
              </a:ext>
            </a:extLst>
          </p:cNvPr>
          <p:cNvSpPr/>
          <p:nvPr/>
        </p:nvSpPr>
        <p:spPr>
          <a:xfrm>
            <a:off x="233266" y="2315787"/>
            <a:ext cx="1945556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 err="1"/>
              <a:t>GamerController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546875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75" y="1251848"/>
            <a:ext cx="7039906" cy="3574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90845" y="220624"/>
            <a:ext cx="36206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>
                <a:solidFill>
                  <a:srgbClr val="FF0000"/>
                </a:solidFill>
              </a:rPr>
              <a:t>GamersController</a:t>
            </a:r>
            <a:r>
              <a:rPr lang="zh-TW" altLang="en-US" sz="2400" dirty="0">
                <a:solidFill>
                  <a:srgbClr val="FF0000"/>
                </a:solidFill>
              </a:rPr>
              <a:t>  </a:t>
            </a:r>
            <a:r>
              <a:rPr lang="en-US" altLang="zh-TW" sz="2400" dirty="0">
                <a:solidFill>
                  <a:srgbClr val="FF0000"/>
                </a:solidFill>
              </a:rPr>
              <a:t>-</a:t>
            </a:r>
            <a:r>
              <a:rPr lang="zh-TW" altLang="en-US" sz="2400" dirty="0">
                <a:solidFill>
                  <a:srgbClr val="FF0000"/>
                </a:solidFill>
              </a:rPr>
              <a:t>  </a:t>
            </a:r>
            <a:r>
              <a:rPr lang="en-US" altLang="zh-TW" sz="2400" dirty="0">
                <a:solidFill>
                  <a:srgbClr val="FF0000"/>
                </a:solidFill>
              </a:rPr>
              <a:t>Details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11945" y="1251848"/>
            <a:ext cx="4071670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給他一個</a:t>
            </a:r>
            <a:r>
              <a:rPr lang="en-US" altLang="zh-TW" sz="1100" dirty="0"/>
              <a:t>ID</a:t>
            </a:r>
            <a:r>
              <a:rPr lang="zh-TW" altLang="en-US" sz="1100" dirty="0"/>
              <a:t> 他就會找出</a:t>
            </a:r>
            <a:r>
              <a:rPr lang="en-US" altLang="zh-TW" sz="1100" dirty="0"/>
              <a:t>Gamer</a:t>
            </a:r>
            <a:br>
              <a:rPr lang="en-US" altLang="zh-TW" sz="1100" dirty="0"/>
            </a:br>
            <a:r>
              <a:rPr lang="zh-TW" altLang="en-US" sz="1100" dirty="0"/>
              <a:t>然後就會給你這個</a:t>
            </a:r>
            <a:r>
              <a:rPr lang="en-US" altLang="zh-TW" sz="1100" dirty="0"/>
              <a:t>Gamer</a:t>
            </a:r>
            <a:r>
              <a:rPr lang="zh-TW" altLang="en-US" sz="1100" dirty="0"/>
              <a:t>的所有資料</a:t>
            </a:r>
            <a:endParaRPr lang="en-US" altLang="zh-TW" sz="1100" dirty="0"/>
          </a:p>
        </p:txBody>
      </p:sp>
      <p:sp>
        <p:nvSpPr>
          <p:cNvPr id="7" name="矩形 6"/>
          <p:cNvSpPr/>
          <p:nvPr/>
        </p:nvSpPr>
        <p:spPr>
          <a:xfrm>
            <a:off x="6699847" y="2197878"/>
            <a:ext cx="1693655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如果</a:t>
            </a:r>
            <a:r>
              <a:rPr lang="en-US" altLang="zh-TW" sz="1100" dirty="0"/>
              <a:t>ID</a:t>
            </a:r>
            <a:r>
              <a:rPr lang="zh-TW" altLang="en-US" sz="1100" dirty="0"/>
              <a:t>是空的值</a:t>
            </a:r>
            <a:r>
              <a:rPr lang="en-US" altLang="zh-TW" sz="1100" dirty="0"/>
              <a:t/>
            </a:r>
            <a:br>
              <a:rPr lang="en-US" altLang="zh-TW" sz="1100" dirty="0"/>
            </a:br>
            <a:r>
              <a:rPr lang="zh-TW" altLang="en-US" sz="1100" dirty="0"/>
              <a:t>就會給一個</a:t>
            </a:r>
            <a:r>
              <a:rPr lang="en-US" altLang="zh-TW" sz="1100" dirty="0" err="1"/>
              <a:t>BadRequest</a:t>
            </a:r>
            <a:endParaRPr lang="en-US" altLang="zh-TW" sz="1100" dirty="0"/>
          </a:p>
        </p:txBody>
      </p:sp>
      <p:sp>
        <p:nvSpPr>
          <p:cNvPr id="8" name="矩形 7"/>
          <p:cNvSpPr/>
          <p:nvPr/>
        </p:nvSpPr>
        <p:spPr>
          <a:xfrm>
            <a:off x="5158592" y="3039087"/>
            <a:ext cx="1693655" cy="6001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找出</a:t>
            </a:r>
            <a:r>
              <a:rPr lang="en-US" altLang="zh-TW" sz="1100" dirty="0"/>
              <a:t>Gamer</a:t>
            </a:r>
          </a:p>
          <a:p>
            <a:r>
              <a:rPr lang="zh-TW" altLang="en-US" sz="1100" dirty="0"/>
              <a:t>如果</a:t>
            </a:r>
            <a:r>
              <a:rPr lang="en-US" altLang="zh-TW" sz="1100" dirty="0"/>
              <a:t>Gamer</a:t>
            </a:r>
            <a:r>
              <a:rPr lang="zh-TW" altLang="en-US" sz="1100" dirty="0"/>
              <a:t>是空的</a:t>
            </a:r>
            <a:endParaRPr lang="en-US" altLang="zh-TW" sz="1100" dirty="0"/>
          </a:p>
          <a:p>
            <a:r>
              <a:rPr lang="zh-TW" altLang="en-US" sz="1100" dirty="0"/>
              <a:t>就會顯示</a:t>
            </a:r>
            <a:r>
              <a:rPr lang="en-US" altLang="zh-TW" sz="1100" dirty="0" err="1"/>
              <a:t>HttpNotFound</a:t>
            </a:r>
            <a:endParaRPr lang="en-US" altLang="zh-TW" sz="1100" dirty="0"/>
          </a:p>
        </p:txBody>
      </p:sp>
      <p:sp>
        <p:nvSpPr>
          <p:cNvPr id="9" name="矩形 8"/>
          <p:cNvSpPr/>
          <p:nvPr/>
        </p:nvSpPr>
        <p:spPr>
          <a:xfrm>
            <a:off x="2748947" y="4303856"/>
            <a:ext cx="2262998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再回傳到</a:t>
            </a:r>
            <a:r>
              <a:rPr lang="en-US" altLang="zh-TW" sz="1100" dirty="0"/>
              <a:t>View(</a:t>
            </a:r>
            <a:r>
              <a:rPr lang="en-US" altLang="zh-TW" sz="1100" dirty="0" err="1"/>
              <a:t>Details.cshtml</a:t>
            </a:r>
            <a:r>
              <a:rPr lang="en-US" altLang="zh-TW" sz="1100" dirty="0"/>
              <a:t>)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71E9B407-C312-47D1-A2AE-14BB7CEA0C43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34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88393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864"/>
          <a:stretch/>
        </p:blipFill>
        <p:spPr bwMode="auto">
          <a:xfrm>
            <a:off x="125351" y="985209"/>
            <a:ext cx="7800975" cy="1688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25351" y="121572"/>
            <a:ext cx="35901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>
                <a:solidFill>
                  <a:srgbClr val="FF0000"/>
                </a:solidFill>
              </a:rPr>
              <a:t>GamersController</a:t>
            </a:r>
            <a:r>
              <a:rPr lang="zh-TW" altLang="en-US" sz="2400" dirty="0">
                <a:solidFill>
                  <a:srgbClr val="FF0000"/>
                </a:solidFill>
              </a:rPr>
              <a:t>  </a:t>
            </a:r>
            <a:r>
              <a:rPr lang="en-US" altLang="zh-TW" sz="2400" dirty="0">
                <a:solidFill>
                  <a:srgbClr val="FF0000"/>
                </a:solidFill>
              </a:rPr>
              <a:t>-</a:t>
            </a:r>
            <a:r>
              <a:rPr lang="zh-TW" altLang="en-US" sz="2400" dirty="0">
                <a:solidFill>
                  <a:srgbClr val="FF0000"/>
                </a:solidFill>
              </a:rPr>
              <a:t>  </a:t>
            </a:r>
            <a:r>
              <a:rPr lang="en-US" altLang="zh-TW" sz="2400" dirty="0">
                <a:solidFill>
                  <a:srgbClr val="FF0000"/>
                </a:solidFill>
              </a:rPr>
              <a:t>Create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43267" y="1329486"/>
            <a:ext cx="4071670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給他一個</a:t>
            </a:r>
            <a:r>
              <a:rPr lang="en-US" altLang="zh-TW" sz="1100" dirty="0"/>
              <a:t>ID</a:t>
            </a:r>
            <a:r>
              <a:rPr lang="zh-TW" altLang="en-US" sz="1100" dirty="0"/>
              <a:t> 他就會找出</a:t>
            </a:r>
            <a:r>
              <a:rPr lang="en-US" altLang="zh-TW" sz="1100" dirty="0"/>
              <a:t>Gamer</a:t>
            </a:r>
            <a:br>
              <a:rPr lang="en-US" altLang="zh-TW" sz="1100" dirty="0"/>
            </a:br>
            <a:r>
              <a:rPr lang="zh-TW" altLang="en-US" sz="1100" dirty="0"/>
              <a:t>然後就會給你這個</a:t>
            </a:r>
            <a:r>
              <a:rPr lang="en-US" altLang="zh-TW" sz="1100" dirty="0"/>
              <a:t>Gamer</a:t>
            </a:r>
            <a:r>
              <a:rPr lang="zh-TW" altLang="en-US" sz="1100" dirty="0"/>
              <a:t>的所有資料</a:t>
            </a:r>
            <a:endParaRPr lang="en-US" altLang="zh-TW" sz="1100" dirty="0"/>
          </a:p>
        </p:txBody>
      </p:sp>
      <p:sp>
        <p:nvSpPr>
          <p:cNvPr id="7" name="矩形 6"/>
          <p:cNvSpPr/>
          <p:nvPr/>
        </p:nvSpPr>
        <p:spPr>
          <a:xfrm>
            <a:off x="4103159" y="2142171"/>
            <a:ext cx="348071" cy="1538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199072" y="2139240"/>
            <a:ext cx="517585" cy="1567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664014" y="2142171"/>
            <a:ext cx="4071670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找一個</a:t>
            </a:r>
            <a:r>
              <a:rPr lang="en-US" altLang="zh-TW" sz="1100" dirty="0"/>
              <a:t>name=</a:t>
            </a:r>
            <a:r>
              <a:rPr lang="en-US" altLang="zh-TW" sz="1100" dirty="0" err="1"/>
              <a:t>TeamID</a:t>
            </a:r>
            <a:endParaRPr lang="en-US" altLang="zh-TW" sz="11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4"/>
          <a:stretch/>
        </p:blipFill>
        <p:spPr bwMode="auto">
          <a:xfrm>
            <a:off x="86193" y="2785579"/>
            <a:ext cx="9022736" cy="3477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/>
          <p:nvPr/>
        </p:nvSpPr>
        <p:spPr>
          <a:xfrm>
            <a:off x="3367430" y="3096828"/>
            <a:ext cx="5368254" cy="2674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5653176" y="2579299"/>
            <a:ext cx="4071670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>
                <a:solidFill>
                  <a:sysClr val="windowText" lastClr="000000"/>
                </a:solidFill>
              </a:rPr>
              <a:t>使用</a:t>
            </a:r>
            <a:r>
              <a:rPr lang="en-US" altLang="zh-TW" sz="1100" dirty="0">
                <a:solidFill>
                  <a:sysClr val="windowText" lastClr="000000"/>
                </a:solidFill>
              </a:rPr>
              <a:t>Model binding</a:t>
            </a:r>
            <a:r>
              <a:rPr lang="zh-TW" altLang="en-US" sz="1100" dirty="0">
                <a:solidFill>
                  <a:sysClr val="windowText" lastClr="000000"/>
                </a:solidFill>
              </a:rPr>
              <a:t> </a:t>
            </a:r>
            <a:r>
              <a:rPr lang="en-US" altLang="zh-TW" sz="1100" dirty="0">
                <a:solidFill>
                  <a:sysClr val="windowText" lastClr="000000"/>
                </a:solidFill>
              </a:rPr>
              <a:t>–Include</a:t>
            </a:r>
            <a:br>
              <a:rPr lang="en-US" altLang="zh-TW" sz="1100" dirty="0">
                <a:solidFill>
                  <a:sysClr val="windowText" lastClr="000000"/>
                </a:solidFill>
              </a:rPr>
            </a:br>
            <a:r>
              <a:rPr lang="zh-TW" altLang="en-US" sz="1100" dirty="0">
                <a:solidFill>
                  <a:sysClr val="windowText" lastClr="000000"/>
                </a:solidFill>
              </a:rPr>
              <a:t>去更新</a:t>
            </a:r>
            <a:r>
              <a:rPr lang="en-US" altLang="zh-TW" sz="1100" dirty="0">
                <a:solidFill>
                  <a:sysClr val="windowText" lastClr="000000"/>
                </a:solidFill>
              </a:rPr>
              <a:t>gamer</a:t>
            </a:r>
            <a:endParaRPr lang="zh-TW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22930" y="4646763"/>
            <a:ext cx="2349261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>
                <a:solidFill>
                  <a:sysClr val="windowText" lastClr="000000"/>
                </a:solidFill>
              </a:rPr>
              <a:t>如果驗證有過的話就新增</a:t>
            </a:r>
          </a:p>
        </p:txBody>
      </p:sp>
      <p:sp>
        <p:nvSpPr>
          <p:cNvPr id="16" name="矩形 15"/>
          <p:cNvSpPr/>
          <p:nvPr/>
        </p:nvSpPr>
        <p:spPr>
          <a:xfrm>
            <a:off x="3102562" y="5929223"/>
            <a:ext cx="3255105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>
                <a:solidFill>
                  <a:sysClr val="windowText" lastClr="000000"/>
                </a:solidFill>
              </a:rPr>
              <a:t>如果是錯誤的話就回到原本的頁面</a:t>
            </a:r>
            <a:r>
              <a:rPr lang="en-US" altLang="zh-TW" sz="1100" dirty="0" err="1">
                <a:solidFill>
                  <a:sysClr val="windowText" lastClr="000000"/>
                </a:solidFill>
              </a:rPr>
              <a:t>Create.cshtml</a:t>
            </a:r>
            <a:endParaRPr lang="zh-TW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061458" y="5581291"/>
            <a:ext cx="1063961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>
                <a:solidFill>
                  <a:sysClr val="windowText" lastClr="000000"/>
                </a:solidFill>
              </a:rPr>
              <a:t>丟回原本的值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AEB93240-EFBE-41BD-957D-5A85F61C07A5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36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388405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BBC0D5F8-4615-479F-BA5E-B49E6FF194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558"/>
          <a:stretch/>
        </p:blipFill>
        <p:spPr bwMode="auto">
          <a:xfrm>
            <a:off x="181964" y="1526786"/>
            <a:ext cx="6048375" cy="2379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xmlns="" id="{BE322B0A-30D6-41C5-8BAF-484F53DFC38A}"/>
              </a:ext>
            </a:extLst>
          </p:cNvPr>
          <p:cNvSpPr/>
          <p:nvPr/>
        </p:nvSpPr>
        <p:spPr>
          <a:xfrm>
            <a:off x="194362" y="682289"/>
            <a:ext cx="33218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>
                <a:solidFill>
                  <a:srgbClr val="FF0000"/>
                </a:solidFill>
              </a:rPr>
              <a:t>GamersController</a:t>
            </a:r>
            <a:r>
              <a:rPr lang="zh-TW" altLang="en-US" sz="2400" dirty="0">
                <a:solidFill>
                  <a:srgbClr val="FF0000"/>
                </a:solidFill>
              </a:rPr>
              <a:t>  </a:t>
            </a:r>
            <a:r>
              <a:rPr lang="en-US" altLang="zh-TW" sz="2400" dirty="0">
                <a:solidFill>
                  <a:srgbClr val="FF0000"/>
                </a:solidFill>
              </a:rPr>
              <a:t>-</a:t>
            </a:r>
            <a:r>
              <a:rPr lang="zh-TW" altLang="en-US" sz="2400" dirty="0">
                <a:solidFill>
                  <a:srgbClr val="FF0000"/>
                </a:solidFill>
              </a:rPr>
              <a:t>  </a:t>
            </a:r>
            <a:r>
              <a:rPr lang="en-US" altLang="zh-TW" sz="2400" dirty="0">
                <a:solidFill>
                  <a:srgbClr val="FF0000"/>
                </a:solidFill>
              </a:rPr>
              <a:t>Edit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xmlns="" id="{FB149BEE-DAEF-48AF-9FB3-193B631DF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794" y="913121"/>
            <a:ext cx="5962650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xmlns="" id="{20E2FE52-6AAB-4243-B02B-B7DBE00207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899" b="-833"/>
          <a:stretch/>
        </p:blipFill>
        <p:spPr bwMode="auto">
          <a:xfrm>
            <a:off x="181963" y="3906253"/>
            <a:ext cx="6048375" cy="58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xmlns="" id="{AD92C906-859D-415A-B853-7FD8FFF7DBC9}"/>
              </a:ext>
            </a:extLst>
          </p:cNvPr>
          <p:cNvSpPr/>
          <p:nvPr/>
        </p:nvSpPr>
        <p:spPr>
          <a:xfrm>
            <a:off x="4099213" y="5031455"/>
            <a:ext cx="1772155" cy="12542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22982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60" y="922937"/>
            <a:ext cx="6048375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94362" y="138825"/>
            <a:ext cx="3252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>
                <a:solidFill>
                  <a:srgbClr val="FF0000"/>
                </a:solidFill>
              </a:rPr>
              <a:t>GamersController</a:t>
            </a:r>
            <a:r>
              <a:rPr lang="zh-TW" altLang="en-US" sz="2400" dirty="0">
                <a:solidFill>
                  <a:srgbClr val="FF0000"/>
                </a:solidFill>
              </a:rPr>
              <a:t>  </a:t>
            </a:r>
            <a:r>
              <a:rPr lang="en-US" altLang="zh-TW" sz="2400" dirty="0">
                <a:solidFill>
                  <a:srgbClr val="FF0000"/>
                </a:solidFill>
              </a:rPr>
              <a:t>-</a:t>
            </a:r>
            <a:r>
              <a:rPr lang="zh-TW" altLang="en-US" sz="2400" dirty="0">
                <a:solidFill>
                  <a:srgbClr val="FF0000"/>
                </a:solidFill>
              </a:rPr>
              <a:t>  </a:t>
            </a:r>
            <a:r>
              <a:rPr lang="en-US" altLang="zh-TW" sz="2400" dirty="0">
                <a:solidFill>
                  <a:srgbClr val="FF0000"/>
                </a:solidFill>
              </a:rPr>
              <a:t>Edit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69741" y="803185"/>
            <a:ext cx="4071670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要給他一個</a:t>
            </a:r>
            <a:r>
              <a:rPr lang="en-US" altLang="zh-TW" sz="1100" dirty="0"/>
              <a:t>ID</a:t>
            </a:r>
            <a:r>
              <a:rPr lang="zh-TW" altLang="en-US" sz="1100" dirty="0"/>
              <a:t> 就會找出</a:t>
            </a:r>
            <a:r>
              <a:rPr lang="en-US" altLang="zh-TW" sz="1100" dirty="0"/>
              <a:t>Gamer</a:t>
            </a:r>
            <a:br>
              <a:rPr lang="en-US" altLang="zh-TW" sz="1100" dirty="0"/>
            </a:br>
            <a:r>
              <a:rPr lang="zh-TW" altLang="en-US" sz="1100" dirty="0"/>
              <a:t>然後就會給你這個</a:t>
            </a:r>
            <a:r>
              <a:rPr lang="en-US" altLang="zh-TW" sz="1100" dirty="0"/>
              <a:t>Gamer</a:t>
            </a:r>
            <a:r>
              <a:rPr lang="zh-TW" altLang="en-US" sz="1100" dirty="0"/>
              <a:t>的所有資料</a:t>
            </a:r>
            <a:endParaRPr lang="en-US" altLang="zh-TW" sz="1100" dirty="0"/>
          </a:p>
        </p:txBody>
      </p:sp>
      <p:sp>
        <p:nvSpPr>
          <p:cNvPr id="7" name="矩形 6"/>
          <p:cNvSpPr/>
          <p:nvPr/>
        </p:nvSpPr>
        <p:spPr>
          <a:xfrm>
            <a:off x="5283764" y="1352616"/>
            <a:ext cx="1693655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如果</a:t>
            </a:r>
            <a:r>
              <a:rPr lang="en-US" altLang="zh-TW" sz="1100" dirty="0"/>
              <a:t>ID</a:t>
            </a:r>
            <a:r>
              <a:rPr lang="zh-TW" altLang="en-US" sz="1100" dirty="0"/>
              <a:t>是空的值</a:t>
            </a:r>
            <a:r>
              <a:rPr lang="en-US" altLang="zh-TW" sz="1100" dirty="0"/>
              <a:t/>
            </a:r>
            <a:br>
              <a:rPr lang="en-US" altLang="zh-TW" sz="1100" dirty="0"/>
            </a:br>
            <a:r>
              <a:rPr lang="zh-TW" altLang="en-US" sz="1100" dirty="0"/>
              <a:t>就會給一個</a:t>
            </a:r>
            <a:r>
              <a:rPr lang="en-US" altLang="zh-TW" sz="1100" dirty="0" err="1"/>
              <a:t>BadRequest</a:t>
            </a:r>
            <a:endParaRPr lang="en-US" altLang="zh-TW" sz="1100" dirty="0"/>
          </a:p>
        </p:txBody>
      </p:sp>
      <p:sp>
        <p:nvSpPr>
          <p:cNvPr id="8" name="矩形 7"/>
          <p:cNvSpPr/>
          <p:nvPr/>
        </p:nvSpPr>
        <p:spPr>
          <a:xfrm>
            <a:off x="4692766" y="2530039"/>
            <a:ext cx="1693655" cy="6001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找出</a:t>
            </a:r>
            <a:r>
              <a:rPr lang="en-US" altLang="zh-TW" sz="1100" dirty="0"/>
              <a:t>Gamer</a:t>
            </a:r>
          </a:p>
          <a:p>
            <a:r>
              <a:rPr lang="zh-TW" altLang="en-US" sz="1100" dirty="0"/>
              <a:t>如果</a:t>
            </a:r>
            <a:r>
              <a:rPr lang="en-US" altLang="zh-TW" sz="1100" dirty="0"/>
              <a:t>Gamer</a:t>
            </a:r>
            <a:r>
              <a:rPr lang="zh-TW" altLang="en-US" sz="1100" dirty="0"/>
              <a:t>是空的</a:t>
            </a:r>
            <a:endParaRPr lang="en-US" altLang="zh-TW" sz="1100" dirty="0"/>
          </a:p>
          <a:p>
            <a:r>
              <a:rPr lang="zh-TW" altLang="en-US" sz="1100" dirty="0"/>
              <a:t>就會顯示</a:t>
            </a:r>
            <a:r>
              <a:rPr lang="en-US" altLang="zh-TW" sz="1100" dirty="0" err="1"/>
              <a:t>HttpNotFound</a:t>
            </a:r>
            <a:endParaRPr lang="en-US" altLang="zh-TW" sz="1100" dirty="0"/>
          </a:p>
        </p:txBody>
      </p:sp>
      <p:sp>
        <p:nvSpPr>
          <p:cNvPr id="9" name="矩形 8"/>
          <p:cNvSpPr/>
          <p:nvPr/>
        </p:nvSpPr>
        <p:spPr>
          <a:xfrm>
            <a:off x="2232800" y="4007147"/>
            <a:ext cx="2262998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再回傳到</a:t>
            </a:r>
            <a:r>
              <a:rPr lang="en-US" altLang="zh-TW" sz="1100" dirty="0"/>
              <a:t>View(</a:t>
            </a:r>
            <a:r>
              <a:rPr lang="en-US" altLang="zh-TW" sz="1100" dirty="0" err="1"/>
              <a:t>Edit.cshtml</a:t>
            </a:r>
            <a:r>
              <a:rPr lang="en-US" altLang="zh-TW" sz="1100" dirty="0"/>
              <a:t>)</a:t>
            </a:r>
          </a:p>
        </p:txBody>
      </p:sp>
      <p:sp>
        <p:nvSpPr>
          <p:cNvPr id="10" name="矩形 9"/>
          <p:cNvSpPr/>
          <p:nvPr/>
        </p:nvSpPr>
        <p:spPr>
          <a:xfrm>
            <a:off x="5578413" y="3745537"/>
            <a:ext cx="1131499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找出原本的值</a:t>
            </a:r>
            <a:endParaRPr lang="en-US" altLang="zh-TW" sz="1100" dirty="0"/>
          </a:p>
        </p:txBody>
      </p:sp>
      <p:sp>
        <p:nvSpPr>
          <p:cNvPr id="11" name="矩形 10"/>
          <p:cNvSpPr/>
          <p:nvPr/>
        </p:nvSpPr>
        <p:spPr>
          <a:xfrm>
            <a:off x="7533733" y="3483927"/>
            <a:ext cx="3326924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100" dirty="0" err="1"/>
              <a:t>SelectList</a:t>
            </a:r>
            <a:r>
              <a:rPr lang="zh-TW" altLang="en-US" sz="1100" dirty="0"/>
              <a:t>裡面 值</a:t>
            </a:r>
            <a:r>
              <a:rPr lang="en-US" altLang="zh-TW" sz="1100" dirty="0"/>
              <a:t>(value)</a:t>
            </a:r>
            <a:r>
              <a:rPr lang="zh-TW" altLang="en-US" sz="1100" dirty="0"/>
              <a:t>是</a:t>
            </a:r>
            <a:r>
              <a:rPr lang="en-US" altLang="zh-TW" sz="1100" dirty="0"/>
              <a:t>ID</a:t>
            </a:r>
            <a:r>
              <a:rPr lang="zh-TW" altLang="en-US" sz="1100" dirty="0"/>
              <a:t> </a:t>
            </a:r>
            <a:r>
              <a:rPr lang="en-US" altLang="zh-TW" sz="1100" dirty="0" err="1"/>
              <a:t>texboxt</a:t>
            </a:r>
            <a:r>
              <a:rPr lang="zh-TW" altLang="en-US" sz="1100" dirty="0"/>
              <a:t>是</a:t>
            </a:r>
            <a:r>
              <a:rPr lang="en-US" altLang="zh-TW" sz="1100" dirty="0"/>
              <a:t>name</a:t>
            </a:r>
            <a:br>
              <a:rPr lang="en-US" altLang="zh-TW" sz="1100" dirty="0"/>
            </a:br>
            <a:r>
              <a:rPr lang="zh-TW" altLang="en-US" sz="1100" dirty="0"/>
              <a:t>要做一個</a:t>
            </a:r>
            <a:r>
              <a:rPr lang="en-US" altLang="zh-TW" sz="1100" dirty="0" err="1"/>
              <a:t>SelectList</a:t>
            </a:r>
            <a:r>
              <a:rPr lang="zh-TW" altLang="en-US" sz="1100" dirty="0"/>
              <a:t>給</a:t>
            </a:r>
            <a:r>
              <a:rPr lang="en-US" altLang="zh-TW" sz="1100" dirty="0" err="1"/>
              <a:t>TeamId</a:t>
            </a:r>
            <a:r>
              <a:rPr lang="zh-TW" altLang="en-US" sz="1100" dirty="0"/>
              <a:t>的屬性</a:t>
            </a:r>
            <a:endParaRPr lang="en-US" altLang="zh-TW" sz="11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369E0F72-4955-4C20-9D17-DA5F61E6FF89}"/>
              </a:ext>
            </a:extLst>
          </p:cNvPr>
          <p:cNvSpPr/>
          <p:nvPr/>
        </p:nvSpPr>
        <p:spPr>
          <a:xfrm>
            <a:off x="9197195" y="803185"/>
            <a:ext cx="1772155" cy="12542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99582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23" y="173607"/>
            <a:ext cx="8153400" cy="628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090056" y="1293962"/>
            <a:ext cx="2524412" cy="9057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742422" y="1485239"/>
            <a:ext cx="812325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更新值</a:t>
            </a:r>
            <a:endParaRPr lang="en-US" altLang="zh-TW" sz="1100" dirty="0"/>
          </a:p>
        </p:txBody>
      </p:sp>
      <p:sp>
        <p:nvSpPr>
          <p:cNvPr id="7" name="矩形 6"/>
          <p:cNvSpPr/>
          <p:nvPr/>
        </p:nvSpPr>
        <p:spPr>
          <a:xfrm>
            <a:off x="3350637" y="2922975"/>
            <a:ext cx="2153016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用</a:t>
            </a:r>
            <a:r>
              <a:rPr lang="en-US" altLang="zh-TW" sz="1100" dirty="0" err="1"/>
              <a:t>gamerFromDb</a:t>
            </a:r>
            <a:r>
              <a:rPr lang="zh-TW" altLang="en-US" sz="1100" dirty="0"/>
              <a:t>去更新他的值</a:t>
            </a:r>
            <a:endParaRPr lang="en-US" altLang="zh-TW" sz="1100" dirty="0"/>
          </a:p>
        </p:txBody>
      </p:sp>
      <p:sp>
        <p:nvSpPr>
          <p:cNvPr id="8" name="矩形 7"/>
          <p:cNvSpPr/>
          <p:nvPr/>
        </p:nvSpPr>
        <p:spPr>
          <a:xfrm>
            <a:off x="1090055" y="3296729"/>
            <a:ext cx="5500525" cy="15426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087179" y="5796951"/>
            <a:ext cx="5500525" cy="4370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405223" y="3327096"/>
            <a:ext cx="2153016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不然這邊的驗證不會過</a:t>
            </a:r>
            <a:endParaRPr lang="en-US" altLang="zh-TW" sz="1100" dirty="0"/>
          </a:p>
        </p:txBody>
      </p:sp>
      <p:sp>
        <p:nvSpPr>
          <p:cNvPr id="13" name="矩形 12"/>
          <p:cNvSpPr/>
          <p:nvPr/>
        </p:nvSpPr>
        <p:spPr>
          <a:xfrm>
            <a:off x="6140531" y="6015487"/>
            <a:ext cx="2593675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如果驗證有錯的話 就回到原本的頁面</a:t>
            </a:r>
            <a:endParaRPr lang="en-US" altLang="zh-TW" sz="11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44265C08-EEAA-4F90-8CAF-332C2C14F448}"/>
              </a:ext>
            </a:extLst>
          </p:cNvPr>
          <p:cNvSpPr/>
          <p:nvPr/>
        </p:nvSpPr>
        <p:spPr>
          <a:xfrm>
            <a:off x="6140531" y="5732340"/>
            <a:ext cx="1131499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找出原本的值</a:t>
            </a:r>
            <a:endParaRPr lang="en-US" altLang="zh-TW" sz="11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C13CD144-2FE7-4582-B39B-072E0DC78D7B}"/>
              </a:ext>
            </a:extLst>
          </p:cNvPr>
          <p:cNvSpPr/>
          <p:nvPr/>
        </p:nvSpPr>
        <p:spPr>
          <a:xfrm>
            <a:off x="8095851" y="5470730"/>
            <a:ext cx="3326924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100" dirty="0" err="1"/>
              <a:t>SelectList</a:t>
            </a:r>
            <a:r>
              <a:rPr lang="zh-TW" altLang="en-US" sz="1100" dirty="0"/>
              <a:t>裡面 值</a:t>
            </a:r>
            <a:r>
              <a:rPr lang="en-US" altLang="zh-TW" sz="1100" dirty="0"/>
              <a:t>(value)</a:t>
            </a:r>
            <a:r>
              <a:rPr lang="zh-TW" altLang="en-US" sz="1100" dirty="0"/>
              <a:t>是</a:t>
            </a:r>
            <a:r>
              <a:rPr lang="en-US" altLang="zh-TW" sz="1100" dirty="0"/>
              <a:t>ID</a:t>
            </a:r>
            <a:r>
              <a:rPr lang="zh-TW" altLang="en-US" sz="1100" dirty="0"/>
              <a:t> </a:t>
            </a:r>
            <a:r>
              <a:rPr lang="en-US" altLang="zh-TW" sz="1100" dirty="0" err="1"/>
              <a:t>texboxt</a:t>
            </a:r>
            <a:r>
              <a:rPr lang="zh-TW" altLang="en-US" sz="1100" dirty="0"/>
              <a:t>是</a:t>
            </a:r>
            <a:r>
              <a:rPr lang="en-US" altLang="zh-TW" sz="1100" dirty="0"/>
              <a:t>name</a:t>
            </a:r>
            <a:br>
              <a:rPr lang="en-US" altLang="zh-TW" sz="1100" dirty="0"/>
            </a:br>
            <a:r>
              <a:rPr lang="zh-TW" altLang="en-US" sz="1100" dirty="0"/>
              <a:t>要做一個</a:t>
            </a:r>
            <a:r>
              <a:rPr lang="en-US" altLang="zh-TW" sz="1100" dirty="0" err="1"/>
              <a:t>SelectList</a:t>
            </a:r>
            <a:r>
              <a:rPr lang="zh-TW" altLang="en-US" sz="1100" dirty="0"/>
              <a:t>給</a:t>
            </a:r>
            <a:r>
              <a:rPr lang="en-US" altLang="zh-TW" sz="1100" dirty="0" err="1"/>
              <a:t>TeamId</a:t>
            </a:r>
            <a:r>
              <a:rPr lang="zh-TW" altLang="en-US" sz="1100" dirty="0"/>
              <a:t>的屬性</a:t>
            </a:r>
            <a:endParaRPr lang="en-US" altLang="zh-TW" sz="11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B3C4E395-EA16-4013-BCC2-66BA0D019304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38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647868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539"/>
          <a:stretch/>
        </p:blipFill>
        <p:spPr bwMode="auto">
          <a:xfrm>
            <a:off x="134877" y="129394"/>
            <a:ext cx="5427584" cy="5138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769741" y="221202"/>
            <a:ext cx="4071670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要給他一個</a:t>
            </a:r>
            <a:r>
              <a:rPr lang="en-US" altLang="zh-TW" sz="1100" dirty="0"/>
              <a:t>ID</a:t>
            </a:r>
            <a:r>
              <a:rPr lang="zh-TW" altLang="en-US" sz="1100" dirty="0"/>
              <a:t> 就會找出</a:t>
            </a:r>
            <a:r>
              <a:rPr lang="en-US" altLang="zh-TW" sz="1100" dirty="0"/>
              <a:t>Gamer</a:t>
            </a:r>
            <a:br>
              <a:rPr lang="en-US" altLang="zh-TW" sz="1100" dirty="0"/>
            </a:br>
            <a:r>
              <a:rPr lang="zh-TW" altLang="en-US" sz="1100" dirty="0"/>
              <a:t>然後就會給你這個</a:t>
            </a:r>
            <a:r>
              <a:rPr lang="en-US" altLang="zh-TW" sz="1100" dirty="0"/>
              <a:t>Gamer</a:t>
            </a:r>
            <a:r>
              <a:rPr lang="zh-TW" altLang="en-US" sz="1100" dirty="0"/>
              <a:t>的所有資料</a:t>
            </a:r>
            <a:endParaRPr lang="en-US" altLang="zh-TW" sz="1100" dirty="0"/>
          </a:p>
        </p:txBody>
      </p:sp>
      <p:sp>
        <p:nvSpPr>
          <p:cNvPr id="6" name="矩形 5"/>
          <p:cNvSpPr/>
          <p:nvPr/>
        </p:nvSpPr>
        <p:spPr>
          <a:xfrm>
            <a:off x="5283764" y="770633"/>
            <a:ext cx="1693655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如果</a:t>
            </a:r>
            <a:r>
              <a:rPr lang="en-US" altLang="zh-TW" sz="1100" dirty="0"/>
              <a:t>ID</a:t>
            </a:r>
            <a:r>
              <a:rPr lang="zh-TW" altLang="en-US" sz="1100" dirty="0"/>
              <a:t>是空的值</a:t>
            </a:r>
            <a:r>
              <a:rPr lang="en-US" altLang="zh-TW" sz="1100" dirty="0"/>
              <a:t/>
            </a:r>
            <a:br>
              <a:rPr lang="en-US" altLang="zh-TW" sz="1100" dirty="0"/>
            </a:br>
            <a:r>
              <a:rPr lang="zh-TW" altLang="en-US" sz="1100" dirty="0"/>
              <a:t>就會給一個</a:t>
            </a:r>
            <a:r>
              <a:rPr lang="en-US" altLang="zh-TW" sz="1100" dirty="0" err="1"/>
              <a:t>BadRequest</a:t>
            </a:r>
            <a:endParaRPr lang="en-US" altLang="zh-TW" sz="1100" dirty="0"/>
          </a:p>
        </p:txBody>
      </p:sp>
      <p:sp>
        <p:nvSpPr>
          <p:cNvPr id="7" name="矩形 6"/>
          <p:cNvSpPr/>
          <p:nvPr/>
        </p:nvSpPr>
        <p:spPr>
          <a:xfrm>
            <a:off x="4692766" y="1948056"/>
            <a:ext cx="1693655" cy="6001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找出</a:t>
            </a:r>
            <a:r>
              <a:rPr lang="en-US" altLang="zh-TW" sz="1100" dirty="0"/>
              <a:t>Gamer</a:t>
            </a:r>
          </a:p>
          <a:p>
            <a:r>
              <a:rPr lang="zh-TW" altLang="en-US" sz="1100" dirty="0"/>
              <a:t>如果</a:t>
            </a:r>
            <a:r>
              <a:rPr lang="en-US" altLang="zh-TW" sz="1100" dirty="0"/>
              <a:t>Gamer</a:t>
            </a:r>
            <a:r>
              <a:rPr lang="zh-TW" altLang="en-US" sz="1100" dirty="0"/>
              <a:t>是空的</a:t>
            </a:r>
            <a:endParaRPr lang="en-US" altLang="zh-TW" sz="1100" dirty="0"/>
          </a:p>
          <a:p>
            <a:r>
              <a:rPr lang="zh-TW" altLang="en-US" sz="1100" dirty="0"/>
              <a:t>就會顯示</a:t>
            </a:r>
            <a:r>
              <a:rPr lang="en-US" altLang="zh-TW" sz="1100" dirty="0" err="1"/>
              <a:t>HttpNotFound</a:t>
            </a:r>
            <a:endParaRPr lang="en-US" altLang="zh-TW" sz="1100" dirty="0"/>
          </a:p>
        </p:txBody>
      </p:sp>
      <p:sp>
        <p:nvSpPr>
          <p:cNvPr id="8" name="矩形 7"/>
          <p:cNvSpPr/>
          <p:nvPr/>
        </p:nvSpPr>
        <p:spPr>
          <a:xfrm>
            <a:off x="2308999" y="2915003"/>
            <a:ext cx="2262998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再回傳到</a:t>
            </a:r>
            <a:r>
              <a:rPr lang="en-US" altLang="zh-TW" sz="1100" dirty="0"/>
              <a:t>View(</a:t>
            </a:r>
            <a:r>
              <a:rPr lang="en-US" altLang="zh-TW" sz="1100" dirty="0" err="1"/>
              <a:t>Delete.cshtml</a:t>
            </a:r>
            <a:r>
              <a:rPr lang="en-US" altLang="zh-TW" sz="1100" dirty="0"/>
              <a:t>)</a:t>
            </a:r>
          </a:p>
        </p:txBody>
      </p:sp>
      <p:sp>
        <p:nvSpPr>
          <p:cNvPr id="9" name="矩形 8"/>
          <p:cNvSpPr/>
          <p:nvPr/>
        </p:nvSpPr>
        <p:spPr>
          <a:xfrm>
            <a:off x="3867593" y="4282946"/>
            <a:ext cx="825173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先找</a:t>
            </a:r>
            <a:r>
              <a:rPr lang="en-US" altLang="zh-TW" sz="1100" dirty="0"/>
              <a:t>gamer</a:t>
            </a:r>
          </a:p>
        </p:txBody>
      </p:sp>
      <p:sp>
        <p:nvSpPr>
          <p:cNvPr id="10" name="矩形 9"/>
          <p:cNvSpPr/>
          <p:nvPr/>
        </p:nvSpPr>
        <p:spPr>
          <a:xfrm>
            <a:off x="3450560" y="4780534"/>
            <a:ext cx="2242874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找到</a:t>
            </a:r>
            <a:r>
              <a:rPr lang="en-US" altLang="zh-TW" sz="1100" dirty="0"/>
              <a:t>gamer</a:t>
            </a:r>
            <a:r>
              <a:rPr lang="zh-TW" altLang="en-US" sz="1100" dirty="0"/>
              <a:t>的話再把它刪掉</a:t>
            </a:r>
            <a:endParaRPr lang="en-US" altLang="zh-TW" sz="11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A5D5A42A-9DB4-4324-8E66-C54E8810D551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39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007538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79" y="359750"/>
            <a:ext cx="12106705" cy="5074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4856665" y="1517251"/>
            <a:ext cx="3640354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100" dirty="0" err="1"/>
              <a:t>TextBox</a:t>
            </a:r>
            <a:r>
              <a:rPr lang="zh-TW" altLang="en-US" sz="1100" dirty="0"/>
              <a:t>會變成</a:t>
            </a:r>
            <a:r>
              <a:rPr lang="en-US" altLang="zh-TW" sz="1100" dirty="0"/>
              <a:t>input</a:t>
            </a:r>
            <a:r>
              <a:rPr lang="zh-TW" altLang="en-US" sz="1100" dirty="0"/>
              <a:t>並且</a:t>
            </a:r>
            <a:r>
              <a:rPr lang="en-US" altLang="zh-TW" sz="1100" dirty="0"/>
              <a:t>type=“text”</a:t>
            </a:r>
            <a:r>
              <a:rPr lang="zh-TW" altLang="en-US" sz="1100" dirty="0"/>
              <a:t> </a:t>
            </a:r>
            <a:r>
              <a:rPr lang="en-US" altLang="zh-TW" sz="1100" dirty="0"/>
              <a:t>Name</a:t>
            </a:r>
          </a:p>
        </p:txBody>
      </p:sp>
      <p:sp>
        <p:nvSpPr>
          <p:cNvPr id="10" name="矩形 9"/>
          <p:cNvSpPr/>
          <p:nvPr/>
        </p:nvSpPr>
        <p:spPr>
          <a:xfrm>
            <a:off x="1932347" y="1323930"/>
            <a:ext cx="548963" cy="1794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155050" y="1152066"/>
            <a:ext cx="3640354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100" dirty="0"/>
              <a:t>Name</a:t>
            </a:r>
            <a:r>
              <a:rPr lang="zh-TW" altLang="en-US" sz="1100" dirty="0"/>
              <a:t> </a:t>
            </a:r>
            <a:r>
              <a:rPr lang="en-US" altLang="zh-TW" sz="1100" dirty="0"/>
              <a:t>=</a:t>
            </a:r>
            <a:r>
              <a:rPr lang="zh-TW" altLang="en-US" sz="1100" dirty="0"/>
              <a:t>  </a:t>
            </a:r>
            <a:r>
              <a:rPr lang="en-US" altLang="zh-TW" sz="1100" dirty="0"/>
              <a:t>id="Name" name="Name"</a:t>
            </a:r>
          </a:p>
        </p:txBody>
      </p:sp>
      <p:cxnSp>
        <p:nvCxnSpPr>
          <p:cNvPr id="13" name="直線單箭頭接點 12"/>
          <p:cNvCxnSpPr/>
          <p:nvPr/>
        </p:nvCxnSpPr>
        <p:spPr>
          <a:xfrm flipH="1">
            <a:off x="1882235" y="1486704"/>
            <a:ext cx="235232" cy="13080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1079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4311"/>
            <a:ext cx="10220594" cy="5289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8850694" y="2596996"/>
            <a:ext cx="3640354" cy="6001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100" dirty="0"/>
              <a:t>Collection</a:t>
            </a:r>
            <a:r>
              <a:rPr lang="zh-TW" altLang="en-US" sz="1100" dirty="0"/>
              <a:t>  每個</a:t>
            </a:r>
            <a:r>
              <a:rPr lang="en-US" altLang="zh-TW" sz="1100" dirty="0"/>
              <a:t>team</a:t>
            </a:r>
            <a:r>
              <a:rPr lang="zh-TW" altLang="en-US" sz="1100" dirty="0"/>
              <a:t> 都有兩個 </a:t>
            </a:r>
            <a:r>
              <a:rPr lang="en-US" altLang="zh-TW" sz="1100" dirty="0"/>
              <a:t>Property</a:t>
            </a:r>
          </a:p>
          <a:p>
            <a:r>
              <a:rPr lang="en-US" altLang="zh-TW" sz="1100" dirty="0"/>
              <a:t>Value</a:t>
            </a:r>
            <a:r>
              <a:rPr lang="zh-TW" altLang="en-US" sz="1100" dirty="0"/>
              <a:t> 是 </a:t>
            </a:r>
            <a:r>
              <a:rPr lang="en-US" altLang="zh-TW" sz="1100" dirty="0"/>
              <a:t>ID</a:t>
            </a:r>
            <a:r>
              <a:rPr lang="zh-TW" altLang="en-US" sz="1100" dirty="0"/>
              <a:t>   </a:t>
            </a:r>
            <a:r>
              <a:rPr lang="en-US" altLang="zh-TW" sz="1100" dirty="0"/>
              <a:t>display </a:t>
            </a:r>
            <a:r>
              <a:rPr lang="zh-TW" altLang="en-US" sz="1100" dirty="0"/>
              <a:t>是</a:t>
            </a:r>
            <a:r>
              <a:rPr lang="en-US" altLang="zh-TW" sz="1100" dirty="0"/>
              <a:t>name</a:t>
            </a:r>
          </a:p>
          <a:p>
            <a:r>
              <a:rPr lang="en-US" altLang="zh-TW" sz="1100" dirty="0"/>
              <a:t>2 </a:t>
            </a:r>
            <a:r>
              <a:rPr lang="zh-TW" altLang="en-US" sz="1100" dirty="0"/>
              <a:t>就是目前選擇</a:t>
            </a:r>
            <a:r>
              <a:rPr lang="en-US" altLang="zh-TW" sz="1100" dirty="0"/>
              <a:t>2</a:t>
            </a:r>
            <a:r>
              <a:rPr lang="zh-TW" altLang="en-US" sz="1100" dirty="0"/>
              <a:t>  </a:t>
            </a:r>
            <a:r>
              <a:rPr lang="en-US" altLang="zh-TW" sz="1100" dirty="0"/>
              <a:t>ID</a:t>
            </a:r>
            <a:r>
              <a:rPr lang="zh-TW" altLang="en-US" sz="1100" dirty="0"/>
              <a:t>選擇</a:t>
            </a:r>
            <a:r>
              <a:rPr lang="en-US" altLang="zh-TW" sz="1100" dirty="0"/>
              <a:t>2</a:t>
            </a:r>
          </a:p>
        </p:txBody>
      </p:sp>
      <p:sp>
        <p:nvSpPr>
          <p:cNvPr id="6" name="矩形 5"/>
          <p:cNvSpPr/>
          <p:nvPr/>
        </p:nvSpPr>
        <p:spPr>
          <a:xfrm>
            <a:off x="3660728" y="2268748"/>
            <a:ext cx="3447438" cy="2070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012200" y="2897078"/>
            <a:ext cx="2294374" cy="2919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691215" y="3275607"/>
            <a:ext cx="3640354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這裡是</a:t>
            </a:r>
            <a:r>
              <a:rPr lang="en-US" altLang="zh-TW" sz="1100" dirty="0"/>
              <a:t>DB</a:t>
            </a:r>
            <a:r>
              <a:rPr lang="zh-TW" altLang="en-US" sz="1100" dirty="0"/>
              <a:t> </a:t>
            </a:r>
            <a:r>
              <a:rPr lang="en-US" altLang="zh-TW" sz="1100" dirty="0"/>
              <a:t>set  </a:t>
            </a:r>
            <a:r>
              <a:rPr lang="zh-TW" altLang="en-US" sz="1100" dirty="0"/>
              <a:t>要把它變成</a:t>
            </a:r>
            <a:r>
              <a:rPr lang="en-US" altLang="zh-TW" sz="1100" dirty="0"/>
              <a:t>LIST</a:t>
            </a:r>
            <a:br>
              <a:rPr lang="en-US" altLang="zh-TW" sz="1100" dirty="0"/>
            </a:br>
            <a:r>
              <a:rPr lang="zh-TW" altLang="en-US" sz="1100" dirty="0"/>
              <a:t>用</a:t>
            </a:r>
            <a:r>
              <a:rPr lang="en-US" altLang="zh-TW" sz="1100" dirty="0" err="1"/>
              <a:t>foreach</a:t>
            </a:r>
            <a:r>
              <a:rPr lang="zh-TW" altLang="en-US" sz="1100" dirty="0"/>
              <a:t>的方式 把每個項目找出來</a:t>
            </a:r>
            <a:r>
              <a:rPr lang="en-US" altLang="zh-TW" sz="1100" dirty="0"/>
              <a:t>\</a:t>
            </a:r>
          </a:p>
        </p:txBody>
      </p:sp>
      <p:sp>
        <p:nvSpPr>
          <p:cNvPr id="9" name="矩形 8"/>
          <p:cNvSpPr/>
          <p:nvPr/>
        </p:nvSpPr>
        <p:spPr>
          <a:xfrm>
            <a:off x="5558279" y="4023229"/>
            <a:ext cx="3292415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100" dirty="0"/>
              <a:t>Text</a:t>
            </a:r>
            <a:r>
              <a:rPr lang="zh-TW" altLang="en-US" sz="1100" dirty="0"/>
              <a:t> 去找 </a:t>
            </a:r>
            <a:r>
              <a:rPr lang="en-US" altLang="zh-TW" sz="1100" dirty="0"/>
              <a:t>Name</a:t>
            </a:r>
            <a:r>
              <a:rPr lang="zh-TW" altLang="en-US" sz="1100" dirty="0"/>
              <a:t>的值</a:t>
            </a:r>
            <a:endParaRPr lang="en-US" altLang="zh-TW" sz="1100" dirty="0"/>
          </a:p>
          <a:p>
            <a:r>
              <a:rPr lang="en-US" altLang="zh-TW" sz="1100" dirty="0"/>
              <a:t>Value</a:t>
            </a:r>
            <a:r>
              <a:rPr lang="zh-TW" altLang="en-US" sz="1100" dirty="0"/>
              <a:t> 去找 </a:t>
            </a:r>
            <a:r>
              <a:rPr lang="en-US" altLang="zh-TW" sz="1100" dirty="0"/>
              <a:t>ID</a:t>
            </a:r>
            <a:r>
              <a:rPr lang="zh-TW" altLang="en-US" sz="1100" dirty="0"/>
              <a:t>的值  </a:t>
            </a:r>
            <a:r>
              <a:rPr lang="en-US" altLang="zh-TW" sz="1100" dirty="0"/>
              <a:t>ID</a:t>
            </a:r>
            <a:r>
              <a:rPr lang="zh-TW" altLang="en-US" sz="1100" dirty="0"/>
              <a:t>原本是</a:t>
            </a:r>
            <a:r>
              <a:rPr lang="en-US" altLang="zh-TW" sz="1100" dirty="0" err="1"/>
              <a:t>int</a:t>
            </a:r>
            <a:r>
              <a:rPr lang="en-US" altLang="zh-TW" sz="1100" dirty="0"/>
              <a:t> </a:t>
            </a:r>
            <a:r>
              <a:rPr lang="zh-TW" altLang="en-US" sz="1100" dirty="0"/>
              <a:t>把它</a:t>
            </a:r>
            <a:r>
              <a:rPr lang="en-US" altLang="zh-TW" sz="1100" dirty="0" err="1"/>
              <a:t>ToString</a:t>
            </a:r>
            <a:endParaRPr lang="en-US" altLang="zh-TW" sz="1100" dirty="0"/>
          </a:p>
        </p:txBody>
      </p:sp>
      <p:sp>
        <p:nvSpPr>
          <p:cNvPr id="10" name="矩形 9"/>
          <p:cNvSpPr/>
          <p:nvPr/>
        </p:nvSpPr>
        <p:spPr>
          <a:xfrm>
            <a:off x="6081623" y="4485855"/>
            <a:ext cx="4589248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/>
              <a:t>一個</a:t>
            </a:r>
            <a:r>
              <a:rPr lang="en-US" altLang="zh-TW" sz="1600" dirty="0" err="1"/>
              <a:t>SingleSelect</a:t>
            </a:r>
            <a:r>
              <a:rPr lang="zh-TW" altLang="en-US" sz="1600" dirty="0"/>
              <a:t>的物件 對應到一個</a:t>
            </a:r>
            <a:r>
              <a:rPr lang="en-US" altLang="zh-TW" sz="1600" dirty="0" err="1"/>
              <a:t>SelectListItem</a:t>
            </a:r>
            <a:endParaRPr lang="en-US" altLang="zh-TW" sz="1600" dirty="0"/>
          </a:p>
        </p:txBody>
      </p:sp>
      <p:sp>
        <p:nvSpPr>
          <p:cNvPr id="11" name="矩形 10"/>
          <p:cNvSpPr/>
          <p:nvPr/>
        </p:nvSpPr>
        <p:spPr>
          <a:xfrm>
            <a:off x="713370" y="2978296"/>
            <a:ext cx="4514238" cy="23269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1897811" y="2820839"/>
            <a:ext cx="707367" cy="15745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817882" y="3163544"/>
            <a:ext cx="3292415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100" dirty="0"/>
              <a:t>3-1.</a:t>
            </a:r>
            <a:r>
              <a:rPr lang="zh-TW" altLang="en-US" sz="1100" dirty="0"/>
              <a:t>得到</a:t>
            </a:r>
            <a:r>
              <a:rPr lang="en-US" altLang="zh-TW" sz="1100" dirty="0" err="1"/>
              <a:t>SelectListItem</a:t>
            </a:r>
            <a:r>
              <a:rPr lang="zh-TW" altLang="en-US" sz="1100" dirty="0"/>
              <a:t>丟到這個</a:t>
            </a:r>
            <a:r>
              <a:rPr lang="en-US" altLang="zh-TW" sz="1100" dirty="0" err="1"/>
              <a:t>SelectListItem</a:t>
            </a:r>
            <a:endParaRPr lang="en-US" altLang="zh-TW" sz="1100" dirty="0"/>
          </a:p>
        </p:txBody>
      </p:sp>
      <p:sp>
        <p:nvSpPr>
          <p:cNvPr id="17" name="矩形 16"/>
          <p:cNvSpPr/>
          <p:nvPr/>
        </p:nvSpPr>
        <p:spPr>
          <a:xfrm>
            <a:off x="713370" y="5352690"/>
            <a:ext cx="2257119" cy="2386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2970489" y="5512746"/>
            <a:ext cx="3292415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100" dirty="0"/>
              <a:t>3-2.</a:t>
            </a:r>
            <a:r>
              <a:rPr lang="zh-TW" altLang="en-US" sz="1100" dirty="0"/>
              <a:t>再丟到這個變數來</a:t>
            </a:r>
            <a:endParaRPr lang="en-US" altLang="zh-TW" sz="1100" dirty="0"/>
          </a:p>
        </p:txBody>
      </p:sp>
    </p:spTree>
    <p:extLst>
      <p:ext uri="{BB962C8B-B14F-4D97-AF65-F5344CB8AC3E}">
        <p14:creationId xmlns:p14="http://schemas.microsoft.com/office/powerpoint/2010/main" val="7761496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133350"/>
            <a:ext cx="7981950" cy="659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4357186" y="3535595"/>
            <a:ext cx="2390748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要等</a:t>
            </a:r>
            <a:r>
              <a:rPr lang="en-US" altLang="zh-TW" sz="1100" dirty="0" err="1" smtClean="0"/>
              <a:t>Async</a:t>
            </a:r>
            <a:r>
              <a:rPr lang="zh-TW" altLang="en-US" sz="1100" dirty="0" smtClean="0"/>
              <a:t>做完後 才能繼續其他動作</a:t>
            </a:r>
            <a:endParaRPr lang="en-US" altLang="zh-TW" sz="1100" dirty="0"/>
          </a:p>
        </p:txBody>
      </p:sp>
      <p:sp>
        <p:nvSpPr>
          <p:cNvPr id="6" name="矩形 5"/>
          <p:cNvSpPr/>
          <p:nvPr/>
        </p:nvSpPr>
        <p:spPr>
          <a:xfrm>
            <a:off x="3837571" y="3263023"/>
            <a:ext cx="392615" cy="2337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357185" y="3249446"/>
            <a:ext cx="468814" cy="2388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672" y="133350"/>
            <a:ext cx="5538328" cy="3068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5041960" y="255831"/>
            <a:ext cx="3292415" cy="17851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100" dirty="0"/>
              <a:t> </a:t>
            </a:r>
            <a:r>
              <a:rPr lang="zh-TW" altLang="en-US" sz="1100" dirty="0"/>
              <a:t>幾個</a:t>
            </a:r>
            <a:r>
              <a:rPr lang="zh-TW" altLang="en-US" sz="1100" dirty="0" smtClean="0"/>
              <a:t>屬性</a:t>
            </a:r>
            <a:r>
              <a:rPr lang="en-US" altLang="zh-TW" sz="1100" dirty="0" smtClean="0"/>
              <a:t>(Property)</a:t>
            </a:r>
          </a:p>
          <a:p>
            <a:r>
              <a:rPr lang="en-US" altLang="zh-TW" sz="1100" dirty="0" smtClean="0"/>
              <a:t>1.</a:t>
            </a:r>
            <a:r>
              <a:rPr lang="zh-TW" altLang="en-US" sz="1100" dirty="0" smtClean="0"/>
              <a:t>有</a:t>
            </a:r>
            <a:r>
              <a:rPr lang="en-US" altLang="zh-TW" sz="1100" dirty="0" smtClean="0"/>
              <a:t>Name</a:t>
            </a:r>
          </a:p>
          <a:p>
            <a:r>
              <a:rPr lang="en-US" altLang="zh-TW" sz="1100" dirty="0" smtClean="0"/>
              <a:t>2.</a:t>
            </a:r>
            <a:r>
              <a:rPr lang="en-US" altLang="zh-TW" sz="1100" dirty="0"/>
              <a:t> </a:t>
            </a:r>
            <a:r>
              <a:rPr lang="en-US" altLang="zh-TW" sz="1100" dirty="0" err="1"/>
              <a:t>SingleSelect</a:t>
            </a:r>
            <a:r>
              <a:rPr lang="en-US" altLang="zh-TW" sz="1100" dirty="0"/>
              <a:t> </a:t>
            </a:r>
            <a:r>
              <a:rPr lang="en-US" altLang="zh-TW" sz="1100" dirty="0" err="1" smtClean="0"/>
              <a:t>SelectedItem</a:t>
            </a:r>
            <a:r>
              <a:rPr lang="zh-TW" altLang="en-US" sz="1100" dirty="0" smtClean="0"/>
              <a:t>   </a:t>
            </a:r>
            <a:r>
              <a:rPr lang="en-US" altLang="zh-TW" sz="1100" dirty="0" smtClean="0"/>
              <a:t/>
            </a:r>
            <a:br>
              <a:rPr lang="en-US" altLang="zh-TW" sz="1100" dirty="0" smtClean="0"/>
            </a:br>
            <a:r>
              <a:rPr lang="zh-TW" altLang="en-US" sz="1100" dirty="0" smtClean="0"/>
              <a:t>是一個</a:t>
            </a:r>
            <a:r>
              <a:rPr lang="en-US" altLang="zh-TW" sz="1100" dirty="0" err="1"/>
              <a:t>SingleSelect</a:t>
            </a:r>
            <a:r>
              <a:rPr lang="en-US" altLang="zh-TW" sz="1100" dirty="0"/>
              <a:t> </a:t>
            </a:r>
            <a:r>
              <a:rPr lang="zh-TW" altLang="en-US" sz="1100" dirty="0" smtClean="0"/>
              <a:t>的物件</a:t>
            </a:r>
            <a:endParaRPr lang="en-US" altLang="zh-TW" sz="1100" dirty="0" smtClean="0"/>
          </a:p>
          <a:p>
            <a:r>
              <a:rPr lang="en-US" altLang="zh-TW" sz="1100" dirty="0" smtClean="0"/>
              <a:t>3.</a:t>
            </a:r>
            <a:r>
              <a:rPr lang="en-US" altLang="zh-TW" sz="1100" dirty="0"/>
              <a:t> </a:t>
            </a:r>
            <a:r>
              <a:rPr lang="zh-TW" altLang="en-US" sz="1100" dirty="0" smtClean="0"/>
              <a:t>還有</a:t>
            </a:r>
            <a:r>
              <a:rPr lang="en-US" altLang="zh-TW" sz="1100" dirty="0" err="1" smtClean="0"/>
              <a:t>SelectedItemId</a:t>
            </a:r>
            <a:r>
              <a:rPr lang="zh-TW" altLang="en-US" sz="1100" dirty="0" smtClean="0"/>
              <a:t>的屬性</a:t>
            </a:r>
            <a:endParaRPr lang="en-US" altLang="zh-TW" sz="1100" dirty="0" smtClean="0"/>
          </a:p>
          <a:p>
            <a:r>
              <a:rPr lang="en-US" altLang="zh-TW" sz="1100" dirty="0" smtClean="0"/>
              <a:t>String </a:t>
            </a:r>
            <a:r>
              <a:rPr lang="zh-TW" altLang="en-US" sz="1100" dirty="0" smtClean="0"/>
              <a:t>裡面存的是</a:t>
            </a:r>
            <a:r>
              <a:rPr lang="en-US" altLang="zh-TW" sz="1100" dirty="0" smtClean="0"/>
              <a:t>ID</a:t>
            </a:r>
            <a:br>
              <a:rPr lang="en-US" altLang="zh-TW" sz="1100" dirty="0" smtClean="0"/>
            </a:br>
            <a:r>
              <a:rPr lang="en-US" altLang="zh-TW" sz="1100" dirty="0" smtClean="0"/>
              <a:t/>
            </a:r>
            <a:br>
              <a:rPr lang="en-US" altLang="zh-TW" sz="1100" dirty="0" smtClean="0"/>
            </a:br>
            <a:r>
              <a:rPr lang="zh-TW" altLang="en-US" sz="1100" dirty="0" smtClean="0"/>
              <a:t>有了</a:t>
            </a:r>
            <a:r>
              <a:rPr lang="en-US" altLang="zh-TW" sz="1100" dirty="0" err="1"/>
              <a:t>SingleSelect</a:t>
            </a:r>
            <a:r>
              <a:rPr lang="en-US" altLang="zh-TW" sz="1100" dirty="0"/>
              <a:t> </a:t>
            </a:r>
            <a:r>
              <a:rPr lang="en-US" altLang="zh-TW" sz="1100" dirty="0" err="1" smtClean="0"/>
              <a:t>SelectedItem</a:t>
            </a:r>
            <a:r>
              <a:rPr lang="en-US" altLang="zh-TW" sz="1100" dirty="0" smtClean="0"/>
              <a:t> </a:t>
            </a:r>
            <a:r>
              <a:rPr lang="zh-TW" altLang="en-US" sz="1100" dirty="0" smtClean="0"/>
              <a:t> 還要做</a:t>
            </a:r>
            <a:r>
              <a:rPr lang="en-US" altLang="zh-TW" sz="1100" dirty="0" err="1" smtClean="0"/>
              <a:t>SelectedItemId</a:t>
            </a:r>
            <a:r>
              <a:rPr lang="en-US" altLang="zh-TW" sz="1100" dirty="0" smtClean="0"/>
              <a:t/>
            </a:r>
            <a:br>
              <a:rPr lang="en-US" altLang="zh-TW" sz="1100" dirty="0" smtClean="0"/>
            </a:br>
            <a:r>
              <a:rPr lang="zh-TW" altLang="en-US" sz="1100" dirty="0" smtClean="0"/>
              <a:t>是因為 </a:t>
            </a:r>
            <a:r>
              <a:rPr lang="en-US" altLang="zh-TW" sz="1100" dirty="0" smtClean="0">
                <a:solidFill>
                  <a:srgbClr val="FF0000"/>
                </a:solidFill>
              </a:rPr>
              <a:t>Model binding</a:t>
            </a:r>
            <a:r>
              <a:rPr lang="zh-TW" altLang="en-US" sz="1100" dirty="0" smtClean="0">
                <a:solidFill>
                  <a:srgbClr val="FF0000"/>
                </a:solidFill>
              </a:rPr>
              <a:t> 不能做 </a:t>
            </a:r>
            <a:r>
              <a:rPr lang="en-US" altLang="zh-TW" sz="1100" dirty="0" smtClean="0"/>
              <a:t>Complex</a:t>
            </a:r>
            <a:r>
              <a:rPr lang="zh-TW" altLang="en-US" sz="1100" dirty="0"/>
              <a:t> </a:t>
            </a:r>
            <a:r>
              <a:rPr lang="en-US" altLang="zh-TW" sz="1100" dirty="0" err="1" smtClean="0"/>
              <a:t>tpye</a:t>
            </a:r>
            <a:r>
              <a:rPr lang="en-US" altLang="zh-TW" sz="1100" dirty="0" smtClean="0"/>
              <a:t/>
            </a:r>
            <a:br>
              <a:rPr lang="en-US" altLang="zh-TW" sz="1100" dirty="0" smtClean="0"/>
            </a:br>
            <a:r>
              <a:rPr lang="zh-TW" altLang="en-US" sz="1100" dirty="0" smtClean="0"/>
              <a:t>只能做</a:t>
            </a:r>
            <a:r>
              <a:rPr lang="en-US" altLang="zh-TW" sz="1100" dirty="0" smtClean="0"/>
              <a:t>Single</a:t>
            </a:r>
            <a:r>
              <a:rPr lang="zh-TW" altLang="en-US" sz="1100" dirty="0" smtClean="0"/>
              <a:t> </a:t>
            </a:r>
            <a:r>
              <a:rPr lang="en-US" altLang="zh-TW" sz="1100" dirty="0" smtClean="0"/>
              <a:t>type</a:t>
            </a:r>
            <a:endParaRPr lang="en-US" altLang="zh-TW" sz="1100" dirty="0"/>
          </a:p>
        </p:txBody>
      </p:sp>
      <p:sp>
        <p:nvSpPr>
          <p:cNvPr id="8" name="矩形 7"/>
          <p:cNvSpPr/>
          <p:nvPr/>
        </p:nvSpPr>
        <p:spPr>
          <a:xfrm>
            <a:off x="5813452" y="2841328"/>
            <a:ext cx="2690109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從</a:t>
            </a:r>
            <a:r>
              <a:rPr lang="en-US" altLang="zh-TW" sz="1100" dirty="0" err="1" smtClean="0"/>
              <a:t>db</a:t>
            </a:r>
            <a:r>
              <a:rPr lang="zh-TW" altLang="en-US" sz="1100" dirty="0" smtClean="0"/>
              <a:t>取值 執行完後</a:t>
            </a:r>
            <a:r>
              <a:rPr lang="en-US" altLang="zh-TW" sz="1100" dirty="0" smtClean="0"/>
              <a:t>memory</a:t>
            </a:r>
            <a:r>
              <a:rPr lang="zh-TW" altLang="en-US" sz="1100" dirty="0" smtClean="0"/>
              <a:t>會被清</a:t>
            </a:r>
            <a:r>
              <a:rPr lang="zh-TW" altLang="en-US" sz="1100" dirty="0"/>
              <a:t>除掉</a:t>
            </a:r>
            <a:endParaRPr lang="en-US" altLang="zh-TW" sz="1100" dirty="0"/>
          </a:p>
        </p:txBody>
      </p:sp>
      <p:sp>
        <p:nvSpPr>
          <p:cNvPr id="10" name="矩形 9"/>
          <p:cNvSpPr/>
          <p:nvPr/>
        </p:nvSpPr>
        <p:spPr>
          <a:xfrm>
            <a:off x="7709986" y="5161195"/>
            <a:ext cx="3296681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去</a:t>
            </a:r>
            <a:r>
              <a:rPr lang="en-US" altLang="zh-TW" sz="1100" dirty="0" err="1" smtClean="0"/>
              <a:t>db</a:t>
            </a:r>
            <a:r>
              <a:rPr lang="zh-TW" altLang="en-US" sz="1100" dirty="0" smtClean="0"/>
              <a:t>取到所有的</a:t>
            </a:r>
            <a:r>
              <a:rPr lang="en-US" altLang="zh-TW" sz="1100" dirty="0" err="1"/>
              <a:t>SingleSelect</a:t>
            </a:r>
            <a:r>
              <a:rPr lang="en-US" altLang="zh-TW" sz="1100" dirty="0"/>
              <a:t> </a:t>
            </a:r>
            <a:r>
              <a:rPr lang="zh-TW" altLang="en-US" sz="1100" dirty="0" smtClean="0"/>
              <a:t> 在</a:t>
            </a:r>
            <a:r>
              <a:rPr lang="en-US" altLang="zh-TW" sz="1100" dirty="0" err="1" smtClean="0"/>
              <a:t>Async</a:t>
            </a:r>
            <a:r>
              <a:rPr lang="zh-TW" altLang="en-US" sz="1100" dirty="0" smtClean="0"/>
              <a:t>  取到後放入 </a:t>
            </a:r>
            <a:endParaRPr lang="en-US" altLang="zh-TW" sz="1100" dirty="0"/>
          </a:p>
        </p:txBody>
      </p:sp>
      <p:sp>
        <p:nvSpPr>
          <p:cNvPr id="11" name="矩形 10"/>
          <p:cNvSpPr/>
          <p:nvPr/>
        </p:nvSpPr>
        <p:spPr>
          <a:xfrm>
            <a:off x="3620097" y="5237399"/>
            <a:ext cx="1222835" cy="2616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單箭頭接點 23"/>
          <p:cNvCxnSpPr/>
          <p:nvPr/>
        </p:nvCxnSpPr>
        <p:spPr>
          <a:xfrm flipH="1">
            <a:off x="4825999" y="5161195"/>
            <a:ext cx="5393268" cy="13080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6922586" y="5635329"/>
            <a:ext cx="3821614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去尋找符合條件的   只能有一個  不然就會丟一個</a:t>
            </a:r>
            <a:r>
              <a:rPr lang="en-US" altLang="zh-TW" sz="1100" dirty="0"/>
              <a:t>exception</a:t>
            </a:r>
          </a:p>
        </p:txBody>
      </p:sp>
      <p:sp>
        <p:nvSpPr>
          <p:cNvPr id="29" name="矩形 28"/>
          <p:cNvSpPr/>
          <p:nvPr/>
        </p:nvSpPr>
        <p:spPr>
          <a:xfrm>
            <a:off x="5084829" y="5651409"/>
            <a:ext cx="1629237" cy="1821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4226478" y="5981605"/>
            <a:ext cx="1209122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再把</a:t>
            </a:r>
            <a:r>
              <a:rPr lang="en-US" altLang="zh-TW" sz="1100" dirty="0" smtClean="0"/>
              <a:t>list</a:t>
            </a:r>
            <a:r>
              <a:rPr lang="zh-TW" altLang="en-US" sz="1100" dirty="0" smtClean="0"/>
              <a:t>丟出去</a:t>
            </a:r>
            <a:endParaRPr lang="en-US" altLang="zh-TW" sz="1100" dirty="0"/>
          </a:p>
        </p:txBody>
      </p:sp>
      <p:sp>
        <p:nvSpPr>
          <p:cNvPr id="31" name="矩形 30"/>
          <p:cNvSpPr/>
          <p:nvPr/>
        </p:nvSpPr>
        <p:spPr>
          <a:xfrm>
            <a:off x="1921933" y="1667404"/>
            <a:ext cx="2777067" cy="1821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單箭頭接點 31"/>
          <p:cNvCxnSpPr>
            <a:stCxn id="30" idx="1"/>
          </p:cNvCxnSpPr>
          <p:nvPr/>
        </p:nvCxnSpPr>
        <p:spPr>
          <a:xfrm flipH="1" flipV="1">
            <a:off x="2345267" y="2040935"/>
            <a:ext cx="1881211" cy="40714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2705905" y="3666400"/>
            <a:ext cx="1209122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會存放在這邊</a:t>
            </a:r>
            <a:endParaRPr lang="en-US" altLang="zh-TW" sz="1100" dirty="0"/>
          </a:p>
        </p:txBody>
      </p:sp>
      <p:sp>
        <p:nvSpPr>
          <p:cNvPr id="36" name="矩形 35"/>
          <p:cNvSpPr/>
          <p:nvPr/>
        </p:nvSpPr>
        <p:spPr>
          <a:xfrm>
            <a:off x="2998346" y="1981666"/>
            <a:ext cx="1920788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用來讀取</a:t>
            </a:r>
            <a:r>
              <a:rPr lang="en-US" altLang="zh-TW" sz="1100" dirty="0" smtClean="0"/>
              <a:t>view</a:t>
            </a:r>
            <a:r>
              <a:rPr lang="zh-TW" altLang="en-US" sz="1100" dirty="0" smtClean="0"/>
              <a:t>那邊傳來的</a:t>
            </a:r>
            <a:r>
              <a:rPr lang="en-US" altLang="zh-TW" sz="1100" dirty="0" smtClean="0"/>
              <a:t>DB</a:t>
            </a:r>
            <a:endParaRPr lang="en-US" altLang="zh-TW" sz="1100" dirty="0"/>
          </a:p>
        </p:txBody>
      </p:sp>
      <p:sp>
        <p:nvSpPr>
          <p:cNvPr id="37" name="矩形 36"/>
          <p:cNvSpPr/>
          <p:nvPr/>
        </p:nvSpPr>
        <p:spPr>
          <a:xfrm>
            <a:off x="89676" y="1080650"/>
            <a:ext cx="274085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400" dirty="0" smtClean="0"/>
              <a:t>從</a:t>
            </a:r>
            <a:r>
              <a:rPr lang="en-US" altLang="zh-TW" sz="1400" dirty="0" err="1" smtClean="0"/>
              <a:t>GamersController</a:t>
            </a:r>
            <a:r>
              <a:rPr lang="zh-TW" altLang="en-US" sz="1400" dirty="0" smtClean="0"/>
              <a:t> 丟 </a:t>
            </a:r>
            <a:r>
              <a:rPr lang="en-US" altLang="zh-TW" sz="1400" dirty="0" smtClean="0"/>
              <a:t>Name</a:t>
            </a:r>
            <a:r>
              <a:rPr lang="zh-TW" altLang="en-US" sz="1400" dirty="0" smtClean="0"/>
              <a:t>近來</a:t>
            </a:r>
            <a:endParaRPr lang="en-US" altLang="zh-TW" sz="1400" dirty="0"/>
          </a:p>
        </p:txBody>
      </p:sp>
      <p:cxnSp>
        <p:nvCxnSpPr>
          <p:cNvPr id="33" name="直線單箭頭接點 32"/>
          <p:cNvCxnSpPr/>
          <p:nvPr/>
        </p:nvCxnSpPr>
        <p:spPr>
          <a:xfrm>
            <a:off x="524933" y="1388427"/>
            <a:ext cx="838200" cy="268824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215162" y="1966277"/>
            <a:ext cx="2740850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200" dirty="0" smtClean="0"/>
              <a:t>去</a:t>
            </a:r>
            <a:r>
              <a:rPr lang="en-US" altLang="zh-TW" sz="1200" dirty="0" smtClean="0"/>
              <a:t>DB</a:t>
            </a:r>
            <a:r>
              <a:rPr lang="zh-TW" altLang="en-US" sz="1200" dirty="0" smtClean="0"/>
              <a:t>裡面找出</a:t>
            </a:r>
            <a:r>
              <a:rPr lang="en-US" altLang="zh-TW" sz="1200" dirty="0" err="1" smtClean="0"/>
              <a:t>SelectedItemItems</a:t>
            </a:r>
            <a:endParaRPr lang="en-US" altLang="zh-TW" sz="1200" dirty="0"/>
          </a:p>
        </p:txBody>
      </p:sp>
      <p:sp>
        <p:nvSpPr>
          <p:cNvPr id="41" name="矩形 40"/>
          <p:cNvSpPr/>
          <p:nvPr/>
        </p:nvSpPr>
        <p:spPr>
          <a:xfrm>
            <a:off x="6857352" y="4189753"/>
            <a:ext cx="3292415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去</a:t>
            </a:r>
            <a:r>
              <a:rPr lang="en-US" altLang="zh-TW" sz="1100" dirty="0"/>
              <a:t>DB</a:t>
            </a:r>
            <a:r>
              <a:rPr lang="zh-TW" altLang="en-US" sz="1100" dirty="0"/>
              <a:t>抓取</a:t>
            </a:r>
            <a:r>
              <a:rPr lang="zh-TW" altLang="en-US" sz="1100" dirty="0" smtClean="0"/>
              <a:t>資料 把所有的</a:t>
            </a:r>
            <a:r>
              <a:rPr lang="en-US" altLang="zh-TW" sz="1100" dirty="0" smtClean="0"/>
              <a:t>Team </a:t>
            </a:r>
            <a:r>
              <a:rPr lang="zh-TW" altLang="en-US" sz="1100" dirty="0" smtClean="0"/>
              <a:t>塞進來</a:t>
            </a:r>
            <a:endParaRPr lang="en-US" altLang="zh-TW" sz="1100" dirty="0"/>
          </a:p>
        </p:txBody>
      </p:sp>
      <p:cxnSp>
        <p:nvCxnSpPr>
          <p:cNvPr id="42" name="直線單箭頭接點 41"/>
          <p:cNvCxnSpPr/>
          <p:nvPr/>
        </p:nvCxnSpPr>
        <p:spPr>
          <a:xfrm flipH="1" flipV="1">
            <a:off x="4998505" y="3102938"/>
            <a:ext cx="1924081" cy="121762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3871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10" y="479955"/>
            <a:ext cx="3867150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534" y="2889780"/>
            <a:ext cx="704850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5846831" y="4144342"/>
            <a:ext cx="664038" cy="1821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 flipH="1" flipV="1">
            <a:off x="3395134" y="1278467"/>
            <a:ext cx="2539999" cy="28658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AD92C906-859D-415A-B853-7FD8FFF7DBC9}"/>
              </a:ext>
            </a:extLst>
          </p:cNvPr>
          <p:cNvSpPr/>
          <p:nvPr/>
        </p:nvSpPr>
        <p:spPr>
          <a:xfrm>
            <a:off x="8820956" y="755788"/>
            <a:ext cx="1772155" cy="12542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4529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AA13050E-6B24-4684-ACE0-595609BE9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359" y="1158488"/>
            <a:ext cx="2827589" cy="457958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xmlns="" id="{B1688101-08F8-4ECB-A7D0-82A4787D361E}"/>
              </a:ext>
            </a:extLst>
          </p:cNvPr>
          <p:cNvSpPr/>
          <p:nvPr/>
        </p:nvSpPr>
        <p:spPr>
          <a:xfrm>
            <a:off x="289247" y="807745"/>
            <a:ext cx="544921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先建立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BusinessLayer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BusinessLayer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底下建立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Gamer.cs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/>
              <a:t>Model)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在建立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GamerBusinessLayer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D9359A53-0219-4665-BF7C-37DC1765794F}"/>
              </a:ext>
            </a:extLst>
          </p:cNvPr>
          <p:cNvSpPr/>
          <p:nvPr/>
        </p:nvSpPr>
        <p:spPr>
          <a:xfrm>
            <a:off x="8179258" y="1989606"/>
            <a:ext cx="3034988" cy="12215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xmlns="" id="{D94F9260-5359-4671-858F-158837E26C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73"/>
          <a:stretch/>
        </p:blipFill>
        <p:spPr bwMode="auto">
          <a:xfrm>
            <a:off x="581206" y="1350743"/>
            <a:ext cx="4096235" cy="2303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xmlns="" id="{35200388-9675-4ECD-89D7-EDDB62A5C42A}"/>
              </a:ext>
            </a:extLst>
          </p:cNvPr>
          <p:cNvCxnSpPr>
            <a:stCxn id="7" idx="3"/>
          </p:cNvCxnSpPr>
          <p:nvPr/>
        </p:nvCxnSpPr>
        <p:spPr>
          <a:xfrm flipV="1">
            <a:off x="4677441" y="1466491"/>
            <a:ext cx="3603918" cy="103592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xmlns="" id="{C7681FFB-A141-4CF6-8A70-5AD70BDAE0F5}"/>
              </a:ext>
            </a:extLst>
          </p:cNvPr>
          <p:cNvCxnSpPr/>
          <p:nvPr/>
        </p:nvCxnSpPr>
        <p:spPr>
          <a:xfrm flipV="1">
            <a:off x="5063706" y="2242868"/>
            <a:ext cx="3674855" cy="172337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xmlns="" id="{F6A7CC66-5B99-42D9-8C61-8697ED348872}"/>
              </a:ext>
            </a:extLst>
          </p:cNvPr>
          <p:cNvCxnSpPr/>
          <p:nvPr/>
        </p:nvCxnSpPr>
        <p:spPr>
          <a:xfrm flipV="1">
            <a:off x="4753158" y="2432649"/>
            <a:ext cx="3985403" cy="191651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語音泡泡: 圓角矩形 6">
            <a:extLst>
              <a:ext uri="{FF2B5EF4-FFF2-40B4-BE49-F238E27FC236}">
                <a16:creationId xmlns:a16="http://schemas.microsoft.com/office/drawing/2014/main" xmlns="" id="{5BC49171-76C4-42EE-876C-2FB02A3DA109}"/>
              </a:ext>
            </a:extLst>
          </p:cNvPr>
          <p:cNvSpPr/>
          <p:nvPr/>
        </p:nvSpPr>
        <p:spPr>
          <a:xfrm>
            <a:off x="3580345" y="4605689"/>
            <a:ext cx="2492652" cy="462793"/>
          </a:xfrm>
          <a:prstGeom prst="wedgeRoundRectCallout">
            <a:avLst>
              <a:gd name="adj1" fmla="val -54020"/>
              <a:gd name="adj2" fmla="val -112080"/>
              <a:gd name="adj3" fmla="val 16667"/>
            </a:avLst>
          </a:prstGeom>
          <a:solidFill>
            <a:srgbClr val="FFD88B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取得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Gamers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56050ADF-80CD-475A-A783-234EAD83DA58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6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869853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77"/>
          <a:stretch/>
        </p:blipFill>
        <p:spPr bwMode="auto">
          <a:xfrm>
            <a:off x="80873" y="63879"/>
            <a:ext cx="9563100" cy="3925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28" y="3870545"/>
            <a:ext cx="6614418" cy="285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2398143" y="831809"/>
            <a:ext cx="1345721" cy="2207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>
            <a:off x="3616864" y="942200"/>
            <a:ext cx="235469" cy="387533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921374" y="2093098"/>
            <a:ext cx="3292415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如果</a:t>
            </a:r>
            <a:r>
              <a:rPr lang="en-US" altLang="zh-TW" sz="1100" dirty="0" err="1" smtClean="0"/>
              <a:t>IsSelected</a:t>
            </a:r>
            <a:r>
              <a:rPr lang="zh-TW" altLang="en-US" sz="1100" dirty="0" smtClean="0"/>
              <a:t> </a:t>
            </a:r>
            <a:r>
              <a:rPr lang="en-US" altLang="zh-TW" sz="1100" dirty="0" smtClean="0"/>
              <a:t>=</a:t>
            </a:r>
            <a:r>
              <a:rPr lang="zh-TW" altLang="en-US" sz="1100" dirty="0" smtClean="0"/>
              <a:t> </a:t>
            </a:r>
            <a:r>
              <a:rPr lang="en-US" altLang="zh-TW" sz="1100" dirty="0" smtClean="0"/>
              <a:t>true  </a:t>
            </a:r>
            <a:r>
              <a:rPr lang="zh-TW" altLang="en-US" sz="1100" dirty="0" smtClean="0"/>
              <a:t>就給他</a:t>
            </a:r>
            <a:r>
              <a:rPr lang="en-US" altLang="zh-TW" sz="1100" dirty="0" smtClean="0"/>
              <a:t>CSS</a:t>
            </a:r>
            <a:r>
              <a:rPr lang="zh-TW" altLang="en-US" sz="1100" dirty="0" smtClean="0"/>
              <a:t>  不是的話就 不給</a:t>
            </a:r>
            <a:endParaRPr lang="en-US" altLang="zh-TW" sz="1100" dirty="0"/>
          </a:p>
        </p:txBody>
      </p:sp>
      <p:sp>
        <p:nvSpPr>
          <p:cNvPr id="13" name="矩形 12"/>
          <p:cNvSpPr/>
          <p:nvPr/>
        </p:nvSpPr>
        <p:spPr>
          <a:xfrm>
            <a:off x="5718174" y="4835441"/>
            <a:ext cx="3292415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如果</a:t>
            </a:r>
            <a:r>
              <a:rPr lang="en-US" altLang="zh-TW" sz="1100" dirty="0" err="1" smtClean="0"/>
              <a:t>IsSelected</a:t>
            </a:r>
            <a:r>
              <a:rPr lang="zh-TW" altLang="en-US" sz="1100" dirty="0" smtClean="0"/>
              <a:t> </a:t>
            </a:r>
            <a:r>
              <a:rPr lang="en-US" altLang="zh-TW" sz="1100" dirty="0" smtClean="0"/>
              <a:t>=</a:t>
            </a:r>
            <a:r>
              <a:rPr lang="zh-TW" altLang="en-US" sz="1100" dirty="0" smtClean="0"/>
              <a:t> </a:t>
            </a:r>
            <a:r>
              <a:rPr lang="en-US" altLang="zh-TW" sz="1100" dirty="0" smtClean="0"/>
              <a:t>true  </a:t>
            </a:r>
            <a:r>
              <a:rPr lang="zh-TW" altLang="en-US" sz="1100" dirty="0" smtClean="0"/>
              <a:t>就給他</a:t>
            </a:r>
            <a:r>
              <a:rPr lang="en-US" altLang="zh-TW" sz="1100" dirty="0" smtClean="0"/>
              <a:t>CSS</a:t>
            </a:r>
            <a:r>
              <a:rPr lang="zh-TW" altLang="en-US" sz="1100" dirty="0" smtClean="0"/>
              <a:t>  不是的話就 不給</a:t>
            </a:r>
            <a:endParaRPr lang="en-US" altLang="zh-TW" sz="1100" dirty="0"/>
          </a:p>
        </p:txBody>
      </p:sp>
      <p:sp>
        <p:nvSpPr>
          <p:cNvPr id="12" name="矩形 11"/>
          <p:cNvSpPr/>
          <p:nvPr/>
        </p:nvSpPr>
        <p:spPr>
          <a:xfrm>
            <a:off x="80873" y="5322683"/>
            <a:ext cx="2864887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表示指定的字串是否為 </a:t>
            </a:r>
            <a:r>
              <a:rPr lang="en-US" altLang="zh-TW" sz="1100" dirty="0"/>
              <a:t>null </a:t>
            </a:r>
            <a:r>
              <a:rPr lang="zh-TW" altLang="en-US" sz="1100" dirty="0"/>
              <a:t>或 </a:t>
            </a:r>
            <a:r>
              <a:rPr lang="en-US" altLang="zh-TW" sz="1100" dirty="0">
                <a:hlinkClick r:id="rId4"/>
              </a:rPr>
              <a:t>Empty</a:t>
            </a:r>
            <a:r>
              <a:rPr lang="en-US" altLang="zh-TW" sz="1100" dirty="0"/>
              <a:t> </a:t>
            </a:r>
            <a:r>
              <a:rPr lang="zh-TW" altLang="en-US" sz="1100" dirty="0"/>
              <a:t>字串。</a:t>
            </a:r>
          </a:p>
        </p:txBody>
      </p:sp>
      <p:sp>
        <p:nvSpPr>
          <p:cNvPr id="15" name="矩形 14"/>
          <p:cNvSpPr/>
          <p:nvPr/>
        </p:nvSpPr>
        <p:spPr>
          <a:xfrm>
            <a:off x="3820064" y="5487356"/>
            <a:ext cx="1099070" cy="2411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>
            <a:endCxn id="12" idx="3"/>
          </p:cNvCxnSpPr>
          <p:nvPr/>
        </p:nvCxnSpPr>
        <p:spPr>
          <a:xfrm flipH="1" flipV="1">
            <a:off x="2945760" y="5453488"/>
            <a:ext cx="1185973" cy="3386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6598707" y="5491260"/>
            <a:ext cx="3292415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如果是空的就顯示 訊息</a:t>
            </a:r>
            <a:endParaRPr lang="en-US" altLang="zh-TW" sz="1100" dirty="0"/>
          </a:p>
        </p:txBody>
      </p:sp>
      <p:sp>
        <p:nvSpPr>
          <p:cNvPr id="20" name="矩形 19"/>
          <p:cNvSpPr/>
          <p:nvPr/>
        </p:nvSpPr>
        <p:spPr>
          <a:xfrm>
            <a:off x="6514040" y="5948658"/>
            <a:ext cx="1199093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有值就回傳</a:t>
            </a:r>
            <a:endParaRPr lang="en-US" altLang="zh-TW" sz="1100" dirty="0"/>
          </a:p>
        </p:txBody>
      </p:sp>
    </p:spTree>
    <p:extLst>
      <p:ext uri="{BB962C8B-B14F-4D97-AF65-F5344CB8AC3E}">
        <p14:creationId xmlns:p14="http://schemas.microsoft.com/office/powerpoint/2010/main" val="10146442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591" y="1392976"/>
            <a:ext cx="2119571" cy="1477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230" y="1441908"/>
            <a:ext cx="441007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140360" y="104175"/>
            <a:ext cx="18086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>
                <a:solidFill>
                  <a:srgbClr val="FF0000"/>
                </a:solidFill>
              </a:rPr>
              <a:t>CheckBoxList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42514" y="2001012"/>
            <a:ext cx="3292415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從</a:t>
            </a:r>
            <a:r>
              <a:rPr lang="en-US" altLang="zh-TW" sz="1100" dirty="0"/>
              <a:t>DB</a:t>
            </a:r>
            <a:r>
              <a:rPr lang="zh-TW" altLang="en-US" sz="1100" dirty="0"/>
              <a:t>裡面讀取</a:t>
            </a:r>
            <a:r>
              <a:rPr lang="zh-TW" altLang="en-US" sz="1100" dirty="0" smtClean="0"/>
              <a:t>資料 然後變成</a:t>
            </a:r>
            <a:r>
              <a:rPr lang="en-US" altLang="zh-TW" sz="1100" dirty="0" smtClean="0"/>
              <a:t>list </a:t>
            </a:r>
            <a:r>
              <a:rPr lang="zh-TW" altLang="en-US" sz="1100" dirty="0" smtClean="0"/>
              <a:t>然後傳到</a:t>
            </a:r>
            <a:r>
              <a:rPr lang="en-US" altLang="zh-TW" sz="1100" dirty="0" smtClean="0"/>
              <a:t>view</a:t>
            </a:r>
            <a:endParaRPr lang="en-US" altLang="zh-TW" sz="11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0" y="3302000"/>
            <a:ext cx="11896725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17591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743" y="581166"/>
            <a:ext cx="4517366" cy="2682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1" y="3171202"/>
            <a:ext cx="8124825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8262044" y="3672588"/>
            <a:ext cx="3640666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100" dirty="0" smtClean="0"/>
              <a:t>X</a:t>
            </a:r>
            <a:r>
              <a:rPr lang="zh-TW" altLang="en-US" sz="1100" dirty="0" smtClean="0"/>
              <a:t>如果</a:t>
            </a:r>
            <a:r>
              <a:rPr lang="zh-TW" altLang="en-US" sz="1100" dirty="0"/>
              <a:t>是空的值就把它變成</a:t>
            </a:r>
            <a:r>
              <a:rPr lang="en-US" altLang="zh-TW" sz="1100" dirty="0" smtClean="0"/>
              <a:t>Array  </a:t>
            </a:r>
            <a:r>
              <a:rPr lang="zh-TW" altLang="en-US" sz="1100" dirty="0" smtClean="0"/>
              <a:t>不然就是傳進來的值</a:t>
            </a:r>
            <a:endParaRPr lang="en-US" altLang="zh-TW" sz="1100" dirty="0" smtClean="0"/>
          </a:p>
          <a:p>
            <a:r>
              <a:rPr lang="en-US" altLang="zh-TW" sz="1100" dirty="0" err="1" smtClean="0"/>
              <a:t>multipleSelects</a:t>
            </a:r>
            <a:r>
              <a:rPr lang="zh-TW" altLang="en-US" sz="1100" dirty="0" smtClean="0"/>
              <a:t>變成</a:t>
            </a:r>
            <a:r>
              <a:rPr lang="en-US" altLang="zh-TW" sz="1100" dirty="0"/>
              <a:t>Array </a:t>
            </a:r>
            <a:r>
              <a:rPr lang="zh-TW" altLang="en-US" sz="1100" dirty="0" smtClean="0"/>
              <a:t>的意思</a:t>
            </a:r>
            <a:endParaRPr lang="en-US" altLang="zh-TW" sz="1100" dirty="0"/>
          </a:p>
        </p:txBody>
      </p:sp>
      <p:sp>
        <p:nvSpPr>
          <p:cNvPr id="6" name="矩形 5"/>
          <p:cNvSpPr/>
          <p:nvPr/>
        </p:nvSpPr>
        <p:spPr>
          <a:xfrm>
            <a:off x="4344093" y="3342596"/>
            <a:ext cx="1047750" cy="2627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42577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 smtClean="0">
                <a:solidFill>
                  <a:srgbClr val="FF0000"/>
                </a:solidFill>
              </a:rPr>
              <a:t>GamersController</a:t>
            </a:r>
            <a:r>
              <a:rPr lang="zh-TW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-</a:t>
            </a:r>
            <a:r>
              <a:rPr lang="zh-TW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CheckBoxList</a:t>
            </a:r>
            <a:endParaRPr lang="zh-TW" altLang="en-US" sz="2400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3089325" y="1473200"/>
            <a:ext cx="1454428" cy="188382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190636" y="4064522"/>
            <a:ext cx="3640666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變成</a:t>
            </a:r>
            <a:r>
              <a:rPr lang="en-US" altLang="zh-TW" sz="1100" dirty="0" smtClean="0"/>
              <a:t>Array</a:t>
            </a:r>
            <a:r>
              <a:rPr lang="zh-TW" altLang="en-US" sz="1100" dirty="0" smtClean="0"/>
              <a:t>後就可以使用</a:t>
            </a:r>
            <a:r>
              <a:rPr lang="en-US" altLang="zh-TW" sz="1100" dirty="0" smtClean="0"/>
              <a:t>Count</a:t>
            </a:r>
            <a:br>
              <a:rPr lang="en-US" altLang="zh-TW" sz="1100" dirty="0" smtClean="0"/>
            </a:br>
            <a:r>
              <a:rPr lang="zh-TW" altLang="en-US" sz="1100" dirty="0" smtClean="0"/>
              <a:t>如果全部都沒有符合條件就傳訊息給他</a:t>
            </a:r>
            <a:endParaRPr lang="en-US" altLang="zh-TW" sz="1100" dirty="0"/>
          </a:p>
        </p:txBody>
      </p:sp>
      <p:sp>
        <p:nvSpPr>
          <p:cNvPr id="14" name="矩形 13"/>
          <p:cNvSpPr/>
          <p:nvPr/>
        </p:nvSpPr>
        <p:spPr>
          <a:xfrm>
            <a:off x="4344093" y="4704654"/>
            <a:ext cx="3640666" cy="1446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100" dirty="0" smtClean="0"/>
              <a:t>Else</a:t>
            </a:r>
            <a:br>
              <a:rPr lang="en-US" altLang="zh-TW" sz="1100" dirty="0" smtClean="0"/>
            </a:br>
            <a:r>
              <a:rPr lang="zh-TW" altLang="en-US" sz="1100" dirty="0" smtClean="0"/>
              <a:t>如果</a:t>
            </a:r>
            <a:r>
              <a:rPr lang="zh-TW" altLang="en-US" sz="1100" dirty="0"/>
              <a:t>有任何一個是</a:t>
            </a:r>
            <a:r>
              <a:rPr lang="en-US" altLang="zh-TW" sz="1100" dirty="0" smtClean="0"/>
              <a:t>selected</a:t>
            </a:r>
            <a:r>
              <a:rPr lang="zh-TW" altLang="en-US" sz="1100" dirty="0" smtClean="0"/>
              <a:t>的話 就建立一個</a:t>
            </a:r>
            <a:r>
              <a:rPr lang="en-US" altLang="zh-TW" sz="1100" dirty="0" err="1" smtClean="0"/>
              <a:t>strinBuilder</a:t>
            </a:r>
            <a:r>
              <a:rPr lang="en-US" altLang="zh-TW" sz="1100" dirty="0" smtClean="0"/>
              <a:t/>
            </a:r>
            <a:br>
              <a:rPr lang="en-US" altLang="zh-TW" sz="1100" dirty="0" smtClean="0"/>
            </a:br>
            <a:r>
              <a:rPr lang="zh-TW" altLang="en-US" sz="1100" dirty="0" smtClean="0"/>
              <a:t>先</a:t>
            </a:r>
            <a:r>
              <a:rPr lang="en-US" altLang="zh-TW" sz="1100" dirty="0" smtClean="0"/>
              <a:t>Append(</a:t>
            </a:r>
            <a:r>
              <a:rPr lang="zh-TW" altLang="en-US" sz="1100" dirty="0" smtClean="0"/>
              <a:t>附上</a:t>
            </a:r>
            <a:r>
              <a:rPr lang="en-US" altLang="zh-TW" sz="1100" dirty="0" smtClean="0"/>
              <a:t>)</a:t>
            </a:r>
            <a:br>
              <a:rPr lang="en-US" altLang="zh-TW" sz="1100" dirty="0" smtClean="0"/>
            </a:br>
            <a:r>
              <a:rPr lang="en-US" altLang="zh-TW" sz="1100" dirty="0" smtClean="0"/>
              <a:t>Select</a:t>
            </a:r>
            <a:r>
              <a:rPr lang="zh-TW" altLang="en-US" sz="1100" dirty="0" smtClean="0"/>
              <a:t>哪幾個</a:t>
            </a:r>
            <a:r>
              <a:rPr lang="en-US" altLang="zh-TW" sz="1100" dirty="0" smtClean="0"/>
              <a:t/>
            </a:r>
            <a:br>
              <a:rPr lang="en-US" altLang="zh-TW" sz="1100" dirty="0" smtClean="0"/>
            </a:br>
            <a:r>
              <a:rPr lang="zh-TW" altLang="en-US" sz="1100" dirty="0" smtClean="0"/>
              <a:t>用</a:t>
            </a:r>
            <a:r>
              <a:rPr lang="en-US" altLang="zh-TW" sz="1100" dirty="0" err="1" smtClean="0"/>
              <a:t>foreach</a:t>
            </a:r>
            <a:r>
              <a:rPr lang="zh-TW" altLang="en-US" sz="1100" dirty="0" smtClean="0"/>
              <a:t>的方式去</a:t>
            </a:r>
            <a:r>
              <a:rPr lang="zh-TW" altLang="en-US" sz="1100" dirty="0" smtClean="0"/>
              <a:t>跑  哪幾個</a:t>
            </a:r>
            <a:r>
              <a:rPr lang="en-US" altLang="zh-TW" sz="1100" dirty="0" smtClean="0"/>
              <a:t>item</a:t>
            </a:r>
            <a:r>
              <a:rPr lang="zh-TW" altLang="en-US" sz="1100" dirty="0" smtClean="0"/>
              <a:t>被選取 並把</a:t>
            </a:r>
            <a:r>
              <a:rPr lang="en-US" altLang="zh-TW" sz="1100" dirty="0" smtClean="0"/>
              <a:t>item</a:t>
            </a:r>
            <a:r>
              <a:rPr lang="zh-TW" altLang="en-US" sz="1100" dirty="0" smtClean="0"/>
              <a:t>的</a:t>
            </a:r>
            <a:r>
              <a:rPr lang="zh-TW" altLang="en-US" sz="1100" dirty="0"/>
              <a:t>名子選取出來</a:t>
            </a:r>
            <a:r>
              <a:rPr lang="en-US" altLang="zh-TW" sz="1100" dirty="0"/>
              <a:t/>
            </a:r>
            <a:br>
              <a:rPr lang="en-US" altLang="zh-TW" sz="1100" dirty="0"/>
            </a:br>
            <a:r>
              <a:rPr lang="zh-TW" altLang="en-US" sz="1100" dirty="0" smtClean="0"/>
              <a:t>如果</a:t>
            </a:r>
            <a:r>
              <a:rPr lang="en-US" altLang="zh-TW" sz="1100" dirty="0" err="1" smtClean="0"/>
              <a:t>IsSelected</a:t>
            </a:r>
            <a:r>
              <a:rPr lang="en-US" altLang="zh-TW" sz="1100" dirty="0" smtClean="0"/>
              <a:t>=</a:t>
            </a:r>
            <a:r>
              <a:rPr lang="en-US" altLang="zh-TW" sz="1100" dirty="0" err="1" smtClean="0"/>
              <a:t>ture</a:t>
            </a:r>
            <a:r>
              <a:rPr lang="zh-TW" altLang="en-US" sz="1100" dirty="0" smtClean="0"/>
              <a:t> 就把他丟到</a:t>
            </a:r>
            <a:r>
              <a:rPr lang="en-US" altLang="zh-TW" sz="1100" dirty="0" err="1" smtClean="0"/>
              <a:t>strinBuilder</a:t>
            </a:r>
            <a:r>
              <a:rPr lang="en-US" altLang="zh-TW" sz="1100" dirty="0" smtClean="0"/>
              <a:t/>
            </a:r>
            <a:br>
              <a:rPr lang="en-US" altLang="zh-TW" sz="1100" dirty="0" smtClean="0"/>
            </a:br>
            <a:r>
              <a:rPr lang="zh-TW" altLang="en-US" sz="1100" dirty="0" smtClean="0"/>
              <a:t>後面是每次都會幫他加一個逗號</a:t>
            </a:r>
            <a:endParaRPr lang="en-US" altLang="zh-TW" sz="1100" dirty="0"/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3249777" y="5662852"/>
            <a:ext cx="1210733" cy="1630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734743" y="6319391"/>
            <a:ext cx="1526732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200" dirty="0" smtClean="0"/>
              <a:t>移除最後一個逗號</a:t>
            </a:r>
            <a:endParaRPr lang="en-US" altLang="zh-TW" sz="1200" dirty="0"/>
          </a:p>
        </p:txBody>
      </p:sp>
      <p:sp>
        <p:nvSpPr>
          <p:cNvPr id="18" name="矩形 17"/>
          <p:cNvSpPr/>
          <p:nvPr/>
        </p:nvSpPr>
        <p:spPr>
          <a:xfrm>
            <a:off x="2436977" y="6596390"/>
            <a:ext cx="3640666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把它變成一個</a:t>
            </a:r>
            <a:r>
              <a:rPr lang="en-US" altLang="zh-TW" sz="1100" dirty="0" smtClean="0"/>
              <a:t>string </a:t>
            </a:r>
            <a:r>
              <a:rPr lang="zh-TW" altLang="en-US" sz="1100" dirty="0" smtClean="0"/>
              <a:t>然後在</a:t>
            </a:r>
            <a:r>
              <a:rPr lang="en-US" altLang="zh-TW" sz="1100" dirty="0" smtClean="0"/>
              <a:t>return</a:t>
            </a:r>
            <a:r>
              <a:rPr lang="zh-TW" altLang="en-US" sz="1100" dirty="0" smtClean="0"/>
              <a:t>回</a:t>
            </a:r>
            <a:endParaRPr lang="en-US" altLang="zh-TW" sz="1100" dirty="0"/>
          </a:p>
        </p:txBody>
      </p:sp>
      <p:sp>
        <p:nvSpPr>
          <p:cNvPr id="19" name="矩形 18"/>
          <p:cNvSpPr/>
          <p:nvPr/>
        </p:nvSpPr>
        <p:spPr>
          <a:xfrm>
            <a:off x="1463310" y="6457890"/>
            <a:ext cx="711200" cy="2616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/>
          <p:cNvCxnSpPr/>
          <p:nvPr/>
        </p:nvCxnSpPr>
        <p:spPr>
          <a:xfrm flipH="1" flipV="1">
            <a:off x="1196609" y="3605387"/>
            <a:ext cx="342900" cy="292480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1031510" y="3350299"/>
            <a:ext cx="431800" cy="2616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5885425" y="1015389"/>
            <a:ext cx="6467474" cy="17851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100" dirty="0"/>
              <a:t> By MVC convention,</a:t>
            </a:r>
          </a:p>
          <a:p>
            <a:r>
              <a:rPr lang="en-US" altLang="zh-TW" sz="1100" dirty="0"/>
              <a:t>    @</a:t>
            </a:r>
            <a:r>
              <a:rPr lang="en-US" altLang="zh-TW" sz="1100" dirty="0" err="1"/>
              <a:t>Html.EditorForModel</a:t>
            </a:r>
            <a:r>
              <a:rPr lang="en-US" altLang="zh-TW" sz="1100" dirty="0"/>
              <a:t>() function is going to look </a:t>
            </a:r>
            <a:r>
              <a:rPr lang="en-US" altLang="zh-TW" sz="1100" dirty="0" smtClean="0"/>
              <a:t>for   </a:t>
            </a:r>
            <a:r>
              <a:rPr lang="zh-TW" altLang="en-US" sz="1100" dirty="0" smtClean="0"/>
              <a:t>會去尋找</a:t>
            </a:r>
            <a:r>
              <a:rPr lang="zh-TW" altLang="en-US" sz="1100" dirty="0"/>
              <a:t>有</a:t>
            </a:r>
            <a:r>
              <a:rPr lang="zh-TW" altLang="en-US" sz="1100" dirty="0" smtClean="0"/>
              <a:t>一樣名子的</a:t>
            </a:r>
            <a:r>
              <a:rPr lang="en-US" altLang="zh-TW" sz="1100" dirty="0" smtClean="0"/>
              <a:t>Model item(</a:t>
            </a:r>
            <a:r>
              <a:rPr lang="zh-TW" altLang="en-US" sz="1100" dirty="0" smtClean="0"/>
              <a:t> </a:t>
            </a:r>
            <a:r>
              <a:rPr lang="en-US" altLang="zh-TW" sz="1100" dirty="0" err="1" smtClean="0"/>
              <a:t>cshtml</a:t>
            </a:r>
            <a:r>
              <a:rPr lang="en-US" altLang="zh-TW" sz="1100" dirty="0" smtClean="0"/>
              <a:t>  view) </a:t>
            </a:r>
            <a:endParaRPr lang="en-US" altLang="zh-TW" sz="1100" dirty="0"/>
          </a:p>
          <a:p>
            <a:r>
              <a:rPr lang="en-US" altLang="zh-TW" sz="1100" dirty="0"/>
              <a:t>    a </a:t>
            </a:r>
            <a:r>
              <a:rPr lang="en-US" altLang="zh-TW" sz="1100" dirty="0" err="1"/>
              <a:t>cshtml</a:t>
            </a:r>
            <a:r>
              <a:rPr lang="en-US" altLang="zh-TW" sz="1100" dirty="0"/>
              <a:t> view template with the same name</a:t>
            </a:r>
          </a:p>
          <a:p>
            <a:r>
              <a:rPr lang="en-US" altLang="zh-TW" sz="1100" dirty="0"/>
              <a:t>    as the current </a:t>
            </a:r>
            <a:r>
              <a:rPr lang="en-US" altLang="zh-TW" sz="1100" dirty="0" err="1"/>
              <a:t>IEnumerable</a:t>
            </a:r>
            <a:r>
              <a:rPr lang="en-US" altLang="zh-TW" sz="1100" dirty="0"/>
              <a:t> Model item type.</a:t>
            </a:r>
          </a:p>
          <a:p>
            <a:r>
              <a:rPr lang="en-US" altLang="zh-TW" sz="1100" dirty="0"/>
              <a:t>    In this case, the Model is List&lt;</a:t>
            </a:r>
            <a:r>
              <a:rPr lang="en-US" altLang="zh-TW" sz="1100" dirty="0" err="1"/>
              <a:t>MultipleSelect</a:t>
            </a:r>
            <a:r>
              <a:rPr lang="en-US" altLang="zh-TW" sz="1100" dirty="0"/>
              <a:t>&gt;.</a:t>
            </a:r>
          </a:p>
          <a:p>
            <a:r>
              <a:rPr lang="en-US" altLang="zh-TW" sz="1100" dirty="0"/>
              <a:t>    The </a:t>
            </a:r>
            <a:r>
              <a:rPr lang="en-US" altLang="zh-TW" sz="1100" dirty="0" err="1"/>
              <a:t>IEnumerable</a:t>
            </a:r>
            <a:r>
              <a:rPr lang="en-US" altLang="zh-TW" sz="1100" dirty="0"/>
              <a:t> Model item type is </a:t>
            </a:r>
            <a:r>
              <a:rPr lang="en-US" altLang="zh-TW" sz="1100" dirty="0" err="1"/>
              <a:t>MultipleSelect</a:t>
            </a:r>
            <a:r>
              <a:rPr lang="en-US" altLang="zh-TW" sz="1100" dirty="0"/>
              <a:t>.</a:t>
            </a:r>
          </a:p>
          <a:p>
            <a:r>
              <a:rPr lang="en-US" altLang="zh-TW" sz="1100" dirty="0"/>
              <a:t>    The </a:t>
            </a:r>
            <a:r>
              <a:rPr lang="en-US" altLang="zh-TW" sz="1100" dirty="0" err="1"/>
              <a:t>EditorForModel</a:t>
            </a:r>
            <a:r>
              <a:rPr lang="en-US" altLang="zh-TW" sz="1100" dirty="0"/>
              <a:t>() will look for </a:t>
            </a:r>
            <a:r>
              <a:rPr lang="en-US" altLang="zh-TW" sz="1100" dirty="0" err="1"/>
              <a:t>MultipleSelect.cshtml</a:t>
            </a:r>
            <a:r>
              <a:rPr lang="en-US" altLang="zh-TW" sz="1100" dirty="0"/>
              <a:t>.</a:t>
            </a:r>
          </a:p>
          <a:p>
            <a:r>
              <a:rPr lang="en-US" altLang="zh-TW" sz="1100" dirty="0"/>
              <a:t>    The Model of </a:t>
            </a:r>
            <a:r>
              <a:rPr lang="en-US" altLang="zh-TW" sz="1100" dirty="0" err="1"/>
              <a:t>MultipleSelect.cshtml</a:t>
            </a:r>
            <a:r>
              <a:rPr lang="en-US" altLang="zh-TW" sz="1100" dirty="0"/>
              <a:t> must be </a:t>
            </a:r>
            <a:r>
              <a:rPr lang="en-US" altLang="zh-TW" sz="1100" dirty="0" err="1"/>
              <a:t>MultipleSelect</a:t>
            </a:r>
            <a:r>
              <a:rPr lang="en-US" altLang="zh-TW" sz="1100" dirty="0"/>
              <a:t> type</a:t>
            </a:r>
            <a:r>
              <a:rPr lang="en-US" altLang="zh-TW" sz="1100" dirty="0" smtClean="0"/>
              <a:t>.  </a:t>
            </a:r>
            <a:r>
              <a:rPr lang="zh-TW" altLang="en-US" sz="1100" dirty="0"/>
              <a:t>就會</a:t>
            </a:r>
            <a:r>
              <a:rPr lang="zh-TW" altLang="en-US" sz="1100" dirty="0" smtClean="0"/>
              <a:t>把</a:t>
            </a:r>
            <a:r>
              <a:rPr lang="en-US" altLang="zh-TW" sz="1100" dirty="0" err="1"/>
              <a:t>MultipleSelect.cshtml</a:t>
            </a:r>
            <a:r>
              <a:rPr lang="en-US" altLang="zh-TW" sz="1100" dirty="0"/>
              <a:t> </a:t>
            </a:r>
            <a:r>
              <a:rPr lang="zh-TW" altLang="en-US" sz="1100" dirty="0" smtClean="0"/>
              <a:t>塞到這個位置</a:t>
            </a:r>
            <a:r>
              <a:rPr lang="en-US" altLang="zh-TW" sz="1100" dirty="0" smtClean="0"/>
              <a:t>@</a:t>
            </a:r>
            <a:r>
              <a:rPr lang="en-US" altLang="zh-TW" sz="1100" dirty="0" err="1"/>
              <a:t>Html.EditorForModel</a:t>
            </a:r>
            <a:r>
              <a:rPr lang="en-US" altLang="zh-TW" sz="1100" dirty="0"/>
              <a:t>() </a:t>
            </a:r>
          </a:p>
          <a:p>
            <a:r>
              <a:rPr lang="zh-TW" altLang="en-US" sz="1100" dirty="0"/>
              <a:t>*</a:t>
            </a:r>
            <a:r>
              <a:rPr lang="en-US" altLang="zh-TW" sz="1100" dirty="0"/>
              <a:t>@</a:t>
            </a:r>
          </a:p>
        </p:txBody>
      </p:sp>
      <p:sp>
        <p:nvSpPr>
          <p:cNvPr id="25" name="矩形 24"/>
          <p:cNvSpPr/>
          <p:nvPr/>
        </p:nvSpPr>
        <p:spPr>
          <a:xfrm>
            <a:off x="3089324" y="979572"/>
            <a:ext cx="315597" cy="2207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3360303" y="917882"/>
            <a:ext cx="897466" cy="2627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7" name="直線單箭頭接點 26"/>
          <p:cNvCxnSpPr/>
          <p:nvPr/>
        </p:nvCxnSpPr>
        <p:spPr>
          <a:xfrm flipV="1">
            <a:off x="3150249" y="730060"/>
            <a:ext cx="0" cy="22107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3855143" y="758494"/>
            <a:ext cx="0" cy="22107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829262" y="871950"/>
            <a:ext cx="1417592" cy="3546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4788393" y="785312"/>
            <a:ext cx="152673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200" dirty="0"/>
              <a:t>這</a:t>
            </a:r>
            <a:r>
              <a:rPr lang="zh-TW" altLang="en-US" sz="1200" dirty="0" smtClean="0"/>
              <a:t>是存儲送出之後的資料再丟進</a:t>
            </a:r>
            <a:r>
              <a:rPr lang="en-US" altLang="zh-TW" sz="1200" dirty="0" err="1">
                <a:solidFill>
                  <a:srgbClr val="FF0000"/>
                </a:solidFill>
              </a:rPr>
              <a:t>GamersController</a:t>
            </a:r>
            <a:endParaRPr lang="en-US" altLang="zh-TW" sz="1200" dirty="0"/>
          </a:p>
        </p:txBody>
      </p:sp>
      <p:sp>
        <p:nvSpPr>
          <p:cNvPr id="7" name="矩形 6"/>
          <p:cNvSpPr/>
          <p:nvPr/>
        </p:nvSpPr>
        <p:spPr>
          <a:xfrm>
            <a:off x="4190636" y="2945311"/>
            <a:ext cx="1514474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 smtClean="0"/>
              <a:t>是從</a:t>
            </a:r>
            <a:r>
              <a:rPr lang="en-US" altLang="zh-TW" sz="1100" dirty="0" err="1" smtClean="0"/>
              <a:t>CheckBoxList</a:t>
            </a:r>
            <a:r>
              <a:rPr lang="zh-TW" altLang="en-US" sz="1100" dirty="0" smtClean="0"/>
              <a:t>來的</a:t>
            </a:r>
            <a:endParaRPr lang="en-US" altLang="zh-TW" sz="1100" dirty="0"/>
          </a:p>
        </p:txBody>
      </p:sp>
      <p:cxnSp>
        <p:nvCxnSpPr>
          <p:cNvPr id="30" name="直線單箭頭接點 29"/>
          <p:cNvCxnSpPr/>
          <p:nvPr/>
        </p:nvCxnSpPr>
        <p:spPr>
          <a:xfrm>
            <a:off x="4246854" y="1049277"/>
            <a:ext cx="239798" cy="2652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2416424" y="454336"/>
            <a:ext cx="89746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200" dirty="0"/>
              <a:t>這</a:t>
            </a:r>
            <a:r>
              <a:rPr lang="zh-TW" altLang="en-US" sz="1200" dirty="0" smtClean="0"/>
              <a:t>是</a:t>
            </a:r>
            <a:r>
              <a:rPr lang="en-US" altLang="zh-TW" sz="1200" dirty="0" smtClean="0"/>
              <a:t>model</a:t>
            </a:r>
            <a:endParaRPr lang="en-US" altLang="zh-TW" sz="1200" dirty="0"/>
          </a:p>
        </p:txBody>
      </p:sp>
      <p:sp>
        <p:nvSpPr>
          <p:cNvPr id="37" name="矩形 36"/>
          <p:cNvSpPr/>
          <p:nvPr/>
        </p:nvSpPr>
        <p:spPr>
          <a:xfrm>
            <a:off x="3446626" y="488197"/>
            <a:ext cx="89746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200" dirty="0"/>
              <a:t>這</a:t>
            </a:r>
            <a:r>
              <a:rPr lang="zh-TW" altLang="en-US" sz="1200" dirty="0" smtClean="0"/>
              <a:t>是</a:t>
            </a:r>
            <a:r>
              <a:rPr lang="en-US" altLang="zh-TW" sz="1200" dirty="0" smtClean="0"/>
              <a:t>item</a:t>
            </a:r>
            <a:endParaRPr lang="en-US" altLang="zh-TW" sz="1200" dirty="0"/>
          </a:p>
        </p:txBody>
      </p:sp>
      <p:sp>
        <p:nvSpPr>
          <p:cNvPr id="32" name="矩形 31"/>
          <p:cNvSpPr/>
          <p:nvPr/>
        </p:nvSpPr>
        <p:spPr>
          <a:xfrm>
            <a:off x="8034551" y="5004764"/>
            <a:ext cx="1526732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altLang="zh-TW" sz="1200" dirty="0"/>
          </a:p>
        </p:txBody>
      </p:sp>
    </p:spTree>
    <p:extLst>
      <p:ext uri="{BB962C8B-B14F-4D97-AF65-F5344CB8AC3E}">
        <p14:creationId xmlns:p14="http://schemas.microsoft.com/office/powerpoint/2010/main" val="35966711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782" y="2608059"/>
            <a:ext cx="3915979" cy="3070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6" y="499529"/>
            <a:ext cx="488632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19" y="3890429"/>
            <a:ext cx="68580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77062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109" y="513359"/>
            <a:ext cx="5009192" cy="602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73603" y="435797"/>
            <a:ext cx="44135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err="1" smtClean="0">
                <a:solidFill>
                  <a:srgbClr val="FF0000"/>
                </a:solidFill>
              </a:rPr>
              <a:t>GamersController.cs</a:t>
            </a:r>
            <a:r>
              <a:rPr lang="en-US" altLang="zh-TW" sz="2800" dirty="0" smtClean="0">
                <a:solidFill>
                  <a:srgbClr val="FF0000"/>
                </a:solidFill>
              </a:rPr>
              <a:t> - </a:t>
            </a:r>
            <a:r>
              <a:rPr lang="en-US" altLang="zh-TW" sz="2800" dirty="0" err="1">
                <a:solidFill>
                  <a:srgbClr val="FF0000"/>
                </a:solidFill>
              </a:rPr>
              <a:t>ListBox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381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4FA5B047-4B7F-47C6-9CE1-B2A3F41B0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63" y="1023159"/>
            <a:ext cx="2543175" cy="397192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xmlns="" id="{A099EFAB-F3C9-4304-A7BD-31D67A14252A}"/>
              </a:ext>
            </a:extLst>
          </p:cNvPr>
          <p:cNvSpPr/>
          <p:nvPr/>
        </p:nvSpPr>
        <p:spPr>
          <a:xfrm>
            <a:off x="1233182" y="3305263"/>
            <a:ext cx="1090568" cy="1677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語音泡泡: 圓角矩形 5">
            <a:extLst>
              <a:ext uri="{FF2B5EF4-FFF2-40B4-BE49-F238E27FC236}">
                <a16:creationId xmlns:a16="http://schemas.microsoft.com/office/drawing/2014/main" xmlns="" id="{3651C266-FAE0-4C25-9A88-C9F904D9923C}"/>
              </a:ext>
            </a:extLst>
          </p:cNvPr>
          <p:cNvSpPr/>
          <p:nvPr/>
        </p:nvSpPr>
        <p:spPr>
          <a:xfrm>
            <a:off x="3682766" y="3271708"/>
            <a:ext cx="2399251" cy="687896"/>
          </a:xfrm>
          <a:prstGeom prst="wedgeRoundRectCallout">
            <a:avLst>
              <a:gd name="adj1" fmla="val -109647"/>
              <a:gd name="adj2" fmla="val -30014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Model </a:t>
            </a:r>
            <a:r>
              <a:rPr lang="zh-TW" altLang="en-US" dirty="0">
                <a:solidFill>
                  <a:schemeClr val="tx1"/>
                </a:solidFill>
              </a:rPr>
              <a:t>用來儲存資料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再丟給</a:t>
            </a:r>
            <a:r>
              <a:rPr lang="en-US" altLang="zh-TW" dirty="0">
                <a:solidFill>
                  <a:schemeClr val="tx1"/>
                </a:solidFill>
              </a:rPr>
              <a:t>View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382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3D2AD7E2-E957-4DB7-B9AD-96CC48379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25"/>
            <a:ext cx="7905750" cy="6810375"/>
          </a:xfrm>
          <a:prstGeom prst="rect">
            <a:avLst/>
          </a:prstGeom>
        </p:spPr>
      </p:pic>
      <p:sp>
        <p:nvSpPr>
          <p:cNvPr id="5" name="語音泡泡: 圓角矩形 4">
            <a:extLst>
              <a:ext uri="{FF2B5EF4-FFF2-40B4-BE49-F238E27FC236}">
                <a16:creationId xmlns:a16="http://schemas.microsoft.com/office/drawing/2014/main" xmlns="" id="{F2ED1D7E-7D1C-4A56-9353-26E2C7E209EB}"/>
              </a:ext>
            </a:extLst>
          </p:cNvPr>
          <p:cNvSpPr/>
          <p:nvPr/>
        </p:nvSpPr>
        <p:spPr>
          <a:xfrm>
            <a:off x="3330429" y="159393"/>
            <a:ext cx="2399251" cy="687896"/>
          </a:xfrm>
          <a:prstGeom prst="wedgeRoundRectCallout">
            <a:avLst>
              <a:gd name="adj1" fmla="val -116290"/>
              <a:gd name="adj2" fmla="val -40990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因為要使用</a:t>
            </a:r>
            <a:r>
              <a:rPr lang="en-US" altLang="zh-TW" dirty="0">
                <a:solidFill>
                  <a:schemeClr val="tx1"/>
                </a:solidFill>
              </a:rPr>
              <a:t>Ado.net</a:t>
            </a:r>
          </a:p>
        </p:txBody>
      </p:sp>
      <p:sp>
        <p:nvSpPr>
          <p:cNvPr id="7" name="語音泡泡: 圓角矩形 6">
            <a:extLst>
              <a:ext uri="{FF2B5EF4-FFF2-40B4-BE49-F238E27FC236}">
                <a16:creationId xmlns:a16="http://schemas.microsoft.com/office/drawing/2014/main" xmlns="" id="{E1486E0C-4024-47AF-A99B-32C763660AF4}"/>
              </a:ext>
            </a:extLst>
          </p:cNvPr>
          <p:cNvSpPr/>
          <p:nvPr/>
        </p:nvSpPr>
        <p:spPr>
          <a:xfrm>
            <a:off x="3642218" y="1761687"/>
            <a:ext cx="2976695" cy="462793"/>
          </a:xfrm>
          <a:prstGeom prst="wedgeRoundRectCallout">
            <a:avLst>
              <a:gd name="adj1" fmla="val -58947"/>
              <a:gd name="adj2" fmla="val 5351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要取得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Gamers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全部的資料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0AEC7426-FEE0-44B5-90F3-09E9C0CC35CE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7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90069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6A5C0A44-452C-451D-972E-6E0BDA7D7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1881" y="2371909"/>
            <a:ext cx="3955532" cy="416243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xmlns="" id="{E40A4DD0-B32E-4261-91F9-36DB4304BAB9}"/>
              </a:ext>
            </a:extLst>
          </p:cNvPr>
          <p:cNvSpPr/>
          <p:nvPr/>
        </p:nvSpPr>
        <p:spPr>
          <a:xfrm>
            <a:off x="8835970" y="5312491"/>
            <a:ext cx="1318846" cy="2133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xmlns="" id="{7AF7CE69-1046-466D-8830-86DF4C8195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246"/>
          <a:stretch/>
        </p:blipFill>
        <p:spPr bwMode="auto">
          <a:xfrm>
            <a:off x="210414" y="2552415"/>
            <a:ext cx="7785362" cy="1204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xmlns="" id="{A2920627-4DC9-4DAB-9357-FFEBD7792760}"/>
              </a:ext>
            </a:extLst>
          </p:cNvPr>
          <p:cNvCxnSpPr/>
          <p:nvPr/>
        </p:nvCxnSpPr>
        <p:spPr>
          <a:xfrm flipH="1" flipV="1">
            <a:off x="5511161" y="3273562"/>
            <a:ext cx="2863970" cy="106967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xmlns="" id="{9F5472DB-3040-4E23-9AF3-685BF7A352B1}"/>
              </a:ext>
            </a:extLst>
          </p:cNvPr>
          <p:cNvCxnSpPr/>
          <p:nvPr/>
        </p:nvCxnSpPr>
        <p:spPr>
          <a:xfrm>
            <a:off x="3691903" y="3719010"/>
            <a:ext cx="5144067" cy="170015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59779CBE-10B0-46D7-8244-9AF426A70D31}"/>
              </a:ext>
            </a:extLst>
          </p:cNvPr>
          <p:cNvSpPr/>
          <p:nvPr/>
        </p:nvSpPr>
        <p:spPr>
          <a:xfrm>
            <a:off x="210414" y="626317"/>
            <a:ext cx="3069681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把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BusinessLayer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載入到專案裡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xmlns="" id="{319531C6-4F74-4B32-8642-A21BEFAA11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9413" y="498816"/>
            <a:ext cx="2593481" cy="145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044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70" y="1352191"/>
            <a:ext cx="715327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語音泡泡: 圓角矩形 6">
            <a:extLst>
              <a:ext uri="{FF2B5EF4-FFF2-40B4-BE49-F238E27FC236}">
                <a16:creationId xmlns:a16="http://schemas.microsoft.com/office/drawing/2014/main" xmlns="" id="{E1486E0C-4024-47AF-A99B-32C763660AF4}"/>
              </a:ext>
            </a:extLst>
          </p:cNvPr>
          <p:cNvSpPr/>
          <p:nvPr/>
        </p:nvSpPr>
        <p:spPr>
          <a:xfrm>
            <a:off x="7816059" y="2122415"/>
            <a:ext cx="3560283" cy="538680"/>
          </a:xfrm>
          <a:prstGeom prst="wedgeRoundRectCallout">
            <a:avLst>
              <a:gd name="adj1" fmla="val -58947"/>
              <a:gd name="adj2" fmla="val 5351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找到</a:t>
            </a:r>
            <a:r>
              <a:rPr lang="en-US" altLang="zh-TW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teamid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裡面的所有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gamer</a:t>
            </a:r>
          </a:p>
        </p:txBody>
      </p:sp>
      <p:sp>
        <p:nvSpPr>
          <p:cNvPr id="6" name="語音泡泡: 圓角矩形 6">
            <a:extLst>
              <a:ext uri="{FF2B5EF4-FFF2-40B4-BE49-F238E27FC236}">
                <a16:creationId xmlns:a16="http://schemas.microsoft.com/office/drawing/2014/main" xmlns="" id="{E1486E0C-4024-47AF-A99B-32C763660AF4}"/>
              </a:ext>
            </a:extLst>
          </p:cNvPr>
          <p:cNvSpPr/>
          <p:nvPr/>
        </p:nvSpPr>
        <p:spPr>
          <a:xfrm>
            <a:off x="2906653" y="2568816"/>
            <a:ext cx="2295075" cy="434613"/>
          </a:xfrm>
          <a:prstGeom prst="wedgeRoundRectCallout">
            <a:avLst>
              <a:gd name="adj1" fmla="val -59976"/>
              <a:gd name="adj2" fmla="val -26407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找到後再丟回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index</a:t>
            </a:r>
          </a:p>
        </p:txBody>
      </p:sp>
      <p:sp>
        <p:nvSpPr>
          <p:cNvPr id="7" name="語音泡泡: 圓角矩形 6">
            <a:extLst>
              <a:ext uri="{FF2B5EF4-FFF2-40B4-BE49-F238E27FC236}">
                <a16:creationId xmlns:a16="http://schemas.microsoft.com/office/drawing/2014/main" xmlns="" id="{E1486E0C-4024-47AF-A99B-32C763660AF4}"/>
              </a:ext>
            </a:extLst>
          </p:cNvPr>
          <p:cNvSpPr/>
          <p:nvPr/>
        </p:nvSpPr>
        <p:spPr>
          <a:xfrm>
            <a:off x="2428111" y="989069"/>
            <a:ext cx="3488395" cy="726244"/>
          </a:xfrm>
          <a:prstGeom prst="wedgeRoundRectCallout">
            <a:avLst>
              <a:gd name="adj1" fmla="val -34793"/>
              <a:gd name="adj2" fmla="val 136350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DB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搜尋後 再用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where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的方式找出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gamer 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後丟到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games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83003822-AF1D-49C8-A26D-B392E027C792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9</a:t>
            </a:r>
            <a:endParaRPr lang="zh-TW" altLang="en-US" sz="1400" dirty="0"/>
          </a:p>
        </p:txBody>
      </p:sp>
      <p:sp>
        <p:nvSpPr>
          <p:cNvPr id="9" name="語音泡泡: 圓角矩形 8">
            <a:extLst>
              <a:ext uri="{FF2B5EF4-FFF2-40B4-BE49-F238E27FC236}">
                <a16:creationId xmlns:a16="http://schemas.microsoft.com/office/drawing/2014/main" xmlns="" id="{CECB12D8-92A4-4EB8-9B34-574ADF32B763}"/>
              </a:ext>
            </a:extLst>
          </p:cNvPr>
          <p:cNvSpPr/>
          <p:nvPr/>
        </p:nvSpPr>
        <p:spPr>
          <a:xfrm>
            <a:off x="6547105" y="3297850"/>
            <a:ext cx="4249526" cy="726244"/>
          </a:xfrm>
          <a:prstGeom prst="wedgeRoundRectCallout">
            <a:avLst>
              <a:gd name="adj1" fmla="val -47779"/>
              <a:gd name="adj2" fmla="val 84370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en-US" altLang="zh-TW" dirty="0" err="1">
                <a:solidFill>
                  <a:schemeClr val="tx1"/>
                </a:solidFill>
              </a:rPr>
              <a:t>BusinessLayer</a:t>
            </a:r>
            <a:r>
              <a:rPr lang="zh-TW" altLang="en-US" dirty="0">
                <a:solidFill>
                  <a:schemeClr val="tx1"/>
                </a:solidFill>
              </a:rPr>
              <a:t>裡面的</a:t>
            </a:r>
            <a:r>
              <a:rPr lang="en-US" altLang="zh-TW" dirty="0">
                <a:solidFill>
                  <a:schemeClr val="tx1"/>
                </a:solidFill>
              </a:rPr>
              <a:t>Gamer</a:t>
            </a:r>
            <a:r>
              <a:rPr lang="zh-TW" altLang="en-US" dirty="0">
                <a:solidFill>
                  <a:schemeClr val="tx1"/>
                </a:solidFill>
              </a:rPr>
              <a:t>讀取之後放入</a:t>
            </a:r>
            <a:r>
              <a:rPr lang="en-US" altLang="zh-TW" dirty="0" err="1">
                <a:solidFill>
                  <a:schemeClr val="tx1"/>
                </a:solidFill>
              </a:rPr>
              <a:t>ToList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找到後再丟回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216077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907E60C6-2D42-40DA-8FBB-2E25D65D3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77" y="567782"/>
            <a:ext cx="6928974" cy="5440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xmlns="" id="{DCA9ABC3-6F29-437F-B9D0-F2759C3712B8}"/>
              </a:ext>
            </a:extLst>
          </p:cNvPr>
          <p:cNvSpPr/>
          <p:nvPr/>
        </p:nvSpPr>
        <p:spPr>
          <a:xfrm>
            <a:off x="126473" y="61154"/>
            <a:ext cx="3539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GamerBusinessLayer.cs</a:t>
            </a:r>
            <a:r>
              <a:rPr lang="en-US" altLang="zh-TW" dirty="0">
                <a:solidFill>
                  <a:srgbClr val="FF0000"/>
                </a:solidFill>
              </a:rPr>
              <a:t>-</a:t>
            </a:r>
            <a:r>
              <a:rPr lang="zh-TW" altLang="en-US" dirty="0">
                <a:solidFill>
                  <a:srgbClr val="FF0000"/>
                </a:solidFill>
              </a:rPr>
              <a:t>  </a:t>
            </a:r>
            <a:r>
              <a:rPr lang="en-US" altLang="zh-TW" dirty="0" err="1">
                <a:solidFill>
                  <a:srgbClr val="FF0000"/>
                </a:solidFill>
              </a:rPr>
              <a:t>AddGamer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E5BCEFE5-8B4A-4FA7-9404-2A409BC66F9C}"/>
              </a:ext>
            </a:extLst>
          </p:cNvPr>
          <p:cNvSpPr/>
          <p:nvPr/>
        </p:nvSpPr>
        <p:spPr>
          <a:xfrm>
            <a:off x="11585196" y="58723"/>
            <a:ext cx="411062" cy="25167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11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16259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2922</TotalTime>
  <Words>1711</Words>
  <Application>Microsoft Office PowerPoint</Application>
  <PresentationFormat>自訂</PresentationFormat>
  <Paragraphs>275</Paragraphs>
  <Slides>44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44</vt:i4>
      </vt:variant>
    </vt:vector>
  </HeadingPairs>
  <TitlesOfParts>
    <vt:vector size="45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陳彥如</dc:creator>
  <cp:lastModifiedBy>Anna</cp:lastModifiedBy>
  <cp:revision>106</cp:revision>
  <dcterms:created xsi:type="dcterms:W3CDTF">2018-05-09T05:36:27Z</dcterms:created>
  <dcterms:modified xsi:type="dcterms:W3CDTF">2018-05-15T17:29:51Z</dcterms:modified>
</cp:coreProperties>
</file>