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4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198393F-506E-42F3-9FA2-C5A711619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EEA0432F-353E-42BB-9B17-1D182533D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4CDE810-493D-4C49-B8ED-9436B09E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AF2EE26C-5BD5-49B3-AFA9-F3AD51DF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E168F88-A195-4F77-9EB7-45BBA865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97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FBAA53A-84EC-4393-9448-9CAE254C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AE87E7FC-8712-4D20-BEFC-C40630375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587C640-CE34-4DCB-A779-FECBEAE9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3A88C654-BC98-4205-83C0-BE29BA52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9324F803-7C42-4F87-9C7E-B76C231F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4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9BAC39AB-F732-4CC0-B422-B26720BFC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FBC3752A-000A-4A33-B236-B8F23F660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01FE94D-9366-4936-84EE-5985F9DE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AFE29EB2-FAEB-4546-98D7-92EED2E8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622F40B8-7D29-4D01-9DBE-D704BBD2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4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A3F3828-BD0A-4B81-A984-81DFE4E5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0EC8A2A9-2912-4BFA-BCDF-32962C0B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9B3D757A-635C-497E-9BA1-32A5E7FC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1F5A3E80-D4D4-44B5-8BBD-0365A50F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2AC6233F-BFA6-42D3-8283-2F071C9C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62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93186E9-1AB3-46F6-91DF-3B08ED2A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0D1B0F2E-115D-4029-BEC4-14D342BEF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53C6FD83-AA37-48FE-89EF-284F407D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A45A3BE-CDD8-4584-A65F-0CCEFC3F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D03CAF72-F7A0-490C-8F2C-45718C95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03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9FB1FFE-288D-46F4-838A-0824C9C3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84E6D906-22CF-4F86-9C57-0AADC9D52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905BDD05-1E92-49F7-8524-2E69E5C3E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97422E4D-D418-4B8A-9EF5-529BC972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F1BD7C8D-CE3E-4C0F-B2B9-E51DCA1C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5BBA102D-360B-4EE5-BDFC-FEC0D863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54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AD70CB9-5A3B-467D-8944-4DC5A90D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A3775FAB-53FE-40CC-A723-777B55828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1B6FF27E-92E8-4038-AC25-286B2F129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F05571B1-5586-4BC5-8497-CBBAFEF07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3163290B-F505-41DA-A556-93FAE747E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2B929A61-93D8-4176-9436-DEA4C8AA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CB0BDEC3-882A-40E1-9AD7-9CADC514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E649F777-8B0B-4E07-8789-213A9EA2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8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190E325-266A-4F95-A6CE-C45234A1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EA3CE308-4CE4-4A55-8AFF-261766BD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9A5D54C3-4E6B-4A64-891C-B7F8257E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99D49CF7-6C63-436D-B538-07295C3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96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95B32A53-9F7F-4C64-B0C3-58B77A2B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C143E365-1A3B-48D6-816F-ED5BB793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4B9A1611-BAD4-433E-A82A-460481C3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25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FDB57DA-AF3F-49F6-99CA-75A4C27F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F1ECA61-1796-4832-9432-65258A3F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2A3B2590-9E27-4191-A02E-AB16317FC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CFDA4BC8-C396-49AB-B5FC-73CC9CE0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C5433602-B0B3-40E6-BDA3-8E1BAAD4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D8FED8BE-893F-4E06-8160-E9657CFF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2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E1B0F45-88E2-4BFB-A88B-3AAF2D98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EE50A91B-B093-4764-962F-7D6938EF9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7BACFCEA-685B-42B5-BDF7-AD63F1314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36D3AAC6-EA71-40A7-A355-9571CCD2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5DDE9F81-23D3-4C44-8D5A-CB9DBF84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073497D4-4649-468C-94A9-AF635568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09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7818C2F0-BE73-48CD-90D4-08C181AE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6B3FA1F4-293A-424F-BBDC-D39891EE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D69709D7-7319-4D2B-B1A5-212DE7E9D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3F8DA-040C-4179-8EC3-2597626DD22D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DC51CC8-38F1-4540-A0E1-DF87A9B5F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E47516C6-0347-4866-BB79-FE8992EFF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84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4FA5B047-4B7F-47C6-9CE1-B2A3F41B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63" y="1023159"/>
            <a:ext cx="2543175" cy="39719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A099EFAB-F3C9-4304-A7BD-31D67A14252A}"/>
              </a:ext>
            </a:extLst>
          </p:cNvPr>
          <p:cNvSpPr/>
          <p:nvPr/>
        </p:nvSpPr>
        <p:spPr>
          <a:xfrm>
            <a:off x="1233182" y="3305263"/>
            <a:ext cx="1090568" cy="167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語音泡泡: 圓角矩形 5">
            <a:extLst>
              <a:ext uri="{FF2B5EF4-FFF2-40B4-BE49-F238E27FC236}">
                <a16:creationId xmlns="" xmlns:a16="http://schemas.microsoft.com/office/drawing/2014/main" id="{3651C266-FAE0-4C25-9A88-C9F904D9923C}"/>
              </a:ext>
            </a:extLst>
          </p:cNvPr>
          <p:cNvSpPr/>
          <p:nvPr/>
        </p:nvSpPr>
        <p:spPr>
          <a:xfrm>
            <a:off x="3682766" y="3271708"/>
            <a:ext cx="2399251" cy="687896"/>
          </a:xfrm>
          <a:prstGeom prst="wedgeRoundRectCallout">
            <a:avLst>
              <a:gd name="adj1" fmla="val -109647"/>
              <a:gd name="adj2" fmla="val -3001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Model </a:t>
            </a:r>
            <a:r>
              <a:rPr lang="zh-TW" altLang="en-US" dirty="0">
                <a:solidFill>
                  <a:schemeClr val="tx1"/>
                </a:solidFill>
              </a:rPr>
              <a:t>用來儲存資料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再丟給</a:t>
            </a:r>
            <a:r>
              <a:rPr lang="en-US" altLang="zh-TW" dirty="0">
                <a:solidFill>
                  <a:schemeClr val="tx1"/>
                </a:solidFill>
              </a:rPr>
              <a:t>View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8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02" y="4431103"/>
            <a:ext cx="88646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5" y="357907"/>
            <a:ext cx="59150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003321" y="829401"/>
            <a:ext cx="4323268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1.</a:t>
            </a:r>
            <a:r>
              <a:rPr lang="zh-TW" altLang="en-US" sz="1600" dirty="0" smtClean="0"/>
              <a:t>  </a:t>
            </a:r>
            <a:r>
              <a:rPr lang="en-US" altLang="zh-TW" sz="1600" dirty="0" smtClean="0"/>
              <a:t>Input  gamer   </a:t>
            </a:r>
            <a:r>
              <a:rPr lang="zh-TW" altLang="en-US" sz="1600" dirty="0" smtClean="0"/>
              <a:t>型別是 </a:t>
            </a:r>
            <a:r>
              <a:rPr lang="en-US" altLang="zh-TW" sz="1600" dirty="0" err="1" smtClean="0"/>
              <a:t>BusinessLayer.Gamer</a:t>
            </a:r>
            <a:endParaRPr lang="en-US" altLang="zh-TW" sz="1600" dirty="0" smtClean="0"/>
          </a:p>
        </p:txBody>
      </p:sp>
      <p:sp>
        <p:nvSpPr>
          <p:cNvPr id="7" name="矩形 6"/>
          <p:cNvSpPr/>
          <p:nvPr/>
        </p:nvSpPr>
        <p:spPr>
          <a:xfrm>
            <a:off x="2911067" y="912895"/>
            <a:ext cx="1930334" cy="223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068127" y="3911804"/>
            <a:ext cx="169652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//X</a:t>
            </a:r>
            <a:r>
              <a:rPr lang="zh-TW" altLang="en-US" sz="1600" dirty="0" smtClean="0"/>
              <a:t>傳一個物件進去直接</a:t>
            </a:r>
            <a:r>
              <a:rPr lang="zh-TW" altLang="en-US" sz="1600" dirty="0"/>
              <a:t>傳</a:t>
            </a:r>
            <a:r>
              <a:rPr lang="zh-TW" altLang="en-US" sz="1600" dirty="0" smtClean="0"/>
              <a:t>進去</a:t>
            </a:r>
            <a:endParaRPr lang="en-US" altLang="zh-TW" sz="1600" dirty="0" smtClean="0"/>
          </a:p>
        </p:txBody>
      </p:sp>
      <p:sp>
        <p:nvSpPr>
          <p:cNvPr id="10" name="矩形 9"/>
          <p:cNvSpPr/>
          <p:nvPr/>
        </p:nvSpPr>
        <p:spPr>
          <a:xfrm>
            <a:off x="980732" y="2911342"/>
            <a:ext cx="3243335" cy="573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7" idx="2"/>
          </p:cNvCxnSpPr>
          <p:nvPr/>
        </p:nvCxnSpPr>
        <p:spPr>
          <a:xfrm flipH="1">
            <a:off x="3309667" y="1136216"/>
            <a:ext cx="566567" cy="17751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25640" y="1480181"/>
            <a:ext cx="609600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//public </a:t>
            </a:r>
            <a:r>
              <a:rPr lang="en-US" altLang="zh-TW" dirty="0" err="1"/>
              <a:t>ActionResult</a:t>
            </a:r>
            <a:r>
              <a:rPr lang="en-US" altLang="zh-TW" dirty="0"/>
              <a:t> Create3(</a:t>
            </a:r>
            <a:r>
              <a:rPr lang="en-US" altLang="zh-TW" dirty="0" err="1"/>
              <a:t>BusinessLayer.Gamer</a:t>
            </a:r>
            <a:r>
              <a:rPr lang="en-US" altLang="zh-TW" dirty="0"/>
              <a:t> gamer)</a:t>
            </a:r>
          </a:p>
          <a:p>
            <a:r>
              <a:rPr lang="en-US" altLang="zh-TW" dirty="0"/>
              <a:t>If the view has a lot of input, </a:t>
            </a:r>
            <a:endParaRPr lang="en-US" altLang="zh-TW" dirty="0" smtClean="0"/>
          </a:p>
          <a:p>
            <a:r>
              <a:rPr lang="zh-TW" altLang="en-US" dirty="0"/>
              <a:t>舉例來說有很多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TEXTBox</a:t>
            </a:r>
            <a:endParaRPr lang="en-US" altLang="zh-TW" dirty="0"/>
          </a:p>
          <a:p>
            <a:r>
              <a:rPr lang="en-US" altLang="zh-TW" dirty="0"/>
              <a:t>then the previous two ways is not a good idea.</a:t>
            </a:r>
          </a:p>
          <a:p>
            <a:r>
              <a:rPr lang="en-US" altLang="zh-TW" dirty="0"/>
              <a:t>It is always better to retrieve form data using model binding.</a:t>
            </a:r>
          </a:p>
          <a:p>
            <a:r>
              <a:rPr lang="en-US" altLang="zh-TW" dirty="0"/>
              <a:t>The model of the </a:t>
            </a:r>
            <a:r>
              <a:rPr lang="en-US" altLang="zh-TW" dirty="0" err="1"/>
              <a:t>cshtml</a:t>
            </a:r>
            <a:r>
              <a:rPr lang="en-US" altLang="zh-TW" dirty="0"/>
              <a:t> is </a:t>
            </a:r>
            <a:r>
              <a:rPr lang="en-US" altLang="zh-TW" dirty="0" err="1"/>
              <a:t>BusinessLayer.Gamer</a:t>
            </a:r>
            <a:r>
              <a:rPr lang="en-US" altLang="zh-TW" dirty="0"/>
              <a:t>, </a:t>
            </a:r>
          </a:p>
          <a:p>
            <a:r>
              <a:rPr lang="en-US" altLang="zh-TW" dirty="0"/>
              <a:t>so we can pass the model object into </a:t>
            </a:r>
            <a:r>
              <a:rPr lang="en-US" altLang="zh-TW" dirty="0" err="1"/>
              <a:t>HttpPost</a:t>
            </a:r>
            <a:r>
              <a:rPr lang="en-US" altLang="zh-TW" dirty="0"/>
              <a:t> action.</a:t>
            </a:r>
          </a:p>
          <a:p>
            <a:r>
              <a:rPr lang="en-US" altLang="zh-TW" dirty="0"/>
              <a:t>The property value of model object will contain the value </a:t>
            </a:r>
          </a:p>
          <a:p>
            <a:r>
              <a:rPr lang="en-US" altLang="zh-TW" dirty="0"/>
              <a:t>from input or select tag from </a:t>
            </a:r>
            <a:r>
              <a:rPr lang="en-US" altLang="zh-TW" dirty="0" err="1"/>
              <a:t>cshtml</a:t>
            </a:r>
            <a:r>
              <a:rPr lang="en-US" altLang="zh-TW" dirty="0"/>
              <a:t> based on name attribute.</a:t>
            </a:r>
            <a:endParaRPr lang="en-US" altLang="zh-TW" dirty="0"/>
          </a:p>
        </p:txBody>
      </p:sp>
      <p:sp>
        <p:nvSpPr>
          <p:cNvPr id="16" name="矩形 15"/>
          <p:cNvSpPr/>
          <p:nvPr/>
        </p:nvSpPr>
        <p:spPr>
          <a:xfrm>
            <a:off x="4224067" y="4597881"/>
            <a:ext cx="1089805" cy="211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313872" y="4639683"/>
            <a:ext cx="30019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2.</a:t>
            </a:r>
            <a:r>
              <a:rPr lang="zh-TW" altLang="en-US" sz="1600" dirty="0" smtClean="0"/>
              <a:t>所有的值都會丟到這個物件</a:t>
            </a:r>
            <a:endParaRPr lang="en-US" altLang="zh-TW" sz="1600" dirty="0" smtClean="0"/>
          </a:p>
        </p:txBody>
      </p:sp>
      <p:cxnSp>
        <p:nvCxnSpPr>
          <p:cNvPr id="22" name="直線單箭頭接點 21"/>
          <p:cNvCxnSpPr/>
          <p:nvPr/>
        </p:nvCxnSpPr>
        <p:spPr>
          <a:xfrm flipH="1" flipV="1">
            <a:off x="4559705" y="1167955"/>
            <a:ext cx="443617" cy="34299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366408" y="2742065"/>
            <a:ext cx="476896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2.Creat e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View</a:t>
            </a:r>
            <a:r>
              <a:rPr lang="zh-TW" altLang="en-US" sz="1600" dirty="0" smtClean="0"/>
              <a:t>把值丟進來</a:t>
            </a:r>
            <a:r>
              <a:rPr lang="zh-TW" altLang="en-US" sz="1600" dirty="0"/>
              <a:t> </a:t>
            </a:r>
            <a:r>
              <a:rPr lang="zh-TW" altLang="en-US" sz="1600" dirty="0" smtClean="0"/>
              <a:t> 接到之後 再把它建立出來</a:t>
            </a:r>
            <a:endParaRPr lang="en-US" altLang="zh-TW" sz="1600" dirty="0" smtClean="0"/>
          </a:p>
        </p:txBody>
      </p:sp>
      <p:sp>
        <p:nvSpPr>
          <p:cNvPr id="26" name="矩形 25"/>
          <p:cNvSpPr/>
          <p:nvPr/>
        </p:nvSpPr>
        <p:spPr>
          <a:xfrm>
            <a:off x="4841401" y="1515948"/>
            <a:ext cx="476896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3.</a:t>
            </a:r>
            <a:r>
              <a:rPr lang="zh-TW" altLang="en-US" sz="1600" dirty="0" smtClean="0"/>
              <a:t>如果有錯誤的話留在</a:t>
            </a:r>
            <a:r>
              <a:rPr lang="en-US" altLang="zh-TW" sz="1600" dirty="0" smtClean="0"/>
              <a:t>Create</a:t>
            </a:r>
            <a:r>
              <a:rPr lang="zh-TW" altLang="en-US" sz="1600" dirty="0" smtClean="0"/>
              <a:t> </a:t>
            </a:r>
            <a:r>
              <a:rPr lang="en-US" altLang="zh-TW" sz="1600" dirty="0"/>
              <a:t>View</a:t>
            </a:r>
            <a:endParaRPr lang="en-US" altLang="zh-TW" sz="1600" dirty="0" smtClean="0"/>
          </a:p>
        </p:txBody>
      </p:sp>
      <p:cxnSp>
        <p:nvCxnSpPr>
          <p:cNvPr id="27" name="直線單箭頭接點 26"/>
          <p:cNvCxnSpPr>
            <a:endCxn id="26" idx="1"/>
          </p:cNvCxnSpPr>
          <p:nvPr/>
        </p:nvCxnSpPr>
        <p:spPr>
          <a:xfrm>
            <a:off x="2976113" y="1613140"/>
            <a:ext cx="1865288" cy="7208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1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717879"/>
            <a:ext cx="8248650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401986" y="3228209"/>
            <a:ext cx="252718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建立 </a:t>
            </a:r>
            <a:r>
              <a:rPr lang="en-US" altLang="zh-TW" sz="1600" dirty="0" err="1" smtClean="0"/>
              <a:t>gamerBusinessLayer</a:t>
            </a:r>
            <a:endParaRPr lang="en-US" altLang="zh-TW" sz="1600" dirty="0" smtClean="0"/>
          </a:p>
        </p:txBody>
      </p:sp>
      <p:sp>
        <p:nvSpPr>
          <p:cNvPr id="6" name="矩形 5"/>
          <p:cNvSpPr/>
          <p:nvPr/>
        </p:nvSpPr>
        <p:spPr>
          <a:xfrm>
            <a:off x="5201366" y="3785103"/>
            <a:ext cx="1432346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再建立 </a:t>
            </a:r>
            <a:r>
              <a:rPr lang="en-US" altLang="zh-TW" sz="1600" dirty="0" smtClean="0"/>
              <a:t>gamer</a:t>
            </a:r>
          </a:p>
        </p:txBody>
      </p:sp>
      <p:sp>
        <p:nvSpPr>
          <p:cNvPr id="7" name="矩形 6"/>
          <p:cNvSpPr/>
          <p:nvPr/>
        </p:nvSpPr>
        <p:spPr>
          <a:xfrm>
            <a:off x="2821731" y="4224298"/>
            <a:ext cx="319501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用</a:t>
            </a:r>
            <a:r>
              <a:rPr lang="en-US" altLang="zh-TW" sz="1600" dirty="0" err="1" smtClean="0"/>
              <a:t>TryUpdateModel</a:t>
            </a:r>
            <a:r>
              <a:rPr lang="zh-TW" altLang="en-US" sz="1600" dirty="0" smtClean="0"/>
              <a:t> 的方式將</a:t>
            </a:r>
            <a:r>
              <a:rPr lang="en-US" altLang="zh-TW" sz="1600" dirty="0" smtClean="0"/>
              <a:t>gamer</a:t>
            </a:r>
            <a:r>
              <a:rPr lang="zh-TW" altLang="en-US" sz="1600" dirty="0" smtClean="0"/>
              <a:t>  </a:t>
            </a:r>
            <a:r>
              <a:rPr lang="en-US" altLang="zh-TW" sz="1600" dirty="0" smtClean="0"/>
              <a:t>Update</a:t>
            </a:r>
            <a:r>
              <a:rPr lang="zh-TW" altLang="en-US" sz="1600" dirty="0" smtClean="0"/>
              <a:t>裡面的資料</a:t>
            </a:r>
            <a:endParaRPr lang="en-US" altLang="zh-TW" sz="1600" dirty="0" smtClean="0"/>
          </a:p>
        </p:txBody>
      </p:sp>
      <p:sp>
        <p:nvSpPr>
          <p:cNvPr id="8" name="矩形 7"/>
          <p:cNvSpPr/>
          <p:nvPr/>
        </p:nvSpPr>
        <p:spPr>
          <a:xfrm>
            <a:off x="3697941" y="5587211"/>
            <a:ext cx="1442593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再加進這個</a:t>
            </a:r>
            <a:r>
              <a:rPr lang="en-US" altLang="zh-TW" sz="1600" dirty="0" err="1" smtClean="0"/>
              <a:t>sp</a:t>
            </a:r>
            <a:endParaRPr lang="en-US" altLang="zh-TW" sz="1600" dirty="0" smtClean="0"/>
          </a:p>
        </p:txBody>
      </p:sp>
      <p:sp>
        <p:nvSpPr>
          <p:cNvPr id="9" name="矩形 8"/>
          <p:cNvSpPr/>
          <p:nvPr/>
        </p:nvSpPr>
        <p:spPr>
          <a:xfrm>
            <a:off x="6745857" y="4688181"/>
            <a:ext cx="483079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 err="1"/>
              <a:t>UpdateModel</a:t>
            </a:r>
            <a:r>
              <a:rPr lang="en-US" altLang="zh-TW" sz="1200" dirty="0"/>
              <a:t>() </a:t>
            </a:r>
            <a:r>
              <a:rPr lang="zh-TW" altLang="en-US" sz="1200" dirty="0" smtClean="0"/>
              <a:t>和</a:t>
            </a:r>
            <a:r>
              <a:rPr lang="en-US" altLang="zh-TW" sz="1200" dirty="0" smtClean="0"/>
              <a:t> </a:t>
            </a:r>
            <a:r>
              <a:rPr lang="en-US" altLang="zh-TW" sz="1200" dirty="0" err="1"/>
              <a:t>TryUpdateModel</a:t>
            </a:r>
            <a:r>
              <a:rPr lang="en-US" altLang="zh-TW" sz="1200" dirty="0" smtClean="0"/>
              <a:t>()</a:t>
            </a:r>
            <a:r>
              <a:rPr lang="zh-TW" altLang="en-US" sz="1200" dirty="0" smtClean="0"/>
              <a:t> 會檢查所有的</a:t>
            </a:r>
            <a:r>
              <a:rPr lang="en-US" altLang="zh-TW" sz="1200" dirty="0" err="1"/>
              <a:t>HttpRequest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inputs</a:t>
            </a:r>
            <a:br>
              <a:rPr lang="en-US" altLang="zh-TW" sz="1200" dirty="0" smtClean="0"/>
            </a:br>
            <a:r>
              <a:rPr lang="zh-TW" altLang="en-US" sz="1200" dirty="0" smtClean="0"/>
              <a:t>把</a:t>
            </a:r>
            <a:r>
              <a:rPr lang="en-US" altLang="zh-TW" sz="1200" dirty="0"/>
              <a:t>form</a:t>
            </a:r>
            <a:r>
              <a:rPr lang="zh-TW" altLang="en-US" sz="1200" dirty="0" smtClean="0"/>
              <a:t>所有的資料</a:t>
            </a:r>
            <a:r>
              <a:rPr lang="en-US" altLang="zh-TW" sz="1200" dirty="0" smtClean="0"/>
              <a:t>Update</a:t>
            </a:r>
            <a:r>
              <a:rPr lang="zh-TW" altLang="en-US" sz="1200" dirty="0" smtClean="0"/>
              <a:t>到這個物件來</a:t>
            </a:r>
            <a:endParaRPr lang="en-US" altLang="zh-TW" sz="1200" dirty="0" smtClean="0"/>
          </a:p>
        </p:txBody>
      </p:sp>
      <p:sp>
        <p:nvSpPr>
          <p:cNvPr id="10" name="矩形 9"/>
          <p:cNvSpPr/>
          <p:nvPr/>
        </p:nvSpPr>
        <p:spPr>
          <a:xfrm>
            <a:off x="6192328" y="881153"/>
            <a:ext cx="5937849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3.4.1.</a:t>
            </a:r>
          </a:p>
          <a:p>
            <a:r>
              <a:rPr lang="en-US" altLang="zh-TW" sz="1600" dirty="0" err="1"/>
              <a:t>UpdateModel</a:t>
            </a:r>
            <a:r>
              <a:rPr lang="en-US" altLang="zh-TW" sz="1600" dirty="0"/>
              <a:t>() and </a:t>
            </a:r>
            <a:r>
              <a:rPr lang="en-US" altLang="zh-TW" sz="1600" dirty="0" err="1"/>
              <a:t>TryUpdateModel</a:t>
            </a:r>
            <a:r>
              <a:rPr lang="en-US" altLang="zh-TW" sz="1600" dirty="0"/>
              <a:t>() inspects all the </a:t>
            </a:r>
            <a:r>
              <a:rPr lang="en-US" altLang="zh-TW" sz="1600" dirty="0" err="1"/>
              <a:t>HttpRequest</a:t>
            </a:r>
            <a:r>
              <a:rPr lang="en-US" altLang="zh-TW" sz="1600" dirty="0"/>
              <a:t> inputs </a:t>
            </a:r>
          </a:p>
          <a:p>
            <a:r>
              <a:rPr lang="en-US" altLang="zh-TW" sz="1600" dirty="0"/>
              <a:t>such as posted Form data, </a:t>
            </a:r>
            <a:r>
              <a:rPr lang="en-US" altLang="zh-TW" sz="1600" dirty="0" err="1"/>
              <a:t>QueryString</a:t>
            </a:r>
            <a:r>
              <a:rPr lang="en-US" altLang="zh-TW" sz="1600" dirty="0"/>
              <a:t>, </a:t>
            </a:r>
          </a:p>
          <a:p>
            <a:r>
              <a:rPr lang="en-US" altLang="zh-TW" sz="1600" dirty="0"/>
              <a:t>Cookies and Server variables and populate the gamer object</a:t>
            </a:r>
            <a:r>
              <a:rPr lang="en-US" altLang="zh-TW" sz="1600" dirty="0" smtClean="0"/>
              <a:t>.</a:t>
            </a:r>
            <a:br>
              <a:rPr lang="en-US" altLang="zh-TW" sz="1600" dirty="0" smtClean="0"/>
            </a:br>
            <a:r>
              <a:rPr lang="en-US" altLang="zh-TW" sz="1600" dirty="0" smtClean="0"/>
              <a:t>3.4.2</a:t>
            </a:r>
            <a:r>
              <a:rPr lang="en-US" altLang="zh-TW" sz="1600" dirty="0"/>
              <a:t>.</a:t>
            </a:r>
          </a:p>
          <a:p>
            <a:r>
              <a:rPr lang="en-US" altLang="zh-TW" sz="1600" dirty="0" err="1"/>
              <a:t>UpdateModel</a:t>
            </a:r>
            <a:r>
              <a:rPr lang="en-US" altLang="zh-TW" sz="1600" dirty="0"/>
              <a:t>() throws an exception if validation fails.</a:t>
            </a:r>
          </a:p>
          <a:p>
            <a:r>
              <a:rPr lang="en-US" altLang="zh-TW" sz="1600" dirty="0" err="1"/>
              <a:t>TryUpdateModel</a:t>
            </a:r>
            <a:r>
              <a:rPr lang="en-US" altLang="zh-TW" sz="1600" dirty="0"/>
              <a:t>() will never throw an exception and </a:t>
            </a:r>
          </a:p>
          <a:p>
            <a:r>
              <a:rPr lang="en-US" altLang="zh-TW" sz="1600" dirty="0"/>
              <a:t>return </a:t>
            </a:r>
            <a:r>
              <a:rPr lang="en-US" altLang="zh-TW" sz="1600" dirty="0" err="1"/>
              <a:t>fal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570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34" y="126999"/>
            <a:ext cx="9127976" cy="654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693664" y="793025"/>
            <a:ext cx="3327283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把</a:t>
            </a:r>
            <a:r>
              <a:rPr lang="en-US" altLang="zh-TW" sz="1600" dirty="0" smtClean="0"/>
              <a:t>gamer</a:t>
            </a:r>
            <a:r>
              <a:rPr lang="zh-TW" altLang="en-US" sz="1600" dirty="0" smtClean="0"/>
              <a:t>丟進去就會把</a:t>
            </a:r>
            <a:r>
              <a:rPr lang="en-US" altLang="zh-TW" sz="1600" dirty="0" smtClean="0"/>
              <a:t>gamer </a:t>
            </a:r>
            <a:r>
              <a:rPr lang="zh-TW" altLang="en-US" sz="1600" dirty="0" smtClean="0"/>
              <a:t>更新</a:t>
            </a:r>
            <a:endParaRPr lang="en-US" altLang="zh-TW" sz="1600" dirty="0" smtClean="0"/>
          </a:p>
        </p:txBody>
      </p:sp>
      <p:sp>
        <p:nvSpPr>
          <p:cNvPr id="8" name="矩形 7"/>
          <p:cNvSpPr/>
          <p:nvPr/>
        </p:nvSpPr>
        <p:spPr>
          <a:xfrm>
            <a:off x="3183148" y="2376068"/>
            <a:ext cx="244990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跑</a:t>
            </a:r>
            <a:r>
              <a:rPr lang="en-US" altLang="zh-TW" sz="1200" dirty="0" smtClean="0"/>
              <a:t>T-SQL</a:t>
            </a:r>
            <a:r>
              <a:rPr lang="zh-TW" altLang="en-US" sz="1200" dirty="0" smtClean="0"/>
              <a:t>的語法  後面加他的參數</a:t>
            </a:r>
            <a:endParaRPr lang="en-US" altLang="zh-TW" sz="1200" dirty="0" smtClean="0"/>
          </a:p>
        </p:txBody>
      </p:sp>
      <p:sp>
        <p:nvSpPr>
          <p:cNvPr id="9" name="矩形 8"/>
          <p:cNvSpPr/>
          <p:nvPr/>
        </p:nvSpPr>
        <p:spPr>
          <a:xfrm>
            <a:off x="6487064" y="1849149"/>
            <a:ext cx="507233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取得</a:t>
            </a:r>
            <a:r>
              <a:rPr lang="en-US" altLang="zh-TW" sz="1100" dirty="0" err="1"/>
              <a:t>ConnectionString</a:t>
            </a:r>
            <a:r>
              <a:rPr lang="en-US" altLang="zh-TW" sz="1100" dirty="0"/>
              <a:t> </a:t>
            </a:r>
            <a:r>
              <a:rPr lang="zh-TW" altLang="en-US" sz="1100" dirty="0"/>
              <a:t>建立 </a:t>
            </a:r>
            <a:r>
              <a:rPr lang="en-US" altLang="zh-TW" sz="1100" dirty="0" err="1"/>
              <a:t>SqlConnection</a:t>
            </a:r>
            <a:r>
              <a:rPr lang="en-US" altLang="zh-TW" sz="1100" dirty="0"/>
              <a:t> </a:t>
            </a:r>
            <a:r>
              <a:rPr lang="zh-TW" altLang="en-US" sz="1100" dirty="0"/>
              <a:t>後跑完後從</a:t>
            </a:r>
            <a:r>
              <a:rPr lang="en-US" altLang="zh-TW" sz="1100" dirty="0"/>
              <a:t>memory</a:t>
            </a:r>
            <a:r>
              <a:rPr lang="zh-TW" altLang="en-US" sz="1100" dirty="0"/>
              <a:t>清除掉 </a:t>
            </a:r>
            <a:r>
              <a:rPr lang="en-US" altLang="zh-TW" sz="1100" dirty="0" err="1"/>
              <a:t>SqlConnection</a:t>
            </a:r>
            <a:endParaRPr lang="en-US" altLang="zh-TW" sz="1100" dirty="0" smtClean="0"/>
          </a:p>
        </p:txBody>
      </p:sp>
      <p:sp>
        <p:nvSpPr>
          <p:cNvPr id="10" name="矩形 9"/>
          <p:cNvSpPr/>
          <p:nvPr/>
        </p:nvSpPr>
        <p:spPr>
          <a:xfrm>
            <a:off x="6001109" y="2363859"/>
            <a:ext cx="5072332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//</a:t>
            </a:r>
            <a:r>
              <a:rPr lang="zh-TW" altLang="en-US" sz="1100" dirty="0"/>
              <a:t>把</a:t>
            </a:r>
            <a:r>
              <a:rPr lang="en-US" altLang="zh-TW" sz="1100" dirty="0"/>
              <a:t>Gamer</a:t>
            </a:r>
            <a:r>
              <a:rPr lang="zh-TW" altLang="en-US" sz="1100" dirty="0"/>
              <a:t>透過</a:t>
            </a:r>
            <a:r>
              <a:rPr lang="en-US" altLang="zh-TW" sz="1100" dirty="0" err="1"/>
              <a:t>spAddGamer</a:t>
            </a:r>
            <a:r>
              <a:rPr lang="zh-TW" altLang="en-US" sz="1100" dirty="0"/>
              <a:t>加進</a:t>
            </a:r>
            <a:r>
              <a:rPr lang="en-US" altLang="zh-TW" sz="1100" dirty="0" err="1"/>
              <a:t>DataBase</a:t>
            </a:r>
            <a:r>
              <a:rPr lang="zh-TW" altLang="en-US" sz="1100" dirty="0" smtClean="0"/>
              <a:t>裡面</a:t>
            </a:r>
            <a:endParaRPr lang="en-US" altLang="zh-TW" sz="1100" dirty="0" smtClean="0"/>
          </a:p>
          <a:p>
            <a:r>
              <a:rPr lang="zh-TW" altLang="en-US" sz="1100" dirty="0"/>
              <a:t>去</a:t>
            </a:r>
            <a:r>
              <a:rPr lang="zh-TW" altLang="en-US" sz="1100" dirty="0" smtClean="0"/>
              <a:t>執行</a:t>
            </a:r>
            <a:r>
              <a:rPr lang="en-US" altLang="zh-TW" sz="1100" dirty="0" err="1"/>
              <a:t>spSaveGamer</a:t>
            </a:r>
            <a:endParaRPr lang="en-US" altLang="zh-TW" sz="1100" dirty="0" smtClean="0"/>
          </a:p>
        </p:txBody>
      </p:sp>
      <p:sp>
        <p:nvSpPr>
          <p:cNvPr id="11" name="矩形 10"/>
          <p:cNvSpPr/>
          <p:nvPr/>
        </p:nvSpPr>
        <p:spPr>
          <a:xfrm>
            <a:off x="5096592" y="3416087"/>
            <a:ext cx="507233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把每個</a:t>
            </a:r>
            <a:r>
              <a:rPr lang="zh-TW" altLang="en-US" sz="1100" dirty="0" smtClean="0"/>
              <a:t>參數加到</a:t>
            </a:r>
            <a:r>
              <a:rPr lang="en-US" altLang="zh-TW" sz="1100" dirty="0" err="1" smtClean="0"/>
              <a:t>cmd</a:t>
            </a:r>
            <a:r>
              <a:rPr lang="zh-TW" altLang="en-US" sz="1100" dirty="0" smtClean="0"/>
              <a:t>裡面</a:t>
            </a:r>
            <a:endParaRPr lang="en-US" altLang="zh-TW" sz="1100" dirty="0" smtClean="0"/>
          </a:p>
        </p:txBody>
      </p:sp>
    </p:spTree>
    <p:extLst>
      <p:ext uri="{BB962C8B-B14F-4D97-AF65-F5344CB8AC3E}">
        <p14:creationId xmlns:p14="http://schemas.microsoft.com/office/powerpoint/2010/main" val="291506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3D2AD7E2-E957-4DB7-B9AD-96CC48379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"/>
            <a:ext cx="7905750" cy="6810375"/>
          </a:xfrm>
          <a:prstGeom prst="rect">
            <a:avLst/>
          </a:prstGeom>
        </p:spPr>
      </p:pic>
      <p:sp>
        <p:nvSpPr>
          <p:cNvPr id="5" name="語音泡泡: 圓角矩形 4">
            <a:extLst>
              <a:ext uri="{FF2B5EF4-FFF2-40B4-BE49-F238E27FC236}">
                <a16:creationId xmlns="" xmlns:a16="http://schemas.microsoft.com/office/drawing/2014/main" id="{F2ED1D7E-7D1C-4A56-9353-26E2C7E209EB}"/>
              </a:ext>
            </a:extLst>
          </p:cNvPr>
          <p:cNvSpPr/>
          <p:nvPr/>
        </p:nvSpPr>
        <p:spPr>
          <a:xfrm>
            <a:off x="3330429" y="159393"/>
            <a:ext cx="2399251" cy="687896"/>
          </a:xfrm>
          <a:prstGeom prst="wedgeRoundRectCallout">
            <a:avLst>
              <a:gd name="adj1" fmla="val -116290"/>
              <a:gd name="adj2" fmla="val -4099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因為要使用</a:t>
            </a:r>
            <a:r>
              <a:rPr lang="en-US" altLang="zh-TW" dirty="0">
                <a:solidFill>
                  <a:schemeClr val="tx1"/>
                </a:solidFill>
              </a:rPr>
              <a:t>Ado.net</a:t>
            </a:r>
          </a:p>
        </p:txBody>
      </p:sp>
      <p:sp>
        <p:nvSpPr>
          <p:cNvPr id="7" name="語音泡泡: 圓角矩形 6">
            <a:extLst>
              <a:ext uri="{FF2B5EF4-FFF2-40B4-BE49-F238E27FC236}">
                <a16:creationId xmlns="" xmlns:a16="http://schemas.microsoft.com/office/drawing/2014/main" id="{E1486E0C-4024-47AF-A99B-32C763660AF4}"/>
              </a:ext>
            </a:extLst>
          </p:cNvPr>
          <p:cNvSpPr/>
          <p:nvPr/>
        </p:nvSpPr>
        <p:spPr>
          <a:xfrm>
            <a:off x="3642218" y="1761687"/>
            <a:ext cx="2976695" cy="462793"/>
          </a:xfrm>
          <a:prstGeom prst="wedgeRoundRectCallout">
            <a:avLst>
              <a:gd name="adj1" fmla="val -58947"/>
              <a:gd name="adj2" fmla="val 535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要取得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全部的資料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006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72" y="1352191"/>
            <a:ext cx="71532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語音泡泡: 圓角矩形 6">
            <a:extLst>
              <a:ext uri="{FF2B5EF4-FFF2-40B4-BE49-F238E27FC236}">
                <a16:creationId xmlns="" xmlns:a16="http://schemas.microsoft.com/office/drawing/2014/main" id="{E1486E0C-4024-47AF-A99B-32C763660AF4}"/>
              </a:ext>
            </a:extLst>
          </p:cNvPr>
          <p:cNvSpPr/>
          <p:nvPr/>
        </p:nvSpPr>
        <p:spPr>
          <a:xfrm>
            <a:off x="7748947" y="1981805"/>
            <a:ext cx="3560283" cy="869225"/>
          </a:xfrm>
          <a:prstGeom prst="wedgeRoundRectCallout">
            <a:avLst>
              <a:gd name="adj1" fmla="val -58947"/>
              <a:gd name="adj2" fmla="val 535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teamid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語音泡泡: 圓角矩形 6">
            <a:extLst>
              <a:ext uri="{FF2B5EF4-FFF2-40B4-BE49-F238E27FC236}">
                <a16:creationId xmlns="" xmlns:a16="http://schemas.microsoft.com/office/drawing/2014/main" id="{E1486E0C-4024-47AF-A99B-32C763660AF4}"/>
              </a:ext>
            </a:extLst>
          </p:cNvPr>
          <p:cNvSpPr/>
          <p:nvPr/>
        </p:nvSpPr>
        <p:spPr>
          <a:xfrm>
            <a:off x="2906653" y="2568816"/>
            <a:ext cx="2295075" cy="434613"/>
          </a:xfrm>
          <a:prstGeom prst="wedgeRoundRectCallout">
            <a:avLst>
              <a:gd name="adj1" fmla="val -59976"/>
              <a:gd name="adj2" fmla="val -2640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找到後再丟會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語音泡泡: 圓角矩形 6">
            <a:extLst>
              <a:ext uri="{FF2B5EF4-FFF2-40B4-BE49-F238E27FC236}">
                <a16:creationId xmlns="" xmlns:a16="http://schemas.microsoft.com/office/drawing/2014/main" id="{E1486E0C-4024-47AF-A99B-32C763660AF4}"/>
              </a:ext>
            </a:extLst>
          </p:cNvPr>
          <p:cNvSpPr/>
          <p:nvPr/>
        </p:nvSpPr>
        <p:spPr>
          <a:xfrm>
            <a:off x="2428111" y="989069"/>
            <a:ext cx="3488395" cy="726244"/>
          </a:xfrm>
          <a:prstGeom prst="wedgeRoundRectCallout">
            <a:avLst>
              <a:gd name="adj1" fmla="val -34793"/>
              <a:gd name="adj2" fmla="val 13635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搜尋後 再用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的方式找出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  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後丟到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games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607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439548" y="3092887"/>
            <a:ext cx="777393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It </a:t>
            </a:r>
            <a:r>
              <a:rPr lang="en-US" altLang="zh-TW" dirty="0"/>
              <a:t>will create</a:t>
            </a:r>
          </a:p>
          <a:p>
            <a:r>
              <a:rPr lang="en-US" altLang="zh-TW" dirty="0"/>
              <a:t>//&lt;span class="field-validation-valid text-danger" data-</a:t>
            </a:r>
            <a:r>
              <a:rPr lang="en-US" altLang="zh-TW" dirty="0" err="1"/>
              <a:t>valmsg</a:t>
            </a:r>
            <a:r>
              <a:rPr lang="en-US" altLang="zh-TW" dirty="0"/>
              <a:t>-for="Name" data-</a:t>
            </a:r>
            <a:r>
              <a:rPr lang="en-US" altLang="zh-TW" dirty="0" err="1"/>
              <a:t>valmsg</a:t>
            </a:r>
            <a:r>
              <a:rPr lang="en-US" altLang="zh-TW" dirty="0"/>
              <a:t>-replace="true"&gt;&lt;/span&gt;</a:t>
            </a:r>
          </a:p>
          <a:p>
            <a:r>
              <a:rPr lang="en-US" altLang="zh-TW" dirty="0"/>
              <a:t>The </a:t>
            </a:r>
            <a:r>
              <a:rPr lang="en-US" altLang="zh-TW" dirty="0" err="1"/>
              <a:t>cshtml</a:t>
            </a:r>
            <a:r>
              <a:rPr lang="en-US" altLang="zh-TW" dirty="0"/>
              <a:t> also use the following JS</a:t>
            </a:r>
          </a:p>
          <a:p>
            <a:r>
              <a:rPr lang="en-US" altLang="zh-TW" dirty="0"/>
              <a:t>//&lt;script </a:t>
            </a:r>
            <a:r>
              <a:rPr lang="en-US" altLang="zh-TW" dirty="0" err="1"/>
              <a:t>src</a:t>
            </a:r>
            <a:r>
              <a:rPr lang="en-US" altLang="zh-TW" dirty="0"/>
              <a:t>="~/Scripts/jquery-1.10.2.min.js"&gt;&lt;/script&gt;</a:t>
            </a:r>
          </a:p>
          <a:p>
            <a:r>
              <a:rPr lang="en-US" altLang="zh-TW" dirty="0"/>
              <a:t>//&lt;script </a:t>
            </a:r>
            <a:r>
              <a:rPr lang="en-US" altLang="zh-TW" dirty="0" err="1"/>
              <a:t>src</a:t>
            </a:r>
            <a:r>
              <a:rPr lang="en-US" altLang="zh-TW" dirty="0"/>
              <a:t>="~/Scripts/jquery.validate.min.js"&gt;&lt;/script&gt;</a:t>
            </a:r>
          </a:p>
          <a:p>
            <a:r>
              <a:rPr lang="en-US" altLang="zh-TW" dirty="0"/>
              <a:t>//&lt;script </a:t>
            </a:r>
            <a:r>
              <a:rPr lang="en-US" altLang="zh-TW" dirty="0" err="1"/>
              <a:t>src</a:t>
            </a:r>
            <a:r>
              <a:rPr lang="en-US" altLang="zh-TW" dirty="0"/>
              <a:t>="~/Scripts/jquery.validate.unobtrusive.min.js"&gt;&lt;/script&gt;</a:t>
            </a:r>
          </a:p>
          <a:p>
            <a:r>
              <a:rPr lang="en-US" altLang="zh-TW" dirty="0"/>
              <a:t>Thus, the span will display the error message of Name input.</a:t>
            </a:r>
            <a:endParaRPr lang="en-US" altLang="zh-TW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1" y="405083"/>
            <a:ext cx="45148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31"/>
          <a:stretch/>
        </p:blipFill>
        <p:spPr bwMode="auto">
          <a:xfrm>
            <a:off x="4439548" y="296879"/>
            <a:ext cx="7266498" cy="36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848045" y="826896"/>
            <a:ext cx="607299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It will create</a:t>
            </a:r>
          </a:p>
          <a:p>
            <a:r>
              <a:rPr lang="en-US" altLang="zh-TW" sz="1600" dirty="0" smtClean="0"/>
              <a:t>&lt;</a:t>
            </a:r>
            <a:r>
              <a:rPr lang="en-US" altLang="zh-TW" sz="1600" dirty="0"/>
              <a:t>label class="control-label </a:t>
            </a:r>
            <a:r>
              <a:rPr lang="en-US" altLang="zh-TW" sz="1600" dirty="0" smtClean="0"/>
              <a:t>col-md-2”    </a:t>
            </a:r>
            <a:r>
              <a:rPr lang="en-US" altLang="zh-TW" sz="1600" dirty="0"/>
              <a:t>for="Name"&gt;Name&lt;/label&gt;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8146831" y="1121524"/>
            <a:ext cx="1692310" cy="261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7004649" y="664235"/>
            <a:ext cx="1492370" cy="455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464744" y="1067968"/>
            <a:ext cx="2523313" cy="292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7246189" y="664235"/>
            <a:ext cx="370934" cy="4037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59325" y="405082"/>
            <a:ext cx="1286864" cy="259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297945" y="405083"/>
            <a:ext cx="2649741" cy="259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2" b="42556"/>
          <a:stretch/>
        </p:blipFill>
        <p:spPr bwMode="auto">
          <a:xfrm>
            <a:off x="4513582" y="1498635"/>
            <a:ext cx="7266498" cy="24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5742993" y="1498635"/>
            <a:ext cx="630828" cy="260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4848045" y="1828363"/>
            <a:ext cx="60960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It will create</a:t>
            </a:r>
          </a:p>
          <a:p>
            <a:r>
              <a:rPr lang="en-US" altLang="zh-TW" dirty="0"/>
              <a:t>//&lt;input class="form-control text-box single-line" id="Name" name="Name" type="text" value=""&gt;</a:t>
            </a:r>
            <a:endParaRPr lang="en-US" altLang="zh-TW" dirty="0"/>
          </a:p>
        </p:txBody>
      </p:sp>
      <p:sp>
        <p:nvSpPr>
          <p:cNvPr id="27" name="矩形 26"/>
          <p:cNvSpPr/>
          <p:nvPr/>
        </p:nvSpPr>
        <p:spPr>
          <a:xfrm>
            <a:off x="6311661" y="2391238"/>
            <a:ext cx="1142998" cy="358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endCxn id="25" idx="2"/>
          </p:cNvCxnSpPr>
          <p:nvPr/>
        </p:nvCxnSpPr>
        <p:spPr>
          <a:xfrm flipH="1" flipV="1">
            <a:off x="6058407" y="1759042"/>
            <a:ext cx="320063" cy="6321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390622" y="2405649"/>
            <a:ext cx="373811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沒有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的值所以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是空的</a:t>
            </a:r>
            <a:endParaRPr lang="en-US" altLang="zh-TW" dirty="0"/>
          </a:p>
        </p:txBody>
      </p:sp>
      <p:sp>
        <p:nvSpPr>
          <p:cNvPr id="31" name="矩形 30"/>
          <p:cNvSpPr/>
          <p:nvPr/>
        </p:nvSpPr>
        <p:spPr>
          <a:xfrm>
            <a:off x="7681823" y="1481382"/>
            <a:ext cx="3592902" cy="260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7988059" y="1741789"/>
            <a:ext cx="158772" cy="54823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42" b="29928"/>
          <a:stretch/>
        </p:blipFill>
        <p:spPr bwMode="auto">
          <a:xfrm>
            <a:off x="4354808" y="2818220"/>
            <a:ext cx="7266498" cy="19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矩形 39"/>
          <p:cNvSpPr/>
          <p:nvPr/>
        </p:nvSpPr>
        <p:spPr>
          <a:xfrm>
            <a:off x="6174987" y="3092887"/>
            <a:ext cx="60170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當有錯誤訊息</a:t>
            </a:r>
            <a:r>
              <a:rPr lang="en-US" altLang="zh-TW" sz="1600" dirty="0" smtClean="0"/>
              <a:t>(</a:t>
            </a:r>
            <a:r>
              <a:rPr lang="en-US" altLang="zh-TW" sz="1600" dirty="0"/>
              <a:t>error message 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 </a:t>
            </a:r>
            <a:r>
              <a:rPr lang="en-US" altLang="zh-TW" sz="1600" dirty="0" err="1"/>
              <a:t>j</a:t>
            </a:r>
            <a:r>
              <a:rPr lang="en-US" altLang="zh-TW" sz="1600" dirty="0" err="1" smtClean="0"/>
              <a:t>query</a:t>
            </a:r>
            <a:r>
              <a:rPr lang="zh-TW" altLang="en-US" sz="1600" dirty="0" smtClean="0"/>
              <a:t>就執行 然後就會顯示錯誤訊息</a:t>
            </a:r>
            <a:endParaRPr lang="en-US" altLang="zh-TW" sz="1600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715992" y="891912"/>
            <a:ext cx="4433977" cy="9368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29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1156" b="-49"/>
          <a:stretch/>
        </p:blipFill>
        <p:spPr bwMode="auto">
          <a:xfrm>
            <a:off x="4468115" y="2448351"/>
            <a:ext cx="7548463" cy="302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1"/>
          <a:stretch/>
        </p:blipFill>
        <p:spPr bwMode="auto">
          <a:xfrm>
            <a:off x="4709915" y="94532"/>
            <a:ext cx="7030637" cy="135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1" y="405083"/>
            <a:ext cx="45148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920578" y="5072680"/>
            <a:ext cx="609600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sz="1600" dirty="0" smtClean="0"/>
              <a:t>It </a:t>
            </a:r>
            <a:r>
              <a:rPr lang="en-US" altLang="zh-TW" sz="1600" dirty="0"/>
              <a:t>will create</a:t>
            </a:r>
          </a:p>
          <a:p>
            <a:r>
              <a:rPr lang="nl-NL" altLang="zh-TW" sz="1600" dirty="0"/>
              <a:t>//&lt;select id="Gender" name="Gender"&gt;</a:t>
            </a:r>
          </a:p>
          <a:p>
            <a:r>
              <a:rPr lang="en-US" altLang="zh-TW" sz="1600" dirty="0"/>
              <a:t>//    &lt;option value=""&gt;Select Gender&lt;/option&gt;</a:t>
            </a:r>
          </a:p>
          <a:p>
            <a:r>
              <a:rPr lang="en-US" altLang="zh-TW" sz="1600" dirty="0"/>
              <a:t>//    &lt;option value="Male"&gt;Male&lt;/option&gt;</a:t>
            </a:r>
          </a:p>
          <a:p>
            <a:r>
              <a:rPr lang="en-US" altLang="zh-TW" sz="1600" dirty="0"/>
              <a:t>//    &lt;option value="Female"&gt;Female&lt;/option&gt;</a:t>
            </a:r>
          </a:p>
          <a:p>
            <a:r>
              <a:rPr lang="en-US" altLang="zh-TW" sz="1600" dirty="0"/>
              <a:t>//&lt;/select&gt;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5515156" y="1341407"/>
            <a:ext cx="6096000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sz="1400" dirty="0"/>
              <a:t>It will create</a:t>
            </a:r>
          </a:p>
          <a:p>
            <a:r>
              <a:rPr lang="nl-NL" altLang="zh-TW" sz="1400" dirty="0"/>
              <a:t>//&lt;select id="Gender" name="Gender"&gt;</a:t>
            </a:r>
          </a:p>
          <a:p>
            <a:r>
              <a:rPr lang="en-US" altLang="zh-TW" sz="1400" dirty="0"/>
              <a:t>//    &lt;option value="Male"&gt;Male&lt;/option&gt;</a:t>
            </a:r>
          </a:p>
          <a:p>
            <a:r>
              <a:rPr lang="en-US" altLang="zh-TW" sz="1400" dirty="0"/>
              <a:t>//    &lt;option value="Female"&gt;Female&lt;/option&gt;</a:t>
            </a:r>
          </a:p>
          <a:p>
            <a:r>
              <a:rPr lang="en-US" altLang="zh-TW" sz="1400" dirty="0"/>
              <a:t>//&lt;/select&gt;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65459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37827" y="1260107"/>
            <a:ext cx="4658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It </a:t>
            </a:r>
            <a:r>
              <a:rPr lang="en-US" altLang="zh-TW" dirty="0"/>
              <a:t>will create</a:t>
            </a:r>
          </a:p>
          <a:p>
            <a:r>
              <a:rPr lang="en-US" altLang="zh-TW" dirty="0" smtClean="0"/>
              <a:t>&lt;</a:t>
            </a:r>
            <a:r>
              <a:rPr lang="en-US" altLang="zh-TW" dirty="0"/>
              <a:t>a </a:t>
            </a:r>
            <a:r>
              <a:rPr lang="en-US" altLang="zh-TW" dirty="0" err="1"/>
              <a:t>href</a:t>
            </a:r>
            <a:r>
              <a:rPr lang="en-US" altLang="zh-TW" dirty="0"/>
              <a:t>="/Gamer/Index2"&gt;Back to List&lt;/a</a:t>
            </a:r>
            <a:r>
              <a:rPr lang="en-US" altLang="zh-TW" dirty="0" smtClean="0"/>
              <a:t>&gt;</a:t>
            </a:r>
            <a:endParaRPr lang="en-US" altLang="zh-TW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55" y="344698"/>
            <a:ext cx="45148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726" y="635030"/>
            <a:ext cx="45339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7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4923" y="757354"/>
            <a:ext cx="555829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Craete</a:t>
            </a:r>
            <a:r>
              <a:rPr lang="zh-TW" altLang="en-US" dirty="0" smtClean="0"/>
              <a:t>頁面寫完資料後按送出 會跑</a:t>
            </a:r>
            <a:r>
              <a:rPr lang="en-US" altLang="zh-TW" dirty="0" err="1" smtClean="0"/>
              <a:t>Craete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atcion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要把值丟回到</a:t>
            </a:r>
            <a:r>
              <a:rPr lang="en-US" altLang="zh-TW" dirty="0" err="1" smtClean="0"/>
              <a:t>GamerController</a:t>
            </a:r>
            <a:r>
              <a:rPr lang="zh-TW" altLang="en-US" dirty="0" smtClean="0"/>
              <a:t> 有四種方式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6096000" y="57543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//[</a:t>
            </a:r>
            <a:r>
              <a:rPr lang="en-US" altLang="zh-TW" dirty="0" err="1"/>
              <a:t>HttpGet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//public </a:t>
            </a:r>
            <a:r>
              <a:rPr lang="en-US" altLang="zh-TW" dirty="0" err="1"/>
              <a:t>ActionResult</a:t>
            </a:r>
            <a:r>
              <a:rPr lang="en-US" altLang="zh-TW" dirty="0"/>
              <a:t> Create()</a:t>
            </a:r>
          </a:p>
          <a:p>
            <a:r>
              <a:rPr lang="en-US" altLang="zh-TW" dirty="0"/>
              <a:t>The GET request will direct to Views/Gamer/</a:t>
            </a:r>
            <a:r>
              <a:rPr lang="en-US" altLang="zh-TW" dirty="0" err="1"/>
              <a:t>Create.cshtml</a:t>
            </a:r>
            <a:r>
              <a:rPr lang="en-US" altLang="zh-TW" dirty="0"/>
              <a:t>.</a:t>
            </a:r>
          </a:p>
          <a:p>
            <a:endParaRPr lang="zh-TW" altLang="en-US" dirty="0"/>
          </a:p>
          <a:p>
            <a:r>
              <a:rPr lang="en-US" altLang="zh-TW" dirty="0"/>
              <a:t>-------------------------------</a:t>
            </a:r>
          </a:p>
          <a:p>
            <a:r>
              <a:rPr lang="en-US" altLang="zh-TW" dirty="0"/>
              <a:t>3.</a:t>
            </a:r>
          </a:p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-----------------</a:t>
            </a:r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598287" y="1605315"/>
            <a:ext cx="4409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按下送出 他會將這個</a:t>
            </a:r>
            <a:r>
              <a:rPr lang="en-US" altLang="zh-TW" dirty="0" smtClean="0"/>
              <a:t>from</a:t>
            </a:r>
            <a:r>
              <a:rPr lang="zh-TW" altLang="en-US" dirty="0" smtClean="0"/>
              <a:t>裡面的值會</a:t>
            </a:r>
            <a:r>
              <a:rPr lang="en-US" altLang="zh-TW" dirty="0" smtClean="0"/>
              <a:t>POST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37" y="2160468"/>
            <a:ext cx="46863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813759" y="2514426"/>
            <a:ext cx="4443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指定去跑</a:t>
            </a:r>
            <a:r>
              <a:rPr lang="en-US" altLang="zh-TW" dirty="0" err="1"/>
              <a:t>GamerController</a:t>
            </a:r>
            <a:r>
              <a:rPr lang="zh-TW" altLang="en-US" dirty="0"/>
              <a:t> </a:t>
            </a:r>
            <a:r>
              <a:rPr lang="zh-TW" altLang="en-US" dirty="0" smtClean="0"/>
              <a:t>裡面</a:t>
            </a:r>
            <a:r>
              <a:rPr lang="en-US" altLang="zh-TW" dirty="0" err="1"/>
              <a:t>Craete</a:t>
            </a:r>
            <a:r>
              <a:rPr lang="zh-TW" altLang="en-US" dirty="0"/>
              <a:t> </a:t>
            </a:r>
            <a:r>
              <a:rPr lang="en-US" altLang="zh-TW" dirty="0" err="1" smtClean="0"/>
              <a:t>atcion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590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6" y="646981"/>
            <a:ext cx="7791450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096000" y="4890919"/>
            <a:ext cx="60960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3.1.</a:t>
            </a:r>
          </a:p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 smtClean="0"/>
              <a:t>//public </a:t>
            </a:r>
            <a:r>
              <a:rPr lang="en-US" altLang="zh-TW" dirty="0" err="1" smtClean="0"/>
              <a:t>ActionResult</a:t>
            </a:r>
            <a:r>
              <a:rPr lang="en-US" altLang="zh-TW" dirty="0" smtClean="0"/>
              <a:t> Create(</a:t>
            </a:r>
            <a:r>
              <a:rPr lang="en-US" altLang="zh-TW" dirty="0" err="1" smtClean="0"/>
              <a:t>FormCollection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formCollection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Retrieve </a:t>
            </a:r>
            <a:r>
              <a:rPr lang="en-US" altLang="zh-TW" dirty="0"/>
              <a:t>form data using </a:t>
            </a:r>
            <a:r>
              <a:rPr lang="en-US" altLang="zh-TW" dirty="0" err="1"/>
              <a:t>FormCollection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key is the name attribute of input or select tag from </a:t>
            </a:r>
            <a:r>
              <a:rPr lang="en-US" altLang="zh-TW" dirty="0" err="1"/>
              <a:t>cshtml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129396" y="36107"/>
            <a:ext cx="2359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1.FormCollection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04778" y="886751"/>
            <a:ext cx="555829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當</a:t>
            </a:r>
            <a:r>
              <a:rPr lang="zh-TW" altLang="en-US" dirty="0" smtClean="0"/>
              <a:t>取到</a:t>
            </a:r>
            <a:r>
              <a:rPr lang="en-US" altLang="zh-TW" dirty="0" err="1" smtClean="0"/>
              <a:t>FormCollection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將</a:t>
            </a:r>
            <a:r>
              <a:rPr lang="en-US" altLang="zh-TW" dirty="0" err="1" smtClean="0"/>
              <a:t>FormCollection</a:t>
            </a:r>
            <a:r>
              <a:rPr lang="zh-TW" altLang="en-US" dirty="0" smtClean="0"/>
              <a:t>取到的所有</a:t>
            </a:r>
            <a:r>
              <a:rPr lang="en-US" altLang="zh-TW" dirty="0" smtClean="0"/>
              <a:t>KEY</a:t>
            </a:r>
            <a:r>
              <a:rPr lang="zh-TW" altLang="en-US" dirty="0" smtClean="0"/>
              <a:t> 用</a:t>
            </a:r>
            <a:r>
              <a:rPr lang="en-US" altLang="zh-TW" dirty="0" err="1" smtClean="0"/>
              <a:t>foreach</a:t>
            </a:r>
            <a:r>
              <a:rPr lang="zh-TW" altLang="en-US" dirty="0" smtClean="0"/>
              <a:t>跑一遍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6074430" y="2315861"/>
            <a:ext cx="314720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/>
              <a:t>顯示這個</a:t>
            </a:r>
            <a:r>
              <a:rPr lang="en-US" altLang="zh-TW" dirty="0" smtClean="0"/>
              <a:t>KEY</a:t>
            </a:r>
            <a:r>
              <a:rPr lang="zh-TW" altLang="en-US" dirty="0" smtClean="0"/>
              <a:t> 並且顯示這個值 </a:t>
            </a:r>
            <a:endParaRPr lang="en-US" altLang="zh-TW" dirty="0"/>
          </a:p>
        </p:txBody>
      </p:sp>
      <p:sp>
        <p:nvSpPr>
          <p:cNvPr id="10" name="矩形 9"/>
          <p:cNvSpPr/>
          <p:nvPr/>
        </p:nvSpPr>
        <p:spPr>
          <a:xfrm>
            <a:off x="4256055" y="3554380"/>
            <a:ext cx="88528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/>
              <a:t>給值 </a:t>
            </a:r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2205488" y="4252537"/>
            <a:ext cx="1142998" cy="179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203826" y="3667040"/>
            <a:ext cx="1137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 smtClean="0"/>
              <a:t>轉換型別</a:t>
            </a:r>
            <a:endParaRPr lang="en-US" altLang="zh-TW" dirty="0"/>
          </a:p>
        </p:txBody>
      </p:sp>
      <p:cxnSp>
        <p:nvCxnSpPr>
          <p:cNvPr id="13" name="直線單箭頭接點 12"/>
          <p:cNvCxnSpPr>
            <a:endCxn id="12" idx="1"/>
          </p:cNvCxnSpPr>
          <p:nvPr/>
        </p:nvCxnSpPr>
        <p:spPr>
          <a:xfrm flipV="1">
            <a:off x="3269047" y="3851706"/>
            <a:ext cx="2934779" cy="4008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841390" y="4431686"/>
            <a:ext cx="3860669" cy="223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702059" y="4419319"/>
            <a:ext cx="1061048" cy="235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924852" y="4265488"/>
            <a:ext cx="473806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轉換型別</a:t>
            </a:r>
            <a:r>
              <a:rPr lang="en-US" altLang="zh-TW" sz="1600" dirty="0" smtClean="0"/>
              <a:t>/</a:t>
            </a:r>
            <a:r>
              <a:rPr lang="zh-TW" altLang="en-US" sz="1600" dirty="0" smtClean="0"/>
              <a:t>當可以轉換</a:t>
            </a:r>
            <a:r>
              <a:rPr lang="en-US" altLang="zh-TW" sz="1600" dirty="0" smtClean="0"/>
              <a:t>INT</a:t>
            </a:r>
            <a:r>
              <a:rPr lang="zh-TW" altLang="en-US" sz="1600" dirty="0" smtClean="0"/>
              <a:t>時給他</a:t>
            </a:r>
            <a:r>
              <a:rPr lang="en-US" altLang="zh-TW" sz="1600" dirty="0" smtClean="0"/>
              <a:t>id </a:t>
            </a:r>
            <a:r>
              <a:rPr lang="zh-TW" altLang="en-US" sz="1600" dirty="0" smtClean="0"/>
              <a:t>轉換失敗給一個</a:t>
            </a:r>
            <a:r>
              <a:rPr lang="en-US" altLang="zh-TW" sz="1600" dirty="0" smtClean="0"/>
              <a:t>0</a:t>
            </a:r>
          </a:p>
        </p:txBody>
      </p:sp>
      <p:sp>
        <p:nvSpPr>
          <p:cNvPr id="18" name="矩形 17"/>
          <p:cNvSpPr/>
          <p:nvPr/>
        </p:nvSpPr>
        <p:spPr>
          <a:xfrm>
            <a:off x="3547246" y="5504918"/>
            <a:ext cx="252718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用</a:t>
            </a:r>
            <a:r>
              <a:rPr lang="en-US" altLang="zh-TW" sz="1600" dirty="0" err="1" smtClean="0"/>
              <a:t>gamerBusinessLayer</a:t>
            </a:r>
            <a:r>
              <a:rPr lang="zh-TW" altLang="en-US" sz="1600" dirty="0" smtClean="0"/>
              <a:t> 的</a:t>
            </a:r>
            <a:r>
              <a:rPr lang="en-US" altLang="zh-TW" sz="1600" dirty="0" err="1" smtClean="0"/>
              <a:t>addGamer</a:t>
            </a:r>
            <a:r>
              <a:rPr lang="zh-TW" altLang="en-US" sz="1600" dirty="0" smtClean="0"/>
              <a:t> 方法來把</a:t>
            </a:r>
            <a:r>
              <a:rPr lang="en-US" altLang="zh-TW" sz="1600" dirty="0" smtClean="0"/>
              <a:t>gamer</a:t>
            </a:r>
            <a:r>
              <a:rPr lang="zh-TW" altLang="en-US" sz="1600" dirty="0" smtClean="0"/>
              <a:t>加進去</a:t>
            </a:r>
            <a:endParaRPr lang="en-US" altLang="zh-TW" sz="1600" dirty="0" smtClean="0"/>
          </a:p>
        </p:txBody>
      </p:sp>
      <p:sp>
        <p:nvSpPr>
          <p:cNvPr id="20" name="矩形 19"/>
          <p:cNvSpPr/>
          <p:nvPr/>
        </p:nvSpPr>
        <p:spPr>
          <a:xfrm>
            <a:off x="4013797" y="4890919"/>
            <a:ext cx="252718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建立 </a:t>
            </a:r>
            <a:r>
              <a:rPr lang="en-US" altLang="zh-TW" sz="1600" dirty="0" err="1" smtClean="0"/>
              <a:t>gamerBusinessLayer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116087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67"/>
          <a:stretch/>
        </p:blipFill>
        <p:spPr bwMode="auto">
          <a:xfrm>
            <a:off x="17253" y="578621"/>
            <a:ext cx="8458200" cy="421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84031" y="209289"/>
            <a:ext cx="2498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TW" dirty="0" smtClean="0">
                <a:solidFill>
                  <a:srgbClr val="FF0000"/>
                </a:solidFill>
              </a:rPr>
              <a:t>name attribute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6476" y="4932728"/>
            <a:ext cx="60960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3.2.</a:t>
            </a:r>
          </a:p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//public </a:t>
            </a:r>
            <a:r>
              <a:rPr lang="en-US" altLang="zh-TW" dirty="0" err="1"/>
              <a:t>ActionResult</a:t>
            </a:r>
            <a:r>
              <a:rPr lang="en-US" altLang="zh-TW" dirty="0"/>
              <a:t> Create2(string name, string gender, string city, </a:t>
            </a:r>
            <a:r>
              <a:rPr lang="en-US" altLang="zh-TW" dirty="0" err="1"/>
              <a:t>DateTime</a:t>
            </a:r>
            <a:r>
              <a:rPr lang="en-US" altLang="zh-TW" dirty="0"/>
              <a:t> </a:t>
            </a:r>
            <a:r>
              <a:rPr lang="en-US" altLang="zh-TW" dirty="0" err="1"/>
              <a:t>dateOfBirth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teamId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Retrieve form data using name attribute of input tag from </a:t>
            </a:r>
            <a:r>
              <a:rPr lang="en-US" altLang="zh-TW" dirty="0" err="1"/>
              <a:t>cshtml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162378" y="1286601"/>
            <a:ext cx="252718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直接從</a:t>
            </a:r>
            <a:r>
              <a:rPr lang="en-US" altLang="zh-TW" sz="1600" dirty="0" smtClean="0"/>
              <a:t>name</a:t>
            </a:r>
            <a:r>
              <a:rPr lang="zh-TW" altLang="en-US" sz="1600" dirty="0" smtClean="0"/>
              <a:t>取到的值帶入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205915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710</Words>
  <Application>Microsoft Office PowerPoint</Application>
  <PresentationFormat>自訂</PresentationFormat>
  <Paragraphs>96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陳彥如</dc:creator>
  <cp:lastModifiedBy>Anna</cp:lastModifiedBy>
  <cp:revision>26</cp:revision>
  <dcterms:created xsi:type="dcterms:W3CDTF">2018-05-09T05:36:27Z</dcterms:created>
  <dcterms:modified xsi:type="dcterms:W3CDTF">2018-05-12T18:56:27Z</dcterms:modified>
</cp:coreProperties>
</file>