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7" r:id="rId2"/>
    <p:sldId id="321" r:id="rId3"/>
    <p:sldId id="272" r:id="rId4"/>
    <p:sldId id="282" r:id="rId5"/>
    <p:sldId id="273" r:id="rId6"/>
    <p:sldId id="274" r:id="rId7"/>
    <p:sldId id="275" r:id="rId8"/>
    <p:sldId id="322" r:id="rId9"/>
    <p:sldId id="281" r:id="rId10"/>
    <p:sldId id="323" r:id="rId11"/>
    <p:sldId id="277" r:id="rId12"/>
    <p:sldId id="278" r:id="rId13"/>
    <p:sldId id="324" r:id="rId14"/>
    <p:sldId id="280" r:id="rId15"/>
    <p:sldId id="284" r:id="rId16"/>
    <p:sldId id="279" r:id="rId17"/>
    <p:sldId id="325" r:id="rId18"/>
    <p:sldId id="326" r:id="rId19"/>
    <p:sldId id="285" r:id="rId20"/>
    <p:sldId id="327" r:id="rId21"/>
    <p:sldId id="328" r:id="rId22"/>
    <p:sldId id="286" r:id="rId23"/>
    <p:sldId id="287" r:id="rId24"/>
    <p:sldId id="329" r:id="rId25"/>
    <p:sldId id="330" r:id="rId26"/>
    <p:sldId id="288" r:id="rId27"/>
    <p:sldId id="331" r:id="rId28"/>
    <p:sldId id="332" r:id="rId29"/>
    <p:sldId id="289" r:id="rId30"/>
    <p:sldId id="290" r:id="rId31"/>
    <p:sldId id="293" r:id="rId32"/>
    <p:sldId id="315" r:id="rId3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2B"/>
    <a:srgbClr val="FFE07D"/>
    <a:srgbClr val="FFCC00"/>
    <a:srgbClr val="F7BF0D"/>
    <a:srgbClr val="FFD13F"/>
    <a:srgbClr val="FFE0A3"/>
    <a:srgbClr val="FFECC5"/>
    <a:srgbClr val="FFD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757" autoAdjust="0"/>
  </p:normalViewPr>
  <p:slideViewPr>
    <p:cSldViewPr snapToGrid="0">
      <p:cViewPr>
        <p:scale>
          <a:sx n="96" d="100"/>
          <a:sy n="96" d="100"/>
        </p:scale>
        <p:origin x="-134" y="86"/>
      </p:cViewPr>
      <p:guideLst>
        <p:guide orient="horz" pos="2160"/>
        <p:guide orient="horz" pos="4128"/>
        <p:guide pos="3840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-318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2018年6月1日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2018年6月1日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2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E5544595-C9C4-4E4F-89CC-08A39CD5D21E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AA86A-04E6-4163-91E6-6335C1AF4697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0BA2B-179B-4E79-8253-283DF7437C47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2D7C-F18F-4D4C-8E9F-DAB3CFDD4248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>
          <a:xfrm>
            <a:off x="11703182" y="6603762"/>
            <a:ext cx="548640" cy="24569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a typeface="Microsoft JhengHei UI"/>
              </a:defRPr>
            </a:lvl1pPr>
          </a:lstStyle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38C26-B5AB-4EE0-9110-CDA72882E626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22783-E186-45FC-BE1B-5CA258035E94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BBC805-F86C-4F41-871C-463E0D72AED1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1EF9236B-4D05-4CFF-BD6D-E35DD9F1ADFA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B20C8-1F7F-492E-A066-60A4E4F0C9EB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68B65-CAD1-452B-853C-161B2AD44262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21406-5FC1-43F4-A63D-5B75F4AF4272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361973-40EB-4C92-86CD-AB13463DD3E8}" type="datetime2">
              <a:rPr lang="zh-TW" altLang="en-US" smtClean="0"/>
              <a:t>2018年6月1日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9208" y="5771870"/>
            <a:ext cx="1348596" cy="542665"/>
          </a:xfrm>
        </p:spPr>
        <p:txBody>
          <a:bodyPr rtlCol="0"/>
          <a:lstStyle/>
          <a:p>
            <a:pPr rtl="0"/>
            <a:r>
              <a:rPr lang="zh-TW" altLang="en-US" dirty="0"/>
              <a:t>陳彥如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746862"/>
            <a:ext cx="59817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456" y="4426460"/>
            <a:ext cx="6236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以效能來說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Html.RenderPartial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Html.Partial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來得好些，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因為是在內部直接寫入到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ViewPage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Html.Partial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則因為輸出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MvcHtmlString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ViewPage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時會需要另外去處理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9"/>
          <a:stretch/>
        </p:blipFill>
        <p:spPr bwMode="auto">
          <a:xfrm>
            <a:off x="296233" y="1300807"/>
            <a:ext cx="5214661" cy="234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1" y="927425"/>
            <a:ext cx="4226826" cy="25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66" y="1254512"/>
            <a:ext cx="4476118" cy="424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88"/>
          <a:stretch/>
        </p:blipFill>
        <p:spPr bwMode="auto">
          <a:xfrm>
            <a:off x="102232" y="3813049"/>
            <a:ext cx="4354842" cy="25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884" y="172246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789259" y="1367624"/>
            <a:ext cx="703749" cy="241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 flipV="1">
            <a:off x="3493008" y="3813049"/>
            <a:ext cx="1892808" cy="1289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346434" y="5244805"/>
            <a:ext cx="1653798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cxnSpLocks/>
          </p:cNvCxnSpPr>
          <p:nvPr/>
        </p:nvCxnSpPr>
        <p:spPr>
          <a:xfrm>
            <a:off x="8162544" y="4623496"/>
            <a:ext cx="1183890" cy="7508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694034" y="3683509"/>
            <a:ext cx="1809117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02" y="652813"/>
            <a:ext cx="5057527" cy="23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364364"/>
            <a:ext cx="4316164" cy="2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88"/>
          <a:stretch/>
        </p:blipFill>
        <p:spPr bwMode="auto">
          <a:xfrm>
            <a:off x="1983850" y="3686630"/>
            <a:ext cx="4354842" cy="25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734936" y="1144445"/>
            <a:ext cx="1216152" cy="241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 flipH="1">
            <a:off x="4734936" y="2822844"/>
            <a:ext cx="1408176" cy="969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33640" y="2633676"/>
            <a:ext cx="807720" cy="18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234"/>
            <a:ext cx="3967701" cy="23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1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3858" y="2702818"/>
            <a:ext cx="2104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558368" y="3722798"/>
            <a:ext cx="30752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RenderSection</a:t>
            </a:r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5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10" y="2248672"/>
            <a:ext cx="3546816" cy="318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0" y="3047338"/>
            <a:ext cx="3239209" cy="30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/>
          <a:stretch/>
        </p:blipFill>
        <p:spPr bwMode="auto">
          <a:xfrm>
            <a:off x="117849" y="1875018"/>
            <a:ext cx="3753993" cy="122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32" y="725292"/>
            <a:ext cx="4843845" cy="407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13081" y="3235708"/>
            <a:ext cx="3370515" cy="1014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0511" y="4368806"/>
            <a:ext cx="2073123" cy="783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6026763" y="1781092"/>
            <a:ext cx="2512343" cy="20192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39106" y="2691251"/>
            <a:ext cx="2396211" cy="427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39106" y="1269536"/>
            <a:ext cx="3100299" cy="1421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cxnSpLocks/>
            <a:stCxn id="11" idx="3"/>
          </p:cNvCxnSpPr>
          <p:nvPr/>
        </p:nvCxnSpPr>
        <p:spPr>
          <a:xfrm flipV="1">
            <a:off x="7483596" y="2652525"/>
            <a:ext cx="1182732" cy="1090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0" y="3599569"/>
            <a:ext cx="2900836" cy="298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0324843" y="2837414"/>
            <a:ext cx="336555" cy="13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10772716" y="2512612"/>
            <a:ext cx="1419283" cy="324802"/>
          </a:xfrm>
          <a:prstGeom prst="wedgeRoundRectCallout">
            <a:avLst>
              <a:gd name="adj1" fmla="val -56409"/>
              <a:gd name="adj2" fmla="val 91505"/>
              <a:gd name="adj3" fmla="val 16667"/>
            </a:avLst>
          </a:prstGeom>
          <a:solidFill>
            <a:srgbClr val="FFECC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是否為必須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493" y="753514"/>
            <a:ext cx="6368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RenderSection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時機大多是有些頁面會使用特殊的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檔案，想要將這些檔案放到公用版面時</a:t>
            </a:r>
          </a:p>
        </p:txBody>
      </p:sp>
    </p:spTree>
    <p:extLst>
      <p:ext uri="{BB962C8B-B14F-4D97-AF65-F5344CB8AC3E}">
        <p14:creationId xmlns:p14="http://schemas.microsoft.com/office/powerpoint/2010/main" val="11089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841201" y="4214504"/>
            <a:ext cx="2509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-Search</a:t>
            </a:r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8750" y="2937566"/>
            <a:ext cx="209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搜尋引擎</a:t>
            </a:r>
          </a:p>
        </p:txBody>
      </p:sp>
    </p:spTree>
    <p:extLst>
      <p:ext uri="{BB962C8B-B14F-4D97-AF65-F5344CB8AC3E}">
        <p14:creationId xmlns:p14="http://schemas.microsoft.com/office/powerpoint/2010/main" val="30255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0" y="963574"/>
            <a:ext cx="5758569" cy="213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5" y="3177596"/>
            <a:ext cx="6388130" cy="368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508452" y="5814203"/>
            <a:ext cx="554590" cy="177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3588589" y="5279365"/>
            <a:ext cx="1837425" cy="336432"/>
          </a:xfrm>
          <a:prstGeom prst="wedgeRoundRectCallout">
            <a:avLst>
              <a:gd name="adj1" fmla="val -30333"/>
              <a:gd name="adj2" fmla="val 80357"/>
              <a:gd name="adj3" fmla="val 16667"/>
            </a:avLst>
          </a:prstGeom>
          <a:solidFill>
            <a:srgbClr val="FFECC5"/>
          </a:solidFill>
          <a:ln>
            <a:solidFill>
              <a:srgbClr val="FFD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任何輸入的字串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7"/>
          <a:stretch/>
        </p:blipFill>
        <p:spPr bwMode="auto">
          <a:xfrm>
            <a:off x="6901330" y="1758685"/>
            <a:ext cx="4968603" cy="318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816547" y="3643169"/>
            <a:ext cx="255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r>
              <a:rPr lang="en-US" altLang="zh-TW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-Paging</a:t>
            </a:r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8750" y="2471740"/>
            <a:ext cx="209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搜尋引擎</a:t>
            </a:r>
          </a:p>
        </p:txBody>
      </p:sp>
    </p:spTree>
    <p:extLst>
      <p:ext uri="{BB962C8B-B14F-4D97-AF65-F5344CB8AC3E}">
        <p14:creationId xmlns:p14="http://schemas.microsoft.com/office/powerpoint/2010/main" val="17552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9" y="1973352"/>
            <a:ext cx="108013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6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24" y="2758253"/>
            <a:ext cx="4290938" cy="34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" y="893542"/>
            <a:ext cx="6450874" cy="533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62584" y="1447971"/>
            <a:ext cx="1256588" cy="207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689" y="2967825"/>
            <a:ext cx="1173493" cy="207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9850" y="5603025"/>
            <a:ext cx="1542554" cy="19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893542"/>
            <a:ext cx="5391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8050002" y="2758253"/>
            <a:ext cx="2068783" cy="209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02401" y="2057906"/>
            <a:ext cx="3348369" cy="41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451894" y="2475782"/>
            <a:ext cx="1250830" cy="316978"/>
          </a:xfrm>
          <a:prstGeom prst="wedgeRoundRectCallout">
            <a:avLst>
              <a:gd name="adj1" fmla="val -22212"/>
              <a:gd name="adj2" fmla="val 111056"/>
              <a:gd name="adj3" fmla="val 16667"/>
            </a:avLst>
          </a:prstGeom>
          <a:solidFill>
            <a:srgbClr val="FFECC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新增變數</a:t>
            </a:r>
          </a:p>
        </p:txBody>
      </p:sp>
    </p:spTree>
    <p:extLst>
      <p:ext uri="{BB962C8B-B14F-4D97-AF65-F5344CB8AC3E}">
        <p14:creationId xmlns:p14="http://schemas.microsoft.com/office/powerpoint/2010/main" val="4107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C3C22FC-87A9-470E-816C-9616FBD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ABF5DF-D6C8-4873-81F7-F57ACB5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D9704A8-DA60-4F57-B1FF-0169A5737D57}"/>
              </a:ext>
            </a:extLst>
          </p:cNvPr>
          <p:cNvSpPr/>
          <p:nvPr/>
        </p:nvSpPr>
        <p:spPr>
          <a:xfrm>
            <a:off x="147385" y="531995"/>
            <a:ext cx="2424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內容大綱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47055CF-B01D-4666-987F-FE1DD2FBCEBD}"/>
              </a:ext>
            </a:extLst>
          </p:cNvPr>
          <p:cNvSpPr/>
          <p:nvPr/>
        </p:nvSpPr>
        <p:spPr>
          <a:xfrm>
            <a:off x="772520" y="1632176"/>
            <a:ext cx="981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3AB0EA9-873F-490F-81B9-BA4BA6AB817F}"/>
              </a:ext>
            </a:extLst>
          </p:cNvPr>
          <p:cNvSpPr/>
          <p:nvPr/>
        </p:nvSpPr>
        <p:spPr>
          <a:xfrm>
            <a:off x="772520" y="40067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搜尋引擎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42B0922-8B37-4EDA-BE55-29FCAF148534}"/>
              </a:ext>
            </a:extLst>
          </p:cNvPr>
          <p:cNvSpPr/>
          <p:nvPr/>
        </p:nvSpPr>
        <p:spPr>
          <a:xfrm>
            <a:off x="5480872" y="1632175"/>
            <a:ext cx="279881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過濾器屬性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E174D1-D47D-4A11-A395-9DC04E13B53D}"/>
              </a:ext>
            </a:extLst>
          </p:cNvPr>
          <p:cNvSpPr/>
          <p:nvPr/>
        </p:nvSpPr>
        <p:spPr>
          <a:xfrm>
            <a:off x="921988" y="2186638"/>
            <a:ext cx="21005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-Layout</a:t>
            </a: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b="1" dirty="0" err="1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ViewStart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b="1" dirty="0" err="1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PartialView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b="1" dirty="0" err="1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RenderSection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2E174D1-D47D-4A11-A395-9DC04E13B53D}"/>
              </a:ext>
            </a:extLst>
          </p:cNvPr>
          <p:cNvSpPr/>
          <p:nvPr/>
        </p:nvSpPr>
        <p:spPr>
          <a:xfrm>
            <a:off x="1058711" y="4505403"/>
            <a:ext cx="19094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(Search)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Paging)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(Sorting)</a:t>
            </a:r>
            <a:endParaRPr lang="zh-TW" altLang="en-US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E3FF3AE-3FBC-4DDF-A8C7-33CC15946323}"/>
              </a:ext>
            </a:extLst>
          </p:cNvPr>
          <p:cNvSpPr/>
          <p:nvPr/>
        </p:nvSpPr>
        <p:spPr>
          <a:xfrm>
            <a:off x="5480871" y="2324673"/>
            <a:ext cx="4442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授權過濾器</a:t>
            </a:r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(Authorization Filters)</a:t>
            </a:r>
            <a:endParaRPr lang="zh-TW" altLang="en-US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47EA83C-641C-4DCC-9A3A-DACBBEC059E3}"/>
              </a:ext>
            </a:extLst>
          </p:cNvPr>
          <p:cNvSpPr/>
          <p:nvPr/>
        </p:nvSpPr>
        <p:spPr>
          <a:xfrm>
            <a:off x="5480872" y="2694005"/>
            <a:ext cx="3377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動作過濾器</a:t>
            </a:r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(Action Filters)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20A97B5-4F0B-4EC6-9A3A-AD1C17429956}"/>
              </a:ext>
            </a:extLst>
          </p:cNvPr>
          <p:cNvSpPr/>
          <p:nvPr/>
        </p:nvSpPr>
        <p:spPr>
          <a:xfrm>
            <a:off x="5480872" y="3079190"/>
            <a:ext cx="3692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結果過濾器</a:t>
            </a:r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(Result Filters)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E723913-62FA-4D17-8C99-CCEFD2981F87}"/>
              </a:ext>
            </a:extLst>
          </p:cNvPr>
          <p:cNvSpPr/>
          <p:nvPr/>
        </p:nvSpPr>
        <p:spPr>
          <a:xfrm>
            <a:off x="5497912" y="3484351"/>
            <a:ext cx="3968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異常過濾器</a:t>
            </a:r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(Exception </a:t>
            </a:r>
            <a:r>
              <a:rPr lang="en-US" altLang="zh-TW" sz="2000" b="1" dirty="0" smtClean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Filters)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95" y="3983217"/>
            <a:ext cx="3834972" cy="26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2212675"/>
            <a:ext cx="6153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95" y="820529"/>
            <a:ext cx="3732509" cy="316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609313" y="4175519"/>
            <a:ext cx="3686256" cy="817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9059" y="3211902"/>
            <a:ext cx="336306" cy="278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766950" y="3643169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en-US" altLang="zh-TW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-Sorting</a:t>
            </a:r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8750" y="2471740"/>
            <a:ext cx="209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搜尋引擎</a:t>
            </a:r>
          </a:p>
        </p:txBody>
      </p:sp>
    </p:spTree>
    <p:extLst>
      <p:ext uri="{BB962C8B-B14F-4D97-AF65-F5344CB8AC3E}">
        <p14:creationId xmlns:p14="http://schemas.microsoft.com/office/powerpoint/2010/main" val="2970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/>
          <a:stretch/>
        </p:blipFill>
        <p:spPr bwMode="auto">
          <a:xfrm>
            <a:off x="6626792" y="4499305"/>
            <a:ext cx="4440895" cy="220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767"/>
            <a:ext cx="6502507" cy="510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93" y="733156"/>
            <a:ext cx="5231741" cy="399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853034" y="5663409"/>
            <a:ext cx="1603013" cy="14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6566" y="1457864"/>
            <a:ext cx="765941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5598543" y="1104181"/>
            <a:ext cx="1028250" cy="243564"/>
          </a:xfrm>
          <a:prstGeom prst="wedgeRoundRectCallout">
            <a:avLst>
              <a:gd name="adj1" fmla="val -22212"/>
              <a:gd name="adj2" fmla="val 111056"/>
              <a:gd name="adj3" fmla="val 16667"/>
            </a:avLst>
          </a:prstGeom>
          <a:solidFill>
            <a:srgbClr val="FFECC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新增變數</a:t>
            </a:r>
          </a:p>
        </p:txBody>
      </p:sp>
      <p:sp>
        <p:nvSpPr>
          <p:cNvPr id="17" name="矩形 16"/>
          <p:cNvSpPr/>
          <p:nvPr/>
        </p:nvSpPr>
        <p:spPr>
          <a:xfrm>
            <a:off x="8441156" y="1587261"/>
            <a:ext cx="1603013" cy="14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>
            <a:endCxn id="15" idx="3"/>
          </p:cNvCxnSpPr>
          <p:nvPr/>
        </p:nvCxnSpPr>
        <p:spPr>
          <a:xfrm flipH="1" flipV="1">
            <a:off x="6502507" y="1587261"/>
            <a:ext cx="1938649" cy="743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204822" y="1745412"/>
            <a:ext cx="3625970" cy="41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8" y="6106890"/>
            <a:ext cx="6436166" cy="47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6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8" y="1805917"/>
            <a:ext cx="5191920" cy="38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8218" y="5420266"/>
            <a:ext cx="1929322" cy="20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0" y="1805918"/>
            <a:ext cx="5021488" cy="379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512030" y="5391143"/>
            <a:ext cx="1929322" cy="20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42B0922-8B37-4EDA-BE55-29FCAF148534}"/>
              </a:ext>
            </a:extLst>
          </p:cNvPr>
          <p:cNvSpPr/>
          <p:nvPr/>
        </p:nvSpPr>
        <p:spPr>
          <a:xfrm>
            <a:off x="4019418" y="3281875"/>
            <a:ext cx="415316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過濾器屬性</a:t>
            </a:r>
          </a:p>
        </p:txBody>
      </p:sp>
    </p:spTree>
    <p:extLst>
      <p:ext uri="{BB962C8B-B14F-4D97-AF65-F5344CB8AC3E}">
        <p14:creationId xmlns:p14="http://schemas.microsoft.com/office/powerpoint/2010/main" val="27244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050">
                <a:latin typeface="微軟正黑體" panose="020B0604030504040204" pitchFamily="34" charset="-120"/>
                <a:ea typeface="微軟正黑體" panose="020B0604030504040204" pitchFamily="34" charset="-120"/>
              </a:rPr>
              <a:t>/30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z="105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24</a:t>
            </a:fld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流程圖: 替代處理程序 1"/>
          <p:cNvSpPr/>
          <p:nvPr/>
        </p:nvSpPr>
        <p:spPr>
          <a:xfrm>
            <a:off x="612473" y="1151625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OnAuthorization</a:t>
            </a:r>
            <a:endParaRPr lang="zh-TW" altLang="en-US" sz="16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4316080" y="1151624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 Filters</a:t>
            </a:r>
            <a:endParaRPr lang="zh-TW" altLang="en-US" sz="16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4316081" y="2605178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Filters</a:t>
            </a:r>
            <a:endParaRPr lang="zh-TW" altLang="en-US" sz="16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612472" y="1938066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OnActionExecuting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替代處理程序 7"/>
          <p:cNvSpPr/>
          <p:nvPr/>
        </p:nvSpPr>
        <p:spPr>
          <a:xfrm>
            <a:off x="612471" y="3262221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OnActionExecuted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替代處理程序 8"/>
          <p:cNvSpPr/>
          <p:nvPr/>
        </p:nvSpPr>
        <p:spPr>
          <a:xfrm>
            <a:off x="4399469" y="4830795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r>
              <a: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Filters</a:t>
            </a:r>
            <a:endParaRPr lang="zh-TW" altLang="en-US" sz="16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替代處理程序 10"/>
          <p:cNvSpPr/>
          <p:nvPr/>
        </p:nvSpPr>
        <p:spPr>
          <a:xfrm>
            <a:off x="695861" y="4186685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OnResultExecuting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流程圖: 替代處理程序 11"/>
          <p:cNvSpPr/>
          <p:nvPr/>
        </p:nvSpPr>
        <p:spPr>
          <a:xfrm>
            <a:off x="695860" y="5510840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OnResultExecuted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861" y="2675624"/>
            <a:ext cx="2116345" cy="421258"/>
          </a:xfrm>
          <a:prstGeom prst="rect">
            <a:avLst/>
          </a:prstGeom>
          <a:solidFill>
            <a:srgbClr val="FFE07D"/>
          </a:solidFill>
          <a:ln>
            <a:solidFill>
              <a:srgbClr val="F9C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9251" y="4927119"/>
            <a:ext cx="2116345" cy="421258"/>
          </a:xfrm>
          <a:prstGeom prst="rect">
            <a:avLst/>
          </a:prstGeom>
          <a:solidFill>
            <a:srgbClr val="FFE07D"/>
          </a:solidFill>
          <a:ln>
            <a:solidFill>
              <a:srgbClr val="F9C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5" idx="1"/>
            <a:endCxn id="2" idx="3"/>
          </p:cNvCxnSpPr>
          <p:nvPr/>
        </p:nvCxnSpPr>
        <p:spPr>
          <a:xfrm flipH="1">
            <a:off x="2812208" y="1397477"/>
            <a:ext cx="150387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1"/>
            <a:endCxn id="7" idx="3"/>
          </p:cNvCxnSpPr>
          <p:nvPr/>
        </p:nvCxnSpPr>
        <p:spPr>
          <a:xfrm flipH="1" flipV="1">
            <a:off x="2812207" y="2183919"/>
            <a:ext cx="1503874" cy="667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1"/>
            <a:endCxn id="8" idx="3"/>
          </p:cNvCxnSpPr>
          <p:nvPr/>
        </p:nvCxnSpPr>
        <p:spPr>
          <a:xfrm flipH="1">
            <a:off x="2812206" y="2851031"/>
            <a:ext cx="1503875" cy="657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1"/>
            <a:endCxn id="11" idx="3"/>
          </p:cNvCxnSpPr>
          <p:nvPr/>
        </p:nvCxnSpPr>
        <p:spPr>
          <a:xfrm flipH="1" flipV="1">
            <a:off x="2895596" y="4432538"/>
            <a:ext cx="1503873" cy="6441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1"/>
            <a:endCxn id="12" idx="3"/>
          </p:cNvCxnSpPr>
          <p:nvPr/>
        </p:nvCxnSpPr>
        <p:spPr>
          <a:xfrm flipH="1">
            <a:off x="2895595" y="5076648"/>
            <a:ext cx="1503874" cy="6800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圖: 替代處理程序 35"/>
          <p:cNvSpPr/>
          <p:nvPr/>
        </p:nvSpPr>
        <p:spPr>
          <a:xfrm>
            <a:off x="6599204" y="3890511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OnException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流程圖: 替代處理程序 36"/>
          <p:cNvSpPr/>
          <p:nvPr/>
        </p:nvSpPr>
        <p:spPr>
          <a:xfrm>
            <a:off x="9658705" y="3896260"/>
            <a:ext cx="2199735" cy="491705"/>
          </a:xfrm>
          <a:prstGeom prst="flowChartAlternateProcess">
            <a:avLst/>
          </a:prstGeom>
          <a:solidFill>
            <a:srgbClr val="FFE0A3"/>
          </a:solidFill>
          <a:ln>
            <a:solidFill>
              <a:srgbClr val="FFD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 Filters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7" idx="1"/>
            <a:endCxn id="36" idx="3"/>
          </p:cNvCxnSpPr>
          <p:nvPr/>
        </p:nvCxnSpPr>
        <p:spPr>
          <a:xfrm flipH="1" flipV="1">
            <a:off x="8798939" y="4136364"/>
            <a:ext cx="859766" cy="5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852157" y="17687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授權過濾器</a:t>
            </a:r>
          </a:p>
        </p:txBody>
      </p:sp>
      <p:sp>
        <p:nvSpPr>
          <p:cNvPr id="46" name="矩形 45"/>
          <p:cNvSpPr/>
          <p:nvPr/>
        </p:nvSpPr>
        <p:spPr>
          <a:xfrm>
            <a:off x="5791770" y="326222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動作過濾器</a:t>
            </a:r>
          </a:p>
        </p:txBody>
      </p:sp>
      <p:sp>
        <p:nvSpPr>
          <p:cNvPr id="47" name="矩形 46"/>
          <p:cNvSpPr/>
          <p:nvPr/>
        </p:nvSpPr>
        <p:spPr>
          <a:xfrm>
            <a:off x="6063787" y="541877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結果過濾器</a:t>
            </a:r>
          </a:p>
        </p:txBody>
      </p:sp>
      <p:sp>
        <p:nvSpPr>
          <p:cNvPr id="49" name="矩形 48"/>
          <p:cNvSpPr/>
          <p:nvPr/>
        </p:nvSpPr>
        <p:spPr>
          <a:xfrm>
            <a:off x="10356866" y="467711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例外過濾器</a:t>
            </a:r>
          </a:p>
        </p:txBody>
      </p:sp>
      <p:sp>
        <p:nvSpPr>
          <p:cNvPr id="50" name="矩形 49"/>
          <p:cNvSpPr/>
          <p:nvPr/>
        </p:nvSpPr>
        <p:spPr>
          <a:xfrm>
            <a:off x="2768050" y="830323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進行權限判斷時</a:t>
            </a:r>
          </a:p>
        </p:txBody>
      </p:sp>
      <p:sp>
        <p:nvSpPr>
          <p:cNvPr id="51" name="矩形 50"/>
          <p:cNvSpPr/>
          <p:nvPr/>
        </p:nvSpPr>
        <p:spPr>
          <a:xfrm>
            <a:off x="3105546" y="1956754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執行之前</a:t>
            </a:r>
          </a:p>
        </p:txBody>
      </p:sp>
      <p:sp>
        <p:nvSpPr>
          <p:cNvPr id="52" name="矩形 51"/>
          <p:cNvSpPr/>
          <p:nvPr/>
        </p:nvSpPr>
        <p:spPr>
          <a:xfrm>
            <a:off x="3197560" y="341537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執行之後</a:t>
            </a:r>
          </a:p>
        </p:txBody>
      </p:sp>
      <p:sp>
        <p:nvSpPr>
          <p:cNvPr id="53" name="矩形 52"/>
          <p:cNvSpPr/>
          <p:nvPr/>
        </p:nvSpPr>
        <p:spPr>
          <a:xfrm>
            <a:off x="3104755" y="4060913"/>
            <a:ext cx="2422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ActionResult</a:t>
            </a:r>
            <a:r>
              <a:rPr lang="zh-TW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執行之前</a:t>
            </a:r>
          </a:p>
        </p:txBody>
      </p:sp>
      <p:sp>
        <p:nvSpPr>
          <p:cNvPr id="54" name="矩形 53"/>
          <p:cNvSpPr/>
          <p:nvPr/>
        </p:nvSpPr>
        <p:spPr>
          <a:xfrm>
            <a:off x="3037003" y="5673562"/>
            <a:ext cx="2704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ActionResult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執行之後</a:t>
            </a:r>
          </a:p>
        </p:txBody>
      </p:sp>
      <p:sp>
        <p:nvSpPr>
          <p:cNvPr id="55" name="矩形 54"/>
          <p:cNvSpPr/>
          <p:nvPr/>
        </p:nvSpPr>
        <p:spPr>
          <a:xfrm>
            <a:off x="8559405" y="3431498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發生例外時</a:t>
            </a:r>
          </a:p>
        </p:txBody>
      </p:sp>
    </p:spTree>
    <p:extLst>
      <p:ext uri="{BB962C8B-B14F-4D97-AF65-F5344CB8AC3E}">
        <p14:creationId xmlns:p14="http://schemas.microsoft.com/office/powerpoint/2010/main" val="2095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517530" y="778947"/>
            <a:ext cx="10153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授權過濾器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 Filters)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8" y="2403227"/>
            <a:ext cx="3571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19" y="4899020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15900" y="2961123"/>
            <a:ext cx="466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裡，讓這個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都必須登入才可使用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4724233" y="5080752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也可以用來限定可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的特定使用者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128" y="1401022"/>
            <a:ext cx="964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1 . 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授權屬性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AuthorizationAttribute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授權過濾器用於對控制器動作的驗證和授權，用於身分驗證或是權限檢查。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909" y="2464278"/>
            <a:ext cx="960408" cy="20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089" y="4899020"/>
            <a:ext cx="1989827" cy="276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569" y="995581"/>
            <a:ext cx="507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2 .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允許匿名屬性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AllowAnonymousAttribute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8" y="1942368"/>
            <a:ext cx="35147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253900" y="3546432"/>
            <a:ext cx="1279585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0331" y="26459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可與授權屬性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AuthorizationAttribute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進行搭配，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讓特定的動作不做身分驗證或是權限檢查的判定。</a:t>
            </a:r>
          </a:p>
        </p:txBody>
      </p:sp>
    </p:spTree>
    <p:extLst>
      <p:ext uri="{BB962C8B-B14F-4D97-AF65-F5344CB8AC3E}">
        <p14:creationId xmlns:p14="http://schemas.microsoft.com/office/powerpoint/2010/main" val="37743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5853" y="553770"/>
            <a:ext cx="5087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３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子系動作屬性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ChildActionOnlyAttribute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3940" y="1207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只能進行子系動作</a:t>
            </a:r>
            <a:r>
              <a:rPr lang="en-US" altLang="zh-TW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(Child</a:t>
            </a:r>
            <a:r>
              <a:rPr lang="zh-TW" altLang="en-US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Action)</a:t>
            </a:r>
            <a:r>
              <a:rPr lang="zh-TW" altLang="en-US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的呼叫，被用來嵌入在</a:t>
            </a:r>
            <a:r>
              <a:rPr lang="en-US" altLang="zh-TW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en-US" altLang="zh-TW" dirty="0" err="1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78647" y="1039345"/>
            <a:ext cx="1837425" cy="336432"/>
          </a:xfrm>
          <a:prstGeom prst="wedgeRoundRectCallout">
            <a:avLst>
              <a:gd name="adj1" fmla="val -30333"/>
              <a:gd name="adj2" fmla="val 80357"/>
              <a:gd name="adj3" fmla="val 16667"/>
            </a:avLst>
          </a:prstGeom>
          <a:solidFill>
            <a:srgbClr val="FFECC5"/>
          </a:solidFill>
          <a:ln>
            <a:solidFill>
              <a:srgbClr val="FFD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987431" y="3808450"/>
            <a:ext cx="2254370" cy="336432"/>
          </a:xfrm>
          <a:prstGeom prst="wedgeRoundRectCallout">
            <a:avLst>
              <a:gd name="adj1" fmla="val -30333"/>
              <a:gd name="adj2" fmla="val 80357"/>
              <a:gd name="adj3" fmla="val 16667"/>
            </a:avLst>
          </a:prstGeom>
          <a:solidFill>
            <a:srgbClr val="FFECC5"/>
          </a:solidFill>
          <a:ln>
            <a:solidFill>
              <a:srgbClr val="FFD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View 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 err="1">
                <a:solidFill>
                  <a:schemeClr val="tx1"/>
                </a:solidFill>
              </a:rPr>
              <a:t>HtmlHelper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1" y="1853892"/>
            <a:ext cx="5485589" cy="316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"/>
          <a:stretch/>
        </p:blipFill>
        <p:spPr bwMode="auto">
          <a:xfrm>
            <a:off x="684654" y="1485409"/>
            <a:ext cx="4029075" cy="116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" y="4322508"/>
            <a:ext cx="6620703" cy="1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3"/>
          <a:stretch/>
        </p:blipFill>
        <p:spPr bwMode="auto">
          <a:xfrm>
            <a:off x="7191455" y="4537233"/>
            <a:ext cx="3157842" cy="221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4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655" y="757912"/>
            <a:ext cx="9106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動作過濾器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Filters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555" y="1210322"/>
            <a:ext cx="809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執行前後進行額外的處理，通常被用於產生記錄檔或是快取資料。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2242" y="2248965"/>
            <a:ext cx="8947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AsyncTimeoutAttribute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被用來設定非同步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方法的逾期時間，預設的逾期時間為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242" y="3793217"/>
            <a:ext cx="9907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NoAsyncTimeoutAttribute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方法，不會有逾期時間的時間限制，使逾期時間至無限大。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2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3858" y="2702818"/>
            <a:ext cx="2104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186150" y="3737578"/>
            <a:ext cx="381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32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Viewstart</a:t>
            </a:r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0101" y="931048"/>
            <a:ext cx="1171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結果過濾器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Filters)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976" y="1678324"/>
            <a:ext cx="1071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ActionResult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執行前後還未回傳至客戶端時，來執行一些邏輯判斷，或是用於修改輸出結果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6" y="2986762"/>
            <a:ext cx="3800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923008" y="3297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OutputCache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屬性，用於為此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資料進行暫存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OutputCache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動作方法能暫存設定時間</a:t>
            </a:r>
          </a:p>
        </p:txBody>
      </p:sp>
    </p:spTree>
    <p:extLst>
      <p:ext uri="{BB962C8B-B14F-4D97-AF65-F5344CB8AC3E}">
        <p14:creationId xmlns:p14="http://schemas.microsoft.com/office/powerpoint/2010/main" val="9323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430" y="647989"/>
            <a:ext cx="1200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異常過濾器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 Filters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253705" y="1139012"/>
            <a:ext cx="1002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程式執行階段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包含過濾器、執行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內到最後的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ActionResult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執行完後等階段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發生意外時，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例外進行處理，通常被用在記錄錯誤或導向錯誤檢視。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89" y="2455833"/>
            <a:ext cx="5705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 b="5930"/>
          <a:stretch/>
        </p:blipFill>
        <p:spPr bwMode="auto">
          <a:xfrm>
            <a:off x="3737305" y="4727274"/>
            <a:ext cx="4924425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6" y="1947594"/>
            <a:ext cx="28479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01809" y="3588590"/>
            <a:ext cx="2041391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809" y="5969480"/>
            <a:ext cx="1394410" cy="267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11878" y="5080958"/>
            <a:ext cx="1544324" cy="10222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866848" y="3209791"/>
            <a:ext cx="756246" cy="5363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6202" y="4710021"/>
            <a:ext cx="1802726" cy="168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3071" y="3477976"/>
            <a:ext cx="5641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被註冊成全域的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，因此可以不須再專案底下的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53" y="4081955"/>
            <a:ext cx="3441272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64" y="1821300"/>
            <a:ext cx="2872824" cy="165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3089888"/>
            <a:ext cx="12192000" cy="1143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4486275" y="2999401"/>
            <a:ext cx="195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End</a:t>
            </a:r>
            <a:endParaRPr lang="zh-CN" altLang="en-US" sz="8000" dirty="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  <p:sp>
        <p:nvSpPr>
          <p:cNvPr id="8" name="椭圆形标注 3"/>
          <p:cNvSpPr>
            <a:spLocks noChangeArrowheads="1"/>
          </p:cNvSpPr>
          <p:nvPr/>
        </p:nvSpPr>
        <p:spPr bwMode="auto">
          <a:xfrm rot="437392">
            <a:off x="6545263" y="1913551"/>
            <a:ext cx="1757362" cy="1604963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rgbClr val="FFC000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6645275" y="2494576"/>
            <a:ext cx="156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Thank</a:t>
            </a:r>
          </a:p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you</a:t>
            </a:r>
            <a:endParaRPr lang="zh-CN" altLang="en-US" sz="400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</p:spTree>
    <p:extLst>
      <p:ext uri="{BB962C8B-B14F-4D97-AF65-F5344CB8AC3E}">
        <p14:creationId xmlns:p14="http://schemas.microsoft.com/office/powerpoint/2010/main" val="14188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57039" y="5032319"/>
            <a:ext cx="168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~/Views/Shared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3" y="588914"/>
            <a:ext cx="3228712" cy="611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29669" y="5216985"/>
            <a:ext cx="3416060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70876" y="3359068"/>
            <a:ext cx="517586" cy="2480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96377" y="6257906"/>
            <a:ext cx="3416060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8911" y="621510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~/Views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564550" y="4572517"/>
            <a:ext cx="517586" cy="2480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73" y="5670037"/>
            <a:ext cx="4591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31" y="3958133"/>
            <a:ext cx="3970756" cy="153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26" y="661385"/>
            <a:ext cx="4160335" cy="3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7137434" y="4725087"/>
            <a:ext cx="3416060" cy="22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866003"/>
            <a:ext cx="8944155" cy="518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0884" y="1604508"/>
            <a:ext cx="3416060" cy="163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862" y="496671"/>
            <a:ext cx="16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err="1">
                <a:solidFill>
                  <a:srgbClr val="FF0000"/>
                </a:solidFill>
              </a:rPr>
              <a:t>Layout.cshtml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85" y="891879"/>
            <a:ext cx="3209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93" y="1077936"/>
            <a:ext cx="25336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 flipV="1">
            <a:off x="1066801" y="5150263"/>
            <a:ext cx="925902" cy="180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V="1">
            <a:off x="4066820" y="1391941"/>
            <a:ext cx="2077948" cy="313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</p:cNvCxnSpPr>
          <p:nvPr/>
        </p:nvCxnSpPr>
        <p:spPr>
          <a:xfrm flipV="1">
            <a:off x="7803668" y="1303426"/>
            <a:ext cx="1340332" cy="156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02" y="4018555"/>
            <a:ext cx="31908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992703" y="5228679"/>
            <a:ext cx="1911785" cy="120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68" y="2150248"/>
            <a:ext cx="3962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7933714" y="2689319"/>
            <a:ext cx="3832353" cy="1184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3715" y="4565409"/>
            <a:ext cx="3832353" cy="663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9" y="1221358"/>
            <a:ext cx="7181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9147" y="561522"/>
            <a:ext cx="209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ViewStart.cshtml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" y="3145048"/>
            <a:ext cx="9589159" cy="228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34" y="5063289"/>
            <a:ext cx="3380566" cy="14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4" y="5063289"/>
            <a:ext cx="406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9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0" y="1431584"/>
            <a:ext cx="10620015" cy="54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400" y="572867"/>
            <a:ext cx="232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另外兩種設定</a:t>
            </a:r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endParaRPr lang="zh-TW" altLang="en-US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88340" y="5852160"/>
            <a:ext cx="1657996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043858" y="2702818"/>
            <a:ext cx="2104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890286" y="3722798"/>
            <a:ext cx="241142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PartialView</a:t>
            </a:r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2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13" y="722604"/>
            <a:ext cx="4426501" cy="571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862" y="522549"/>
            <a:ext cx="1520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PartialView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07" y="2837924"/>
            <a:ext cx="4098988" cy="246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>
            <a:cxnSpLocks/>
          </p:cNvCxnSpPr>
          <p:nvPr/>
        </p:nvCxnSpPr>
        <p:spPr>
          <a:xfrm flipV="1">
            <a:off x="4452729" y="922659"/>
            <a:ext cx="2806812" cy="4004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0385" y="1167930"/>
            <a:ext cx="5517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或是顯示的語法包裝起來，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提供開發可以重複的使用，將頁面模組化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1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6773</TotalTime>
  <Words>588</Words>
  <Application>Microsoft Office PowerPoint</Application>
  <PresentationFormat>自訂</PresentationFormat>
  <Paragraphs>165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訓練課程簡報</vt:lpstr>
      <vt:lpstr>現代 .Net 開發者之路 - MVC 完全精通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Anna</cp:lastModifiedBy>
  <cp:revision>198</cp:revision>
  <dcterms:created xsi:type="dcterms:W3CDTF">2018-05-02T03:29:08Z</dcterms:created>
  <dcterms:modified xsi:type="dcterms:W3CDTF">2018-06-01T02:41:04Z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