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</p:sldMasterIdLst>
  <p:notesMasterIdLst>
    <p:notesMasterId r:id="rId54"/>
  </p:notesMasterIdLst>
  <p:handoutMasterIdLst>
    <p:handoutMasterId r:id="rId55"/>
  </p:handoutMasterIdLst>
  <p:sldIdLst>
    <p:sldId id="257" r:id="rId2"/>
    <p:sldId id="321" r:id="rId3"/>
    <p:sldId id="272" r:id="rId4"/>
    <p:sldId id="273" r:id="rId5"/>
    <p:sldId id="282" r:id="rId6"/>
    <p:sldId id="274" r:id="rId7"/>
    <p:sldId id="275" r:id="rId8"/>
    <p:sldId id="283" r:id="rId9"/>
    <p:sldId id="281" r:id="rId10"/>
    <p:sldId id="276" r:id="rId11"/>
    <p:sldId id="277" r:id="rId12"/>
    <p:sldId id="278" r:id="rId13"/>
    <p:sldId id="279" r:id="rId14"/>
    <p:sldId id="280" r:id="rId15"/>
    <p:sldId id="284" r:id="rId16"/>
    <p:sldId id="285" r:id="rId17"/>
    <p:sldId id="286" r:id="rId18"/>
    <p:sldId id="287" r:id="rId19"/>
    <p:sldId id="288" r:id="rId20"/>
    <p:sldId id="291" r:id="rId21"/>
    <p:sldId id="289" r:id="rId22"/>
    <p:sldId id="290" r:id="rId23"/>
    <p:sldId id="292" r:id="rId24"/>
    <p:sldId id="293" r:id="rId25"/>
    <p:sldId id="294" r:id="rId26"/>
    <p:sldId id="268" r:id="rId27"/>
    <p:sldId id="269" r:id="rId28"/>
    <p:sldId id="270" r:id="rId29"/>
    <p:sldId id="271" r:id="rId30"/>
    <p:sldId id="295" r:id="rId31"/>
    <p:sldId id="296" r:id="rId32"/>
    <p:sldId id="297" r:id="rId33"/>
    <p:sldId id="298" r:id="rId34"/>
    <p:sldId id="299" r:id="rId35"/>
    <p:sldId id="301" r:id="rId36"/>
    <p:sldId id="302" r:id="rId37"/>
    <p:sldId id="300" r:id="rId38"/>
    <p:sldId id="303" r:id="rId39"/>
    <p:sldId id="309" r:id="rId40"/>
    <p:sldId id="305" r:id="rId41"/>
    <p:sldId id="310" r:id="rId42"/>
    <p:sldId id="306" r:id="rId43"/>
    <p:sldId id="307" r:id="rId44"/>
    <p:sldId id="308" r:id="rId45"/>
    <p:sldId id="311" r:id="rId46"/>
    <p:sldId id="312" r:id="rId47"/>
    <p:sldId id="313" r:id="rId48"/>
    <p:sldId id="314" r:id="rId49"/>
    <p:sldId id="316" r:id="rId50"/>
    <p:sldId id="317" r:id="rId51"/>
    <p:sldId id="320" r:id="rId52"/>
    <p:sldId id="315" r:id="rId53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8B"/>
    <a:srgbClr val="FFECC5"/>
    <a:srgbClr val="FFE0A3"/>
    <a:srgbClr val="FFD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9757" autoAdjust="0"/>
  </p:normalViewPr>
  <p:slideViewPr>
    <p:cSldViewPr snapToGrid="0">
      <p:cViewPr varScale="1">
        <p:scale>
          <a:sx n="88" d="100"/>
          <a:sy n="88" d="100"/>
        </p:scale>
        <p:origin x="-422" y="-67"/>
      </p:cViewPr>
      <p:guideLst>
        <p:guide orient="horz" pos="2160"/>
        <p:guide orient="horz" pos="4128"/>
        <p:guide pos="3840"/>
        <p:guide pos="72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-3187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6AFA9A-7D3E-42CC-927E-F23DCCD6D484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2018年5月15日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1311F18-D970-4D7B-B098-1E7546817641}" type="datetime2">
              <a:rPr lang="zh-TW" altLang="en-US" smtClean="0"/>
              <a:pPr/>
              <a:t>2018年5月15日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2674CE4-FBD8-4481-AEFB-CA53E599A74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zh-TW" smtClean="0"/>
              <a:t>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zh-TW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3251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17" name="頁尾預留位置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en-US" altLang="zh-TW"/>
              <a:t>/ 50</a:t>
            </a:r>
            <a:endParaRPr lang="zh-TW" altLang="en-US" dirty="0"/>
          </a:p>
        </p:txBody>
      </p:sp>
      <p:sp>
        <p:nvSpPr>
          <p:cNvPr id="28" name="日期預留位置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3D164DD1-2BFA-422E-B570-312B1928DC3D}" type="datetime2">
              <a:rPr lang="zh-TW" altLang="en-US" smtClean="0"/>
              <a:t>2018年5月15日</a:t>
            </a:fld>
            <a:endParaRPr lang="zh-TW" altLang="en-US" dirty="0"/>
          </a:p>
        </p:txBody>
      </p:sp>
      <p:sp>
        <p:nvSpPr>
          <p:cNvPr id="29" name="投影片編號預留位置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/>
              <a:t>/ 50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92FD0F-6941-4020-B9F5-E8D5010D5E08}" type="datetime2">
              <a:rPr lang="zh-TW" altLang="en-US" smtClean="0"/>
              <a:t>2018年5月15日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zh-TW" altLang="en-US" dirty="0"/>
              <a:t>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zh-TW" altLang="en-US" dirty="0"/>
              <a:t>按一下以編輯母片文字樣式</a:t>
            </a:r>
          </a:p>
          <a:p>
            <a:pPr lvl="1" rtl="0" eaLnBrk="1" latinLnBrk="0" hangingPunct="1"/>
            <a:r>
              <a:rPr lang="zh-TW" altLang="en-US" dirty="0"/>
              <a:t>第二層</a:t>
            </a:r>
          </a:p>
          <a:p>
            <a:pPr lvl="2" rtl="0" eaLnBrk="1" latinLnBrk="0" hangingPunct="1"/>
            <a:r>
              <a:rPr lang="zh-TW" altLang="en-US" dirty="0"/>
              <a:t>第三層</a:t>
            </a:r>
          </a:p>
          <a:p>
            <a:pPr lvl="3" rtl="0" eaLnBrk="1" latinLnBrk="0" hangingPunct="1"/>
            <a:r>
              <a:rPr lang="zh-TW" altLang="en-US" dirty="0"/>
              <a:t>第四層</a:t>
            </a:r>
          </a:p>
          <a:p>
            <a:pPr lvl="4" rtl="0" eaLnBrk="1" latinLnBrk="0" hangingPunct="1"/>
            <a:r>
              <a:rPr lang="zh-TW" altLang="en-US" dirty="0"/>
              <a:t>第五層</a:t>
            </a:r>
            <a:r>
              <a:rPr lang="en-US" altLang="zh-TW" dirty="0"/>
              <a:t>a</a:t>
            </a:r>
            <a:endParaRPr kumimoji="0"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/>
              <a:t>/ 50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E2190F-2EB3-4635-B35E-314C999E8682}" type="datetime2">
              <a:rPr lang="zh-TW" altLang="en-US" smtClean="0"/>
              <a:t>2018年5月15日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9DA0-2258-4C18-A31A-7A447532B41B}" type="datetime2">
              <a:rPr lang="zh-TW" altLang="en-US" smtClean="0"/>
              <a:t>2018年5月15日</a:t>
            </a:fld>
            <a:endParaRPr lang="zh-TW" altLang="en-US" dirty="0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>
          <a:xfrm>
            <a:off x="11703182" y="6603762"/>
            <a:ext cx="548640" cy="245692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ea typeface="Microsoft JhengHei UI"/>
              </a:defRPr>
            </a:lvl1pPr>
          </a:lstStyle>
          <a:p>
            <a:r>
              <a:rPr lang="en-US" altLang="zh-TW" dirty="0"/>
              <a:t>/50</a:t>
            </a:r>
            <a:endParaRPr lang="zh-TW" altLang="en-US" dirty="0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>
            <a:lvl1pPr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/>
              <a:t>/ 50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732E6A-811D-4CAE-9D87-72C6ACE685DC}" type="datetime2">
              <a:rPr lang="zh-TW" altLang="en-US" smtClean="0"/>
              <a:t>2018年5月15日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/>
              <a:t>/ 50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1CE3BF-72E0-4142-B249-11E9130BA268}" type="datetime2">
              <a:rPr lang="zh-TW" altLang="en-US" smtClean="0"/>
              <a:t>2018年5月15日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</p:txBody>
      </p:sp>
      <p:sp>
        <p:nvSpPr>
          <p:cNvPr id="5" name="內容預留位置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28" name="頁尾預留位置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US" altLang="zh-TW"/>
              <a:t>/ 50</a:t>
            </a:r>
            <a:endParaRPr lang="zh-TW" altLang="en-US" dirty="0"/>
          </a:p>
        </p:txBody>
      </p:sp>
      <p:sp>
        <p:nvSpPr>
          <p:cNvPr id="26" name="日期預留位置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CB9B9F-18A6-44FF-86DD-FD67A8359B54}" type="datetime2">
              <a:rPr lang="zh-TW" altLang="en-US" smtClean="0"/>
              <a:t>2018年5月15日</a:t>
            </a:fld>
            <a:endParaRPr lang="zh-TW" altLang="en-US" dirty="0"/>
          </a:p>
        </p:txBody>
      </p:sp>
      <p:sp>
        <p:nvSpPr>
          <p:cNvPr id="27" name="投影片編號預留位置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en-US" altLang="zh-TW"/>
              <a:t>/ 50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8234E524-7489-45DA-ADBC-21CC58A44226}" type="datetime2">
              <a:rPr lang="zh-TW" altLang="en-US" smtClean="0"/>
              <a:t>2018年5月15日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/>
              <a:t>/ 50</a:t>
            </a:r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DCF257-C789-428C-85AE-AD867697FDA4}" type="datetime2">
              <a:rPr lang="zh-TW" altLang="en-US" smtClean="0"/>
              <a:t>2018年5月15日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zh-TW" altLang="en-US" dirty="0"/>
              <a:t>編輯母片標題樣式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/>
              <a:t>/ 50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40ED41-1BF2-4CF2-A290-4A1D9821DABE}" type="datetime2">
              <a:rPr lang="zh-TW" altLang="en-US" smtClean="0"/>
              <a:t>2018年5月15日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eaVert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zh-TW" altLang="en-US"/>
              <a:t>按一下圖示以新增圖片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/>
              <a:t>/ 50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9AAAB5-F229-488E-916A-91F4004E256B}" type="datetime2">
              <a:rPr lang="zh-TW" altLang="en-US" smtClean="0"/>
              <a:t>2018年5月15日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0" name="矩形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2" name="標題預留位置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13" name="文字預留位置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zh-TW" altLang="en-US" dirty="0"/>
              <a:t>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/ 50</a:t>
            </a:r>
            <a:endParaRPr lang="zh-TW" altLang="en-US" dirty="0"/>
          </a:p>
        </p:txBody>
      </p:sp>
      <p:sp>
        <p:nvSpPr>
          <p:cNvPr id="14" name="日期預留位置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F783D94-38F3-4445-B047-F41715F15F25}" type="datetime2">
              <a:rPr lang="zh-TW" altLang="en-US" smtClean="0"/>
              <a:t>2018年5月15日</a:t>
            </a:fld>
            <a:endParaRPr lang="zh-TW" altLang="en-US" dirty="0"/>
          </a:p>
        </p:txBody>
      </p:sp>
      <p:sp>
        <p:nvSpPr>
          <p:cNvPr id="23" name="投影片編號預留位置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83765" y="2154118"/>
            <a:ext cx="11277600" cy="1470025"/>
          </a:xfrm>
        </p:spPr>
        <p:txBody>
          <a:bodyPr rtlCol="0"/>
          <a:lstStyle/>
          <a:p>
            <a:r>
              <a:rPr lang="zh-TW" altLang="en-US" dirty="0"/>
              <a:t>現代 </a:t>
            </a:r>
            <a:r>
              <a:rPr lang="en-US" altLang="zh-TW" dirty="0" err="1"/>
              <a:t>.Net</a:t>
            </a:r>
            <a:r>
              <a:rPr lang="en-US" altLang="zh-TW" dirty="0"/>
              <a:t> </a:t>
            </a:r>
            <a:r>
              <a:rPr lang="zh-TW" altLang="en-US" dirty="0"/>
              <a:t>開發者之路 </a:t>
            </a:r>
            <a:r>
              <a:rPr lang="en-US" altLang="zh-TW" dirty="0"/>
              <a:t>- MVC </a:t>
            </a:r>
            <a:r>
              <a:rPr lang="zh-TW" altLang="en-US" dirty="0"/>
              <a:t>完全精通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409208" y="5771870"/>
            <a:ext cx="1348596" cy="542665"/>
          </a:xfrm>
        </p:spPr>
        <p:txBody>
          <a:bodyPr rtlCol="0"/>
          <a:lstStyle/>
          <a:p>
            <a:pPr rtl="0"/>
            <a:r>
              <a:rPr lang="zh-TW" altLang="en-US" dirty="0"/>
              <a:t>陳彥如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54" y="1276326"/>
            <a:ext cx="451485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線單箭頭接點 8"/>
          <p:cNvCxnSpPr>
            <a:cxnSpLocks/>
            <a:endCxn id="27" idx="1"/>
          </p:cNvCxnSpPr>
          <p:nvPr/>
        </p:nvCxnSpPr>
        <p:spPr>
          <a:xfrm flipV="1">
            <a:off x="2193865" y="837249"/>
            <a:ext cx="3327596" cy="198995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cxnSpLocks/>
          </p:cNvCxnSpPr>
          <p:nvPr/>
        </p:nvCxnSpPr>
        <p:spPr>
          <a:xfrm>
            <a:off x="1190630" y="5075504"/>
            <a:ext cx="425132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72655" y="690915"/>
            <a:ext cx="1044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Create.cs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9</a:t>
            </a:fld>
            <a:endParaRPr lang="zh-TW" altLang="en-US" dirty="0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 50</a:t>
            </a:r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2834A1C7-A508-4259-9EF8-E06D1A16D932}"/>
              </a:ext>
            </a:extLst>
          </p:cNvPr>
          <p:cNvSpPr/>
          <p:nvPr/>
        </p:nvSpPr>
        <p:spPr>
          <a:xfrm>
            <a:off x="5453456" y="1864514"/>
            <a:ext cx="6447988" cy="9387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&lt;span class="field-validation-valid text-danger" data-</a:t>
            </a:r>
            <a:r>
              <a:rPr lang="en-US" altLang="zh-TW" sz="1100" dirty="0" err="1"/>
              <a:t>valmsg</a:t>
            </a:r>
            <a:r>
              <a:rPr lang="en-US" altLang="zh-TW" sz="1100" dirty="0"/>
              <a:t>-for="Name" data-</a:t>
            </a:r>
            <a:r>
              <a:rPr lang="en-US" altLang="zh-TW" sz="1100" dirty="0" err="1"/>
              <a:t>valmsg</a:t>
            </a:r>
            <a:r>
              <a:rPr lang="en-US" altLang="zh-TW" sz="1100" dirty="0"/>
              <a:t>-replace="true"&gt;&lt;/span&gt;</a:t>
            </a:r>
          </a:p>
          <a:p>
            <a:r>
              <a:rPr lang="en-US" altLang="zh-TW" sz="1100" dirty="0"/>
              <a:t>The </a:t>
            </a:r>
            <a:r>
              <a:rPr lang="en-US" altLang="zh-TW" sz="1100" dirty="0" err="1"/>
              <a:t>cshtml</a:t>
            </a:r>
            <a:r>
              <a:rPr lang="en-US" altLang="zh-TW" sz="1100" dirty="0"/>
              <a:t> also use the following JS</a:t>
            </a:r>
          </a:p>
          <a:p>
            <a:r>
              <a:rPr lang="en-US" altLang="zh-TW" sz="1100" dirty="0"/>
              <a:t>&lt;script </a:t>
            </a:r>
            <a:r>
              <a:rPr lang="en-US" altLang="zh-TW" sz="1100" dirty="0" err="1"/>
              <a:t>src</a:t>
            </a:r>
            <a:r>
              <a:rPr lang="en-US" altLang="zh-TW" sz="1100" dirty="0"/>
              <a:t>="~/Scripts/jquery-1.10.2.min.js"&gt;&lt;/script&gt;</a:t>
            </a:r>
          </a:p>
          <a:p>
            <a:r>
              <a:rPr lang="en-US" altLang="zh-TW" sz="1100" dirty="0"/>
              <a:t>&lt;script </a:t>
            </a:r>
            <a:r>
              <a:rPr lang="en-US" altLang="zh-TW" sz="1100" dirty="0" err="1"/>
              <a:t>src</a:t>
            </a:r>
            <a:r>
              <a:rPr lang="en-US" altLang="zh-TW" sz="1100" dirty="0"/>
              <a:t>="~/Scripts/jquery.validate.min.js"&gt;&lt;/script&gt;</a:t>
            </a:r>
          </a:p>
          <a:p>
            <a:r>
              <a:rPr lang="en-US" altLang="zh-TW" sz="1100" dirty="0"/>
              <a:t>&lt;script </a:t>
            </a:r>
            <a:r>
              <a:rPr lang="en-US" altLang="zh-TW" sz="1100" dirty="0" err="1"/>
              <a:t>src</a:t>
            </a:r>
            <a:r>
              <a:rPr lang="en-US" altLang="zh-TW" sz="1100" dirty="0"/>
              <a:t>="~/Scripts/jquery.validate.unobtrusive.min.js"&gt;&lt;/script&gt;</a:t>
            </a:r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xmlns="" id="{EA6A6C46-7206-4267-A2B9-95644BDABF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4" t="-5284" r="22448" b="69131"/>
          <a:stretch/>
        </p:blipFill>
        <p:spPr bwMode="auto">
          <a:xfrm>
            <a:off x="5521461" y="622124"/>
            <a:ext cx="5270239" cy="4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9B61DA7B-5937-4E5E-8C20-42B7E91C30F2}"/>
              </a:ext>
            </a:extLst>
          </p:cNvPr>
          <p:cNvSpPr/>
          <p:nvPr/>
        </p:nvSpPr>
        <p:spPr>
          <a:xfrm>
            <a:off x="5464957" y="1047128"/>
            <a:ext cx="607299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&lt;label class="control-label col-md-2”    for="Name"&gt;Name&lt;/label&gt;</a:t>
            </a:r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xmlns="" id="{576926B4-61FD-453E-903F-14C898F4B1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5" t="42378" r="4843" b="43452"/>
          <a:stretch/>
        </p:blipFill>
        <p:spPr bwMode="auto">
          <a:xfrm>
            <a:off x="5441954" y="1308738"/>
            <a:ext cx="6096000" cy="16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A40916CF-A032-43D7-ABBE-19A78DC37AB1}"/>
              </a:ext>
            </a:extLst>
          </p:cNvPr>
          <p:cNvSpPr/>
          <p:nvPr/>
        </p:nvSpPr>
        <p:spPr>
          <a:xfrm>
            <a:off x="5453456" y="1464515"/>
            <a:ext cx="60960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&lt;input class="form-control text-box single-line" id="Name" name="Name" type="text" value=""&gt;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xmlns="" id="{74B08DB7-D951-4F97-A7E3-0019BFCE9C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9" t="55952" b="29928"/>
          <a:stretch/>
        </p:blipFill>
        <p:spPr bwMode="auto">
          <a:xfrm>
            <a:off x="5359712" y="1724545"/>
            <a:ext cx="6479664" cy="16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822744F5-EA66-476E-950D-C9AA7D7DF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30" y="4790264"/>
            <a:ext cx="46863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56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9" b="83489"/>
          <a:stretch/>
        </p:blipFill>
        <p:spPr bwMode="auto">
          <a:xfrm>
            <a:off x="133785" y="1693198"/>
            <a:ext cx="7791450" cy="56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45928" y="961555"/>
            <a:ext cx="2359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1.FormCollection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10</a:t>
            </a:fld>
            <a:endParaRPr lang="zh-TW" altLang="en-US" dirty="0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 50</a:t>
            </a:r>
            <a:endParaRPr lang="zh-TW" alt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1F8C077C-EDE3-4755-959E-F64B1F000D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56"/>
          <a:stretch/>
        </p:blipFill>
        <p:spPr bwMode="auto">
          <a:xfrm>
            <a:off x="133785" y="2261938"/>
            <a:ext cx="7791450" cy="332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11</a:t>
            </a:fld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7"/>
          <a:stretch/>
        </p:blipFill>
        <p:spPr bwMode="auto">
          <a:xfrm>
            <a:off x="296892" y="1380227"/>
            <a:ext cx="8458200" cy="3684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03208" y="586922"/>
            <a:ext cx="35339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2.</a:t>
            </a:r>
            <a:r>
              <a:rPr lang="zh-TW" altLang="en-US" sz="2800" b="1" dirty="0">
                <a:solidFill>
                  <a:srgbClr val="FF0000"/>
                </a:solidFill>
              </a:rPr>
              <a:t>使用</a:t>
            </a:r>
            <a:r>
              <a:rPr lang="en-US" altLang="zh-TW" sz="2800" b="1" dirty="0">
                <a:solidFill>
                  <a:srgbClr val="FF0000"/>
                </a:solidFill>
              </a:rPr>
              <a:t>name attribute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193" y="2076540"/>
            <a:ext cx="632460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0230928" y="3222236"/>
            <a:ext cx="888521" cy="228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070785" y="5064245"/>
            <a:ext cx="1046672" cy="197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17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12</a:t>
            </a:fld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2"/>
          <a:stretch/>
        </p:blipFill>
        <p:spPr bwMode="auto">
          <a:xfrm>
            <a:off x="137841" y="1578634"/>
            <a:ext cx="5915025" cy="357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59185" y="601140"/>
            <a:ext cx="33249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3.</a:t>
            </a:r>
            <a:r>
              <a:rPr lang="zh-TW" altLang="en-US" sz="2800" b="1" dirty="0">
                <a:solidFill>
                  <a:srgbClr val="FF0000"/>
                </a:solidFill>
              </a:rPr>
              <a:t>使用</a:t>
            </a:r>
            <a:r>
              <a:rPr lang="en-US" altLang="zh-TW" sz="2800" b="1" dirty="0">
                <a:solidFill>
                  <a:srgbClr val="FF0000"/>
                </a:solidFill>
              </a:rPr>
              <a:t>model binding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11A249BC-F8AD-4973-90A3-3F6583EEC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441" y="2468446"/>
            <a:ext cx="7128061" cy="337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3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13</a:t>
            </a:fld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9185" y="470331"/>
            <a:ext cx="657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4.</a:t>
            </a:r>
            <a:r>
              <a:rPr lang="zh-TW" altLang="en-US" sz="2800" b="1" dirty="0">
                <a:solidFill>
                  <a:srgbClr val="FF0000"/>
                </a:solidFill>
              </a:rPr>
              <a:t>使用</a:t>
            </a:r>
            <a:r>
              <a:rPr lang="en-US" altLang="zh-TW" sz="2800" dirty="0" err="1">
                <a:solidFill>
                  <a:srgbClr val="FF0000"/>
                </a:solidFill>
              </a:rPr>
              <a:t>UpdateModel</a:t>
            </a:r>
            <a:r>
              <a:rPr lang="en-US" altLang="zh-TW" sz="2800" dirty="0">
                <a:solidFill>
                  <a:srgbClr val="FF0000"/>
                </a:solidFill>
              </a:rPr>
              <a:t>() or </a:t>
            </a:r>
            <a:r>
              <a:rPr lang="en-US" altLang="zh-TW" sz="2800" dirty="0" err="1">
                <a:solidFill>
                  <a:srgbClr val="FF0000"/>
                </a:solidFill>
              </a:rPr>
              <a:t>TryUpdateModel</a:t>
            </a:r>
            <a:r>
              <a:rPr lang="en-US" altLang="zh-TW" sz="2800" dirty="0">
                <a:solidFill>
                  <a:srgbClr val="FF0000"/>
                </a:solidFill>
              </a:rPr>
              <a:t>()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A49D8EA7-9FDE-4C96-8B5D-203602A8A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69" y="1124452"/>
            <a:ext cx="7585959" cy="496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4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14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68EDBDC-4789-4CC1-BA55-DBD5707EEAF5}"/>
              </a:ext>
            </a:extLst>
          </p:cNvPr>
          <p:cNvSpPr/>
          <p:nvPr/>
        </p:nvSpPr>
        <p:spPr>
          <a:xfrm>
            <a:off x="5182930" y="4214504"/>
            <a:ext cx="182614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更新資料</a:t>
            </a:r>
          </a:p>
          <a:p>
            <a:endParaRPr lang="zh-TW" alt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68EDBDC-4789-4CC1-BA55-DBD5707EEAF5}"/>
              </a:ext>
            </a:extLst>
          </p:cNvPr>
          <p:cNvSpPr/>
          <p:nvPr/>
        </p:nvSpPr>
        <p:spPr>
          <a:xfrm>
            <a:off x="1303150" y="2948213"/>
            <a:ext cx="95857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ADO.NET</a:t>
            </a:r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連接資料庫以及新增</a:t>
            </a:r>
            <a:r>
              <a:rPr lang="en-US" altLang="zh-TW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en-US" altLang="zh-TW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移除資料</a:t>
            </a:r>
          </a:p>
        </p:txBody>
      </p:sp>
    </p:spTree>
    <p:extLst>
      <p:ext uri="{BB962C8B-B14F-4D97-AF65-F5344CB8AC3E}">
        <p14:creationId xmlns:p14="http://schemas.microsoft.com/office/powerpoint/2010/main" val="302555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15</a:t>
            </a:fld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61" y="891881"/>
            <a:ext cx="8062025" cy="578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34862" y="522549"/>
            <a:ext cx="371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GamerBusinessLayer.cs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 err="1">
                <a:solidFill>
                  <a:srgbClr val="FF0000"/>
                </a:solidFill>
              </a:rPr>
              <a:t>SaveGamer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0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16</a:t>
            </a:fld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5"/>
          <a:stretch/>
        </p:blipFill>
        <p:spPr bwMode="auto">
          <a:xfrm>
            <a:off x="134862" y="4047494"/>
            <a:ext cx="6924675" cy="1572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34862" y="522549"/>
            <a:ext cx="3289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GamerController.cs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>
                <a:solidFill>
                  <a:srgbClr val="FF0000"/>
                </a:solidFill>
              </a:rPr>
              <a:t>Edit</a:t>
            </a:r>
            <a:r>
              <a:rPr lang="zh-TW" altLang="en-US" dirty="0">
                <a:solidFill>
                  <a:srgbClr val="FF0000"/>
                </a:solidFill>
              </a:rPr>
              <a:t>取得</a:t>
            </a:r>
            <a:r>
              <a:rPr lang="en-US" altLang="zh-TW" dirty="0">
                <a:solidFill>
                  <a:srgbClr val="FF0000"/>
                </a:solidFill>
              </a:rPr>
              <a:t>ID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xmlns="" id="{627BAB1A-05E9-4826-AA44-2F4EFB623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62" y="891881"/>
            <a:ext cx="6325470" cy="318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xmlns="" id="{B23AD9A5-5652-463B-BD11-FAF28A9A9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00"/>
          <a:stretch/>
        </p:blipFill>
        <p:spPr bwMode="auto">
          <a:xfrm>
            <a:off x="3717321" y="5300221"/>
            <a:ext cx="7410450" cy="1303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665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17</a:t>
            </a:fld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96" y="753913"/>
            <a:ext cx="7121846" cy="523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DD5328CE-8F2D-4EDB-9F38-03539BBF3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919" y="1051008"/>
            <a:ext cx="34385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6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18</a:t>
            </a:fld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7987" y="639156"/>
            <a:ext cx="3539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TW" sz="2400" dirty="0">
                <a:solidFill>
                  <a:srgbClr val="FF0000"/>
                </a:solidFill>
              </a:rPr>
              <a:t>Model binding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en-US" altLang="zh-TW" sz="2400" dirty="0" err="1">
                <a:solidFill>
                  <a:srgbClr val="FF0000"/>
                </a:solidFill>
              </a:rPr>
              <a:t>Includ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39"/>
          <a:stretch/>
        </p:blipFill>
        <p:spPr bwMode="auto">
          <a:xfrm>
            <a:off x="78810" y="1733910"/>
            <a:ext cx="9001125" cy="342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181" y="1100821"/>
            <a:ext cx="25622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72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0C3C22FC-87A9-470E-816C-9616FBD6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/50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D2ABF5DF-D6C8-4873-81F7-F57ACB52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1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3D9704A8-DA60-4F57-B1FF-0169A5737D57}"/>
              </a:ext>
            </a:extLst>
          </p:cNvPr>
          <p:cNvSpPr/>
          <p:nvPr/>
        </p:nvSpPr>
        <p:spPr>
          <a:xfrm>
            <a:off x="184008" y="609633"/>
            <a:ext cx="2424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內容大綱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47055CF-B01D-4666-987F-FE1DD2FBCEBD}"/>
              </a:ext>
            </a:extLst>
          </p:cNvPr>
          <p:cNvSpPr/>
          <p:nvPr/>
        </p:nvSpPr>
        <p:spPr>
          <a:xfrm>
            <a:off x="809143" y="1709814"/>
            <a:ext cx="98142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ADO.NET</a:t>
            </a:r>
            <a:r>
              <a:rPr lang="zh-TW" alt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連接資料庫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3AB0EA9-873F-490F-81B9-BA4BA6AB817F}"/>
              </a:ext>
            </a:extLst>
          </p:cNvPr>
          <p:cNvSpPr/>
          <p:nvPr/>
        </p:nvSpPr>
        <p:spPr>
          <a:xfrm>
            <a:off x="776401" y="3170965"/>
            <a:ext cx="4939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手寫</a:t>
            </a:r>
            <a:r>
              <a:rPr lang="en-US" altLang="zh-TW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Entity Framework</a:t>
            </a:r>
            <a:r>
              <a:rPr lang="zh-TW" alt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連接資料庫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42B0922-8B37-4EDA-BE55-29FCAF148534}"/>
              </a:ext>
            </a:extLst>
          </p:cNvPr>
          <p:cNvSpPr/>
          <p:nvPr/>
        </p:nvSpPr>
        <p:spPr>
          <a:xfrm>
            <a:off x="772636" y="3944043"/>
            <a:ext cx="4943644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TW" alt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自動生成程式碼</a:t>
            </a:r>
            <a:r>
              <a:rPr lang="en-US" altLang="zh-TW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Entity Framework</a:t>
            </a:r>
            <a:endParaRPr lang="zh-TW" alt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2C1CB5F0-79D1-4DB2-B158-5F2CF5F317B4}"/>
              </a:ext>
            </a:extLst>
          </p:cNvPr>
          <p:cNvSpPr/>
          <p:nvPr/>
        </p:nvSpPr>
        <p:spPr>
          <a:xfrm>
            <a:off x="890082" y="4959706"/>
            <a:ext cx="3829567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TW" alt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攻略</a:t>
            </a:r>
            <a:r>
              <a:rPr lang="en-US" altLang="zh-TW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HtmlHelper</a:t>
            </a:r>
            <a:endParaRPr lang="en-US" altLang="zh-TW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A2E174D1-D47D-4A11-A395-9DC04E13B53D}"/>
              </a:ext>
            </a:extLst>
          </p:cNvPr>
          <p:cNvSpPr/>
          <p:nvPr/>
        </p:nvSpPr>
        <p:spPr>
          <a:xfrm>
            <a:off x="3930172" y="1709814"/>
            <a:ext cx="13211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新增資料</a:t>
            </a:r>
            <a:endParaRPr lang="en-US" altLang="zh-TW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更新資料</a:t>
            </a:r>
            <a:endParaRPr lang="en-US" altLang="zh-TW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移除資料</a:t>
            </a:r>
            <a:endParaRPr lang="zh-TW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C6D0D62E-98C1-4D54-B145-A420AF340C62}"/>
              </a:ext>
            </a:extLst>
          </p:cNvPr>
          <p:cNvSpPr/>
          <p:nvPr/>
        </p:nvSpPr>
        <p:spPr>
          <a:xfrm>
            <a:off x="5813571" y="3944043"/>
            <a:ext cx="13211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新增資料</a:t>
            </a:r>
            <a:endParaRPr lang="en-US" altLang="zh-TW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更新資料</a:t>
            </a:r>
            <a:endParaRPr lang="en-US" altLang="zh-TW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移除資料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839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19</a:t>
            </a:fld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28"/>
          <a:stretch/>
        </p:blipFill>
        <p:spPr bwMode="auto">
          <a:xfrm>
            <a:off x="347393" y="1794295"/>
            <a:ext cx="6838950" cy="318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97987" y="639156"/>
            <a:ext cx="37315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TW" sz="2400" dirty="0">
                <a:solidFill>
                  <a:srgbClr val="FF0000"/>
                </a:solidFill>
              </a:rPr>
              <a:t>Model binding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-Exclude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1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20</a:t>
            </a:fld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8" b="60958"/>
          <a:stretch/>
        </p:blipFill>
        <p:spPr bwMode="auto">
          <a:xfrm>
            <a:off x="500332" y="2130724"/>
            <a:ext cx="7200900" cy="1526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15" b="50"/>
          <a:stretch/>
        </p:blipFill>
        <p:spPr bwMode="auto">
          <a:xfrm>
            <a:off x="500332" y="3657602"/>
            <a:ext cx="7200900" cy="2087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500332" y="1122235"/>
            <a:ext cx="5620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TW" sz="2400" dirty="0" err="1">
                <a:solidFill>
                  <a:srgbClr val="FF0000"/>
                </a:solidFill>
              </a:rPr>
              <a:t>UpdateModel</a:t>
            </a:r>
            <a:r>
              <a:rPr lang="en-US" altLang="zh-TW" sz="2400" dirty="0">
                <a:solidFill>
                  <a:srgbClr val="FF0000"/>
                </a:solidFill>
              </a:rPr>
              <a:t>() and </a:t>
            </a:r>
            <a:r>
              <a:rPr lang="en-US" altLang="zh-TW" sz="2400" dirty="0" err="1">
                <a:solidFill>
                  <a:srgbClr val="FF0000"/>
                </a:solidFill>
              </a:rPr>
              <a:t>TryUpdateModel</a:t>
            </a:r>
            <a:r>
              <a:rPr lang="en-US" altLang="zh-TW" sz="2400" dirty="0">
                <a:solidFill>
                  <a:srgbClr val="FF0000"/>
                </a:solidFill>
              </a:rPr>
              <a:t>()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37062" y="1584702"/>
            <a:ext cx="3283656" cy="646331"/>
          </a:xfrm>
          <a:prstGeom prst="rect">
            <a:avLst/>
          </a:prstGeom>
          <a:solidFill>
            <a:srgbClr val="FFECC5"/>
          </a:solidFill>
        </p:spPr>
        <p:txBody>
          <a:bodyPr wrap="none">
            <a:spAutoFit/>
          </a:bodyPr>
          <a:lstStyle/>
          <a:p>
            <a:r>
              <a:rPr lang="en-US" altLang="zh-TW" dirty="0" err="1"/>
              <a:t>UpdateModel</a:t>
            </a:r>
            <a:r>
              <a:rPr lang="en-US" altLang="zh-TW" dirty="0"/>
              <a:t>()</a:t>
            </a:r>
            <a:r>
              <a:rPr lang="zh-TW" altLang="en-US" dirty="0"/>
              <a:t> 會回傳</a:t>
            </a:r>
            <a:r>
              <a:rPr lang="en-US" altLang="zh-TW" dirty="0"/>
              <a:t>Exception</a:t>
            </a:r>
          </a:p>
          <a:p>
            <a:r>
              <a:rPr lang="en-US" altLang="zh-TW" dirty="0" err="1"/>
              <a:t>TryUpdateModel</a:t>
            </a:r>
            <a:r>
              <a:rPr lang="en-US" altLang="zh-TW" dirty="0"/>
              <a:t>()</a:t>
            </a:r>
            <a:r>
              <a:rPr lang="zh-TW" altLang="en-US" dirty="0"/>
              <a:t> 會回傳</a:t>
            </a:r>
            <a:r>
              <a:rPr lang="en-US" altLang="zh-TW" dirty="0"/>
              <a:t>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821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21</a:t>
            </a:fld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78" y="1373307"/>
            <a:ext cx="68865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500332" y="687250"/>
            <a:ext cx="5620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TW" sz="2400" dirty="0" err="1">
                <a:solidFill>
                  <a:srgbClr val="FF0000"/>
                </a:solidFill>
              </a:rPr>
              <a:t>UpdateModel</a:t>
            </a:r>
            <a:r>
              <a:rPr lang="en-US" altLang="zh-TW" sz="2400" dirty="0">
                <a:solidFill>
                  <a:srgbClr val="FF0000"/>
                </a:solidFill>
              </a:rPr>
              <a:t>() and </a:t>
            </a:r>
            <a:r>
              <a:rPr lang="en-US" altLang="zh-TW" sz="2400" dirty="0" err="1">
                <a:solidFill>
                  <a:srgbClr val="FF0000"/>
                </a:solidFill>
              </a:rPr>
              <a:t>TryUpdateModel</a:t>
            </a:r>
            <a:r>
              <a:rPr lang="en-US" altLang="zh-TW" sz="2400" dirty="0">
                <a:solidFill>
                  <a:srgbClr val="FF0000"/>
                </a:solidFill>
              </a:rPr>
              <a:t>()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2059261" y="3640347"/>
            <a:ext cx="623554" cy="2311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356" y="3485072"/>
            <a:ext cx="51530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37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22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68EDBDC-4789-4CC1-BA55-DBD5707EEAF5}"/>
              </a:ext>
            </a:extLst>
          </p:cNvPr>
          <p:cNvSpPr/>
          <p:nvPr/>
        </p:nvSpPr>
        <p:spPr>
          <a:xfrm>
            <a:off x="5182930" y="4214504"/>
            <a:ext cx="1826141" cy="107721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移除資料</a:t>
            </a:r>
          </a:p>
          <a:p>
            <a:endParaRPr lang="zh-TW" alt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68EDBDC-4789-4CC1-BA55-DBD5707EEAF5}"/>
              </a:ext>
            </a:extLst>
          </p:cNvPr>
          <p:cNvSpPr/>
          <p:nvPr/>
        </p:nvSpPr>
        <p:spPr>
          <a:xfrm>
            <a:off x="1303150" y="2948213"/>
            <a:ext cx="9585701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TW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ADO.NET</a:t>
            </a:r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連接資料庫以及新增</a:t>
            </a:r>
            <a:r>
              <a:rPr lang="en-US" altLang="zh-TW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en-US" altLang="zh-TW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移除資料</a:t>
            </a:r>
          </a:p>
        </p:txBody>
      </p:sp>
    </p:spTree>
    <p:extLst>
      <p:ext uri="{BB962C8B-B14F-4D97-AF65-F5344CB8AC3E}">
        <p14:creationId xmlns:p14="http://schemas.microsoft.com/office/powerpoint/2010/main" val="238897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23</a:t>
            </a:fld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4862" y="625049"/>
            <a:ext cx="388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GamerBusinessLayer.cs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 err="1">
                <a:solidFill>
                  <a:srgbClr val="FF0000"/>
                </a:solidFill>
              </a:rPr>
              <a:t>DeleteGamer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62" y="1183616"/>
            <a:ext cx="8924925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33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24</a:t>
            </a:fld>
            <a:endParaRPr lang="zh-TW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4" y="693064"/>
            <a:ext cx="7740875" cy="4272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057494" y="4121918"/>
            <a:ext cx="752526" cy="1671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cxnSpLocks/>
          </p:cNvCxnSpPr>
          <p:nvPr/>
        </p:nvCxnSpPr>
        <p:spPr>
          <a:xfrm flipH="1" flipV="1">
            <a:off x="1287473" y="1293553"/>
            <a:ext cx="770022" cy="28283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923" y="693064"/>
            <a:ext cx="3311908" cy="240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線單箭頭接點 9"/>
          <p:cNvCxnSpPr/>
          <p:nvPr/>
        </p:nvCxnSpPr>
        <p:spPr>
          <a:xfrm>
            <a:off x="3880444" y="1293553"/>
            <a:ext cx="2333929" cy="87671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7218A7CF-0D07-41F7-83C4-AF3865001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401" y="4203032"/>
            <a:ext cx="4683816" cy="234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1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A57154F1-3214-4E40-A1CD-3D54767B26B2}"/>
              </a:ext>
            </a:extLst>
          </p:cNvPr>
          <p:cNvSpPr/>
          <p:nvPr/>
        </p:nvSpPr>
        <p:spPr>
          <a:xfrm>
            <a:off x="2351159" y="3110031"/>
            <a:ext cx="7489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手寫</a:t>
            </a:r>
            <a:r>
              <a:rPr lang="en-US" altLang="zh-TW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Entity Framework</a:t>
            </a:r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連接資料庫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25</a:t>
            </a:fld>
            <a:endParaRPr lang="zh-TW" alt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 50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027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D2C1A8C3-62E5-4C57-8E0D-3C4A1E06D6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597" t="6540" b="61350"/>
          <a:stretch/>
        </p:blipFill>
        <p:spPr>
          <a:xfrm>
            <a:off x="71021" y="454520"/>
            <a:ext cx="3579949" cy="333247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B5F6BA07-B41E-4F8E-AB1F-F2E537907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2" y="3847381"/>
            <a:ext cx="11938621" cy="2838825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26</a:t>
            </a:fld>
            <a:endParaRPr lang="zh-TW" alt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 50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466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D3102C86-151D-4DB0-ACB7-94DBFE46C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1" y="1035956"/>
            <a:ext cx="10963275" cy="7239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A6BE33C7-D962-49B5-89BC-C9BD9FA36FBA}"/>
              </a:ext>
            </a:extLst>
          </p:cNvPr>
          <p:cNvSpPr/>
          <p:nvPr/>
        </p:nvSpPr>
        <p:spPr>
          <a:xfrm>
            <a:off x="84530" y="430451"/>
            <a:ext cx="1598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Web.config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18EF6053-07C7-42B9-AD25-D7845557D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75" y="1759856"/>
            <a:ext cx="4495800" cy="21621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247ABB58-C34A-496B-AC2D-2635F3A72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295" y="1759856"/>
            <a:ext cx="6533343" cy="2690200"/>
          </a:xfrm>
          <a:prstGeom prst="rect">
            <a:avLst/>
          </a:prstGeom>
        </p:spPr>
      </p:pic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27</a:t>
            </a:fld>
            <a:endParaRPr lang="zh-TW" altLang="en-US" dirty="0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 50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7A229735-7C08-441C-89AA-9E57E606F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066" y="3689826"/>
            <a:ext cx="4904453" cy="296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2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764" y="2851030"/>
            <a:ext cx="7161174" cy="3756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F43A09DC-FA40-48D8-ACB4-FF70CF23E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715713"/>
            <a:ext cx="4533244" cy="414228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2014"/>
            <a:ext cx="410527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222" y="518214"/>
            <a:ext cx="4105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線單箭頭接點 2"/>
          <p:cNvCxnSpPr/>
          <p:nvPr/>
        </p:nvCxnSpPr>
        <p:spPr>
          <a:xfrm flipV="1">
            <a:off x="1449238" y="923026"/>
            <a:ext cx="2199736" cy="256204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3138037" y="3059502"/>
            <a:ext cx="2199736" cy="256204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28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 50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641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568EDBDC-4789-4CC1-BA55-DBD5707EEAF5}"/>
              </a:ext>
            </a:extLst>
          </p:cNvPr>
          <p:cNvSpPr/>
          <p:nvPr/>
        </p:nvSpPr>
        <p:spPr>
          <a:xfrm>
            <a:off x="1303150" y="3159886"/>
            <a:ext cx="95857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ADO.NET</a:t>
            </a:r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連接資料庫以及新增</a:t>
            </a:r>
            <a:r>
              <a:rPr lang="en-US" altLang="zh-TW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en-US" altLang="zh-TW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移除資料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2</a:t>
            </a:fld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 50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60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29</a:t>
            </a:fld>
            <a:endParaRPr lang="zh-TW" alt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 50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68EDBDC-4789-4CC1-BA55-DBD5707EEAF5}"/>
              </a:ext>
            </a:extLst>
          </p:cNvPr>
          <p:cNvSpPr/>
          <p:nvPr/>
        </p:nvSpPr>
        <p:spPr>
          <a:xfrm>
            <a:off x="1303150" y="2351621"/>
            <a:ext cx="9585701" cy="120032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自動生成程式碼</a:t>
            </a:r>
            <a:r>
              <a:rPr lang="en-US" altLang="zh-TW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Entity Framework</a:t>
            </a:r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以及</a:t>
            </a:r>
            <a:endParaRPr lang="en-US" altLang="zh-TW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en-US" altLang="zh-TW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移除資料</a:t>
            </a:r>
          </a:p>
        </p:txBody>
      </p:sp>
    </p:spTree>
    <p:extLst>
      <p:ext uri="{BB962C8B-B14F-4D97-AF65-F5344CB8AC3E}">
        <p14:creationId xmlns:p14="http://schemas.microsoft.com/office/powerpoint/2010/main" val="144209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30</a:t>
            </a:fld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77" y="1378429"/>
            <a:ext cx="925195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15677" y="598105"/>
            <a:ext cx="6043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ADO.Net</a:t>
            </a:r>
            <a:r>
              <a:rPr lang="en-US" altLang="zh-TW" sz="2400" dirty="0">
                <a:solidFill>
                  <a:srgbClr val="FF0000"/>
                </a:solidFill>
              </a:rPr>
              <a:t> Entity Data Model - Entity Framework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393" y="4420230"/>
            <a:ext cx="40767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8436633" y="4867305"/>
            <a:ext cx="3295291" cy="1124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8933624" y="3436818"/>
            <a:ext cx="598565" cy="14304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53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31</a:t>
            </a:fld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" y="1258559"/>
            <a:ext cx="8570384" cy="3002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175" y="605378"/>
            <a:ext cx="3389827" cy="597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8839842" y="696284"/>
            <a:ext cx="2667796" cy="797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839842" y="2039129"/>
            <a:ext cx="2667796" cy="25414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839842" y="4580626"/>
            <a:ext cx="2667796" cy="17914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18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32</a:t>
            </a:fld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8199" y="605378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自動生成的頁面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67" y="1067043"/>
            <a:ext cx="10477500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1248596" y="2475781"/>
            <a:ext cx="502566" cy="243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456739" y="2481532"/>
            <a:ext cx="502566" cy="243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05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33</a:t>
            </a:fld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08" y="1283538"/>
            <a:ext cx="88900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66070" y="647783"/>
            <a:ext cx="30193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增加</a:t>
            </a:r>
            <a:r>
              <a:rPr lang="en-US" altLang="zh-TW" sz="2400" dirty="0" err="1">
                <a:solidFill>
                  <a:srgbClr val="FF0000"/>
                </a:solidFill>
              </a:rPr>
              <a:t>TeamMetaData</a:t>
            </a:r>
            <a:r>
              <a:rPr lang="zh-TW" altLang="en-US" sz="2400" dirty="0">
                <a:solidFill>
                  <a:srgbClr val="FF0000"/>
                </a:solidFill>
              </a:rPr>
              <a:t>後</a:t>
            </a:r>
          </a:p>
        </p:txBody>
      </p:sp>
    </p:spTree>
    <p:extLst>
      <p:ext uri="{BB962C8B-B14F-4D97-AF65-F5344CB8AC3E}">
        <p14:creationId xmlns:p14="http://schemas.microsoft.com/office/powerpoint/2010/main" val="293266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34</a:t>
            </a:fld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9229"/>
            <a:ext cx="9972136" cy="170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/>
        </p:nvSpPr>
        <p:spPr>
          <a:xfrm>
            <a:off x="194362" y="606731"/>
            <a:ext cx="3454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GamersController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Index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095" y="2853538"/>
            <a:ext cx="4796320" cy="393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32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35</a:t>
            </a:fld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92" y="2058569"/>
            <a:ext cx="7039906" cy="3574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94362" y="682289"/>
            <a:ext cx="3620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GamersController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Details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535" y="906821"/>
            <a:ext cx="4182913" cy="5585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74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36</a:t>
            </a:fld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68EDBDC-4789-4CC1-BA55-DBD5707EEAF5}"/>
              </a:ext>
            </a:extLst>
          </p:cNvPr>
          <p:cNvSpPr/>
          <p:nvPr/>
        </p:nvSpPr>
        <p:spPr>
          <a:xfrm>
            <a:off x="1303150" y="2351621"/>
            <a:ext cx="9585701" cy="120032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自動生成程式碼</a:t>
            </a:r>
            <a:r>
              <a:rPr lang="en-US" altLang="zh-TW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Entity Framework</a:t>
            </a:r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以及</a:t>
            </a:r>
            <a:endParaRPr lang="en-US" altLang="zh-TW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en-US" altLang="zh-TW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移除資料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68EDBDC-4789-4CC1-BA55-DBD5707EEAF5}"/>
              </a:ext>
            </a:extLst>
          </p:cNvPr>
          <p:cNvSpPr/>
          <p:nvPr/>
        </p:nvSpPr>
        <p:spPr>
          <a:xfrm>
            <a:off x="5182930" y="4214504"/>
            <a:ext cx="1826141" cy="107721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新增資料</a:t>
            </a:r>
          </a:p>
          <a:p>
            <a:endParaRPr lang="zh-TW" alt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613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37</a:t>
            </a:fld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4362" y="682289"/>
            <a:ext cx="3590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GamersController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Create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8"/>
          <a:stretch/>
        </p:blipFill>
        <p:spPr bwMode="auto">
          <a:xfrm>
            <a:off x="0" y="3416672"/>
            <a:ext cx="8382000" cy="3258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64"/>
          <a:stretch/>
        </p:blipFill>
        <p:spPr bwMode="auto">
          <a:xfrm>
            <a:off x="8382000" y="913121"/>
            <a:ext cx="3436188" cy="564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CB76E224-85B3-45A5-AB97-33FBE7F51A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64"/>
          <a:stretch/>
        </p:blipFill>
        <p:spPr bwMode="auto">
          <a:xfrm>
            <a:off x="158354" y="1320407"/>
            <a:ext cx="7800975" cy="1688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817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38</a:t>
            </a:fld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68EDBDC-4789-4CC1-BA55-DBD5707EEAF5}"/>
              </a:ext>
            </a:extLst>
          </p:cNvPr>
          <p:cNvSpPr/>
          <p:nvPr/>
        </p:nvSpPr>
        <p:spPr>
          <a:xfrm>
            <a:off x="1303150" y="2351621"/>
            <a:ext cx="9585701" cy="120032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自動生成程式碼</a:t>
            </a:r>
            <a:r>
              <a:rPr lang="en-US" altLang="zh-TW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Entity Framework</a:t>
            </a:r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以及</a:t>
            </a:r>
            <a:endParaRPr lang="en-US" altLang="zh-TW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en-US" altLang="zh-TW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移除資料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68EDBDC-4789-4CC1-BA55-DBD5707EEAF5}"/>
              </a:ext>
            </a:extLst>
          </p:cNvPr>
          <p:cNvSpPr/>
          <p:nvPr/>
        </p:nvSpPr>
        <p:spPr>
          <a:xfrm>
            <a:off x="5182930" y="4214504"/>
            <a:ext cx="1826141" cy="107721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更新資料</a:t>
            </a:r>
          </a:p>
          <a:p>
            <a:endParaRPr lang="zh-TW" alt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422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2C329B88-44A2-4966-9E5B-606184049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59" y="1158488"/>
            <a:ext cx="2827589" cy="457958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ABFC52AD-E36E-4F1B-A7D3-92B961A89FC6}"/>
              </a:ext>
            </a:extLst>
          </p:cNvPr>
          <p:cNvSpPr/>
          <p:nvPr/>
        </p:nvSpPr>
        <p:spPr>
          <a:xfrm>
            <a:off x="289247" y="807745"/>
            <a:ext cx="54492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先建立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BusinessLayer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BusinessLayer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底下建立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Gamer.cs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/>
              <a:t>Model)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在建立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GamerBusinessLayer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0D2B5AF0-E187-40A1-9343-7F5DACB61ADC}"/>
              </a:ext>
            </a:extLst>
          </p:cNvPr>
          <p:cNvSpPr/>
          <p:nvPr/>
        </p:nvSpPr>
        <p:spPr>
          <a:xfrm>
            <a:off x="8179258" y="1989606"/>
            <a:ext cx="3034988" cy="12215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73"/>
          <a:stretch/>
        </p:blipFill>
        <p:spPr bwMode="auto">
          <a:xfrm>
            <a:off x="581206" y="1350743"/>
            <a:ext cx="4096235" cy="230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線單箭頭接點 5"/>
          <p:cNvCxnSpPr>
            <a:stCxn id="2050" idx="3"/>
          </p:cNvCxnSpPr>
          <p:nvPr/>
        </p:nvCxnSpPr>
        <p:spPr>
          <a:xfrm flipV="1">
            <a:off x="4677441" y="1466491"/>
            <a:ext cx="3603918" cy="103592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5063706" y="2242868"/>
            <a:ext cx="3674855" cy="17233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4753158" y="2432649"/>
            <a:ext cx="3985403" cy="19165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語音泡泡: 圓角矩形 6">
            <a:extLst>
              <a:ext uri="{FF2B5EF4-FFF2-40B4-BE49-F238E27FC236}">
                <a16:creationId xmlns:a16="http://schemas.microsoft.com/office/drawing/2014/main" xmlns="" id="{E1486E0C-4024-47AF-A99B-32C763660AF4}"/>
              </a:ext>
            </a:extLst>
          </p:cNvPr>
          <p:cNvSpPr/>
          <p:nvPr/>
        </p:nvSpPr>
        <p:spPr>
          <a:xfrm>
            <a:off x="3580345" y="4605689"/>
            <a:ext cx="2492652" cy="462793"/>
          </a:xfrm>
          <a:prstGeom prst="wedgeRoundRectCallout">
            <a:avLst>
              <a:gd name="adj1" fmla="val -54020"/>
              <a:gd name="adj2" fmla="val -112080"/>
              <a:gd name="adj3" fmla="val 16667"/>
            </a:avLst>
          </a:prstGeom>
          <a:solidFill>
            <a:srgbClr val="FFD88B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Gamers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3</a:t>
            </a:fld>
            <a:endParaRPr lang="zh-TW" altLang="en-US" dirty="0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 50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001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39</a:t>
            </a:fld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32731"/>
            <a:ext cx="7684895" cy="592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94362" y="451456"/>
            <a:ext cx="3252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GamersController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Edit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252" y="1379101"/>
            <a:ext cx="5937250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12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40</a:t>
            </a:fld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68EDBDC-4789-4CC1-BA55-DBD5707EEAF5}"/>
              </a:ext>
            </a:extLst>
          </p:cNvPr>
          <p:cNvSpPr/>
          <p:nvPr/>
        </p:nvSpPr>
        <p:spPr>
          <a:xfrm>
            <a:off x="1303150" y="2351621"/>
            <a:ext cx="9585701" cy="120032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自動生成程式碼</a:t>
            </a:r>
            <a:r>
              <a:rPr lang="en-US" altLang="zh-TW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Entity Framework</a:t>
            </a:r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以及</a:t>
            </a:r>
            <a:endParaRPr lang="en-US" altLang="zh-TW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en-US" altLang="zh-TW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移除資料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68EDBDC-4789-4CC1-BA55-DBD5707EEAF5}"/>
              </a:ext>
            </a:extLst>
          </p:cNvPr>
          <p:cNvSpPr/>
          <p:nvPr/>
        </p:nvSpPr>
        <p:spPr>
          <a:xfrm>
            <a:off x="5182930" y="4214504"/>
            <a:ext cx="1826141" cy="107721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TW" alt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刪除資料</a:t>
            </a:r>
          </a:p>
          <a:p>
            <a:endParaRPr lang="zh-TW" alt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318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41</a:t>
            </a:fld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49"/>
          <a:stretch/>
        </p:blipFill>
        <p:spPr bwMode="auto">
          <a:xfrm>
            <a:off x="134878" y="569343"/>
            <a:ext cx="4997047" cy="474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945" y="1013835"/>
            <a:ext cx="3898900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958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42</a:t>
            </a:fld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68EDBDC-4789-4CC1-BA55-DBD5707EEAF5}"/>
              </a:ext>
            </a:extLst>
          </p:cNvPr>
          <p:cNvSpPr/>
          <p:nvPr/>
        </p:nvSpPr>
        <p:spPr>
          <a:xfrm>
            <a:off x="4181217" y="2754124"/>
            <a:ext cx="3829567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攻略</a:t>
            </a:r>
            <a:r>
              <a:rPr lang="en-US" altLang="zh-TW" sz="3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HtmlHelper</a:t>
            </a:r>
            <a:endParaRPr lang="en-US" altLang="zh-TW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662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43</a:t>
            </a:fld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0360" y="562320"/>
            <a:ext cx="265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HtmlHelpers.cshtml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22" y="1023985"/>
            <a:ext cx="11565255" cy="4847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883" y="3318835"/>
            <a:ext cx="1777981" cy="343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85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44</a:t>
            </a:fld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89" y="1438545"/>
            <a:ext cx="785812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614" y="3554712"/>
            <a:ext cx="3276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140360" y="562320"/>
            <a:ext cx="46097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GamersController.cs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</a:rPr>
              <a:t>Dropdownlist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051" y="1608647"/>
            <a:ext cx="28003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099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7ABA3A82-A17F-499F-A813-1AFA18EC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A0E1500-9A82-41A1-B090-01676750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45</a:t>
            </a:fld>
            <a:endParaRPr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2" y="913681"/>
            <a:ext cx="7014534" cy="579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173" y="1396759"/>
            <a:ext cx="5538328" cy="306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119512" y="470872"/>
            <a:ext cx="1616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Game Class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65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46</a:t>
            </a:fld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77"/>
          <a:stretch/>
        </p:blipFill>
        <p:spPr bwMode="auto">
          <a:xfrm>
            <a:off x="0" y="517405"/>
            <a:ext cx="9563100" cy="392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427" y="3972105"/>
            <a:ext cx="57435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2398143" y="1285335"/>
            <a:ext cx="1345721" cy="2207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3743864" y="1395726"/>
            <a:ext cx="2355011" cy="37542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5"/>
          <a:stretch/>
        </p:blipFill>
        <p:spPr bwMode="auto">
          <a:xfrm>
            <a:off x="8826710" y="723363"/>
            <a:ext cx="3365289" cy="3248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80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47</a:t>
            </a:fld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319" y="1106068"/>
            <a:ext cx="416242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74" y="1106068"/>
            <a:ext cx="30194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479" y="1191074"/>
            <a:ext cx="44100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140360" y="562320"/>
            <a:ext cx="18086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CheckBoxList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0" y="3692735"/>
            <a:ext cx="4517366" cy="268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41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48</a:t>
            </a:fld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8" y="493324"/>
            <a:ext cx="53340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126" y="2932082"/>
            <a:ext cx="83439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901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4</a:t>
            </a:fld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16" y="973886"/>
            <a:ext cx="10329065" cy="561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79675" y="527014"/>
            <a:ext cx="2419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GamerBusinessLayer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語音泡泡: 圓角矩形 6">
            <a:extLst>
              <a:ext uri="{FF2B5EF4-FFF2-40B4-BE49-F238E27FC236}">
                <a16:creationId xmlns:a16="http://schemas.microsoft.com/office/drawing/2014/main" xmlns="" id="{9C9705FC-D0EF-45D9-8CAB-2398A5282624}"/>
              </a:ext>
            </a:extLst>
          </p:cNvPr>
          <p:cNvSpPr/>
          <p:nvPr/>
        </p:nvSpPr>
        <p:spPr>
          <a:xfrm>
            <a:off x="3731482" y="1399880"/>
            <a:ext cx="3046308" cy="409441"/>
          </a:xfrm>
          <a:prstGeom prst="wedgeRoundRectCallout">
            <a:avLst>
              <a:gd name="adj1" fmla="val -58947"/>
              <a:gd name="adj2" fmla="val 5351"/>
              <a:gd name="adj3" fmla="val 16667"/>
            </a:avLst>
          </a:prstGeom>
          <a:solidFill>
            <a:srgbClr val="FFD88B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要取得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Gamers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全部的資料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xmlns="" id="{4C0066AE-909C-42B8-8E44-C45670AE8500}"/>
              </a:ext>
            </a:extLst>
          </p:cNvPr>
          <p:cNvSpPr/>
          <p:nvPr/>
        </p:nvSpPr>
        <p:spPr>
          <a:xfrm>
            <a:off x="3899924" y="669589"/>
            <a:ext cx="2122660" cy="608594"/>
          </a:xfrm>
          <a:prstGeom prst="wedgeRoundRectCallout">
            <a:avLst>
              <a:gd name="adj1" fmla="val -58475"/>
              <a:gd name="adj2" fmla="val 22272"/>
              <a:gd name="adj3" fmla="val 16667"/>
            </a:avLst>
          </a:prstGeom>
          <a:solidFill>
            <a:srgbClr val="FFD88B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因為要使用</a:t>
            </a:r>
            <a:r>
              <a:rPr lang="en-US" altLang="zh-TW" dirty="0">
                <a:solidFill>
                  <a:schemeClr val="tx1"/>
                </a:solidFill>
              </a:rPr>
              <a:t>Ado.net</a:t>
            </a:r>
          </a:p>
        </p:txBody>
      </p:sp>
    </p:spTree>
    <p:extLst>
      <p:ext uri="{BB962C8B-B14F-4D97-AF65-F5344CB8AC3E}">
        <p14:creationId xmlns:p14="http://schemas.microsoft.com/office/powerpoint/2010/main" val="75294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49</a:t>
            </a:fld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782" y="2718130"/>
            <a:ext cx="3915979" cy="307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6" y="609600"/>
            <a:ext cx="48863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19" y="4000500"/>
            <a:ext cx="6858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44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50</a:t>
            </a:fld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42" y="708092"/>
            <a:ext cx="5009192" cy="60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12736" y="630530"/>
            <a:ext cx="4413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>
                <a:solidFill>
                  <a:srgbClr val="FF0000"/>
                </a:solidFill>
              </a:rPr>
              <a:t>GamersController.cs</a:t>
            </a:r>
            <a:r>
              <a:rPr lang="en-US" altLang="zh-TW" sz="2800" dirty="0">
                <a:solidFill>
                  <a:srgbClr val="FF0000"/>
                </a:solidFill>
              </a:rPr>
              <a:t> - </a:t>
            </a:r>
            <a:r>
              <a:rPr lang="en-US" altLang="zh-TW" sz="2800" dirty="0" err="1">
                <a:solidFill>
                  <a:srgbClr val="FF0000"/>
                </a:solidFill>
              </a:rPr>
              <a:t>ListBox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57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51</a:t>
            </a:fld>
            <a:endParaRPr lang="zh-TW" altLang="en-US" dirty="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0" y="3089888"/>
            <a:ext cx="12192000" cy="1143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4486275" y="2999401"/>
            <a:ext cx="19526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000" dirty="0">
                <a:solidFill>
                  <a:srgbClr val="FFFFFF"/>
                </a:solidFill>
                <a:latin typeface="Modern No. 20" pitchFamily="18" charset="0"/>
                <a:ea typeface="方正中倩_GBK"/>
                <a:cs typeface="方正中倩_GBK"/>
              </a:rPr>
              <a:t>End</a:t>
            </a:r>
            <a:endParaRPr lang="zh-CN" altLang="en-US" sz="8000" dirty="0">
              <a:solidFill>
                <a:srgbClr val="FFFFFF"/>
              </a:solidFill>
              <a:latin typeface="Modern No. 20" pitchFamily="18" charset="0"/>
              <a:ea typeface="方正中倩_GBK"/>
              <a:cs typeface="方正中倩_GBK"/>
            </a:endParaRPr>
          </a:p>
        </p:txBody>
      </p:sp>
      <p:sp>
        <p:nvSpPr>
          <p:cNvPr id="8" name="椭圆形标注 3"/>
          <p:cNvSpPr>
            <a:spLocks noChangeArrowheads="1"/>
          </p:cNvSpPr>
          <p:nvPr/>
        </p:nvSpPr>
        <p:spPr bwMode="auto">
          <a:xfrm rot="437392">
            <a:off x="6545263" y="1913551"/>
            <a:ext cx="1757362" cy="1604963"/>
          </a:xfrm>
          <a:prstGeom prst="wedgeEllipseCallout">
            <a:avLst>
              <a:gd name="adj1" fmla="val -40199"/>
              <a:gd name="adj2" fmla="val 53991"/>
            </a:avLst>
          </a:prstGeom>
          <a:solidFill>
            <a:srgbClr val="FFC000"/>
          </a:solidFill>
          <a:ln w="285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6645275" y="2494576"/>
            <a:ext cx="1565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>
                <a:solidFill>
                  <a:srgbClr val="FFFFFF"/>
                </a:solidFill>
                <a:latin typeface="Modern No. 20" pitchFamily="18" charset="0"/>
                <a:ea typeface="方正中倩_GBK"/>
                <a:cs typeface="方正中倩_GBK"/>
              </a:rPr>
              <a:t>Thank</a:t>
            </a:r>
          </a:p>
          <a:p>
            <a:pPr algn="ctr" eaLnBrk="1" hangingPunct="1">
              <a:lnSpc>
                <a:spcPct val="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>
                <a:solidFill>
                  <a:srgbClr val="FFFFFF"/>
                </a:solidFill>
                <a:latin typeface="Modern No. 20" pitchFamily="18" charset="0"/>
                <a:ea typeface="方正中倩_GBK"/>
                <a:cs typeface="方正中倩_GBK"/>
              </a:rPr>
              <a:t>you</a:t>
            </a:r>
            <a:endParaRPr lang="zh-CN" altLang="en-US" sz="4000">
              <a:solidFill>
                <a:srgbClr val="FFFFFF"/>
              </a:solidFill>
              <a:latin typeface="Modern No. 20" pitchFamily="18" charset="0"/>
              <a:ea typeface="方正中倩_GBK"/>
              <a:cs typeface="方正中倩_GBK"/>
            </a:endParaRPr>
          </a:p>
        </p:txBody>
      </p:sp>
    </p:spTree>
    <p:extLst>
      <p:ext uri="{BB962C8B-B14F-4D97-AF65-F5344CB8AC3E}">
        <p14:creationId xmlns:p14="http://schemas.microsoft.com/office/powerpoint/2010/main" val="14188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DC61ED52-2B99-4CAB-987C-94ED3BC3C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564" y="1562030"/>
            <a:ext cx="3955532" cy="416243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68B6A2B-2AC1-42A0-BF27-2ACFDDAE3426}"/>
              </a:ext>
            </a:extLst>
          </p:cNvPr>
          <p:cNvSpPr/>
          <p:nvPr/>
        </p:nvSpPr>
        <p:spPr>
          <a:xfrm>
            <a:off x="8751653" y="4502612"/>
            <a:ext cx="1318846" cy="213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2F778B7-D274-4355-99E8-8FBF550011A7}"/>
              </a:ext>
            </a:extLst>
          </p:cNvPr>
          <p:cNvSpPr/>
          <p:nvPr/>
        </p:nvSpPr>
        <p:spPr>
          <a:xfrm>
            <a:off x="220158" y="796758"/>
            <a:ext cx="5449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BusinessLayer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載入到專案裡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46"/>
          <a:stretch/>
        </p:blipFill>
        <p:spPr bwMode="auto">
          <a:xfrm>
            <a:off x="126097" y="1742536"/>
            <a:ext cx="7785362" cy="120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線單箭頭接點 7"/>
          <p:cNvCxnSpPr/>
          <p:nvPr/>
        </p:nvCxnSpPr>
        <p:spPr>
          <a:xfrm flipH="1" flipV="1">
            <a:off x="5426844" y="2463683"/>
            <a:ext cx="2863970" cy="10696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3607586" y="2909131"/>
            <a:ext cx="5144067" cy="17001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5</a:t>
            </a:fld>
            <a:endParaRPr lang="zh-TW" altLang="en-US" dirty="0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 50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298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99"/>
          <a:stretch/>
        </p:blipFill>
        <p:spPr bwMode="auto">
          <a:xfrm>
            <a:off x="377763" y="1435497"/>
            <a:ext cx="8572500" cy="168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72655" y="690915"/>
            <a:ext cx="1984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GamerController.cs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語音泡泡: 圓角矩形 6">
            <a:extLst>
              <a:ext uri="{FF2B5EF4-FFF2-40B4-BE49-F238E27FC236}">
                <a16:creationId xmlns:a16="http://schemas.microsoft.com/office/drawing/2014/main" xmlns="" id="{E1486E0C-4024-47AF-A99B-32C763660AF4}"/>
              </a:ext>
            </a:extLst>
          </p:cNvPr>
          <p:cNvSpPr/>
          <p:nvPr/>
        </p:nvSpPr>
        <p:spPr>
          <a:xfrm>
            <a:off x="3417688" y="1060247"/>
            <a:ext cx="1568379" cy="462793"/>
          </a:xfrm>
          <a:prstGeom prst="wedgeRoundRectCallout">
            <a:avLst>
              <a:gd name="adj1" fmla="val -57827"/>
              <a:gd name="adj2" fmla="val 102279"/>
              <a:gd name="adj3" fmla="val 16667"/>
            </a:avLst>
          </a:prstGeom>
          <a:solidFill>
            <a:srgbClr val="FFD88B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err="1">
                <a:solidFill>
                  <a:schemeClr val="tx1"/>
                </a:solidFill>
              </a:rPr>
              <a:t>Ado.Net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94" y="3122410"/>
            <a:ext cx="7280334" cy="3523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6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 50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893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7</a:t>
            </a:fld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68EDBDC-4789-4CC1-BA55-DBD5707EEAF5}"/>
              </a:ext>
            </a:extLst>
          </p:cNvPr>
          <p:cNvSpPr/>
          <p:nvPr/>
        </p:nvSpPr>
        <p:spPr>
          <a:xfrm>
            <a:off x="5462570" y="421450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新增資料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68EDBDC-4789-4CC1-BA55-DBD5707EEAF5}"/>
              </a:ext>
            </a:extLst>
          </p:cNvPr>
          <p:cNvSpPr/>
          <p:nvPr/>
        </p:nvSpPr>
        <p:spPr>
          <a:xfrm>
            <a:off x="1582790" y="2948213"/>
            <a:ext cx="95857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ADO.NET</a:t>
            </a:r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連接資料庫以及新增</a:t>
            </a:r>
            <a:r>
              <a:rPr lang="en-US" altLang="zh-TW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en-US" altLang="zh-TW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移除資料</a:t>
            </a:r>
          </a:p>
        </p:txBody>
      </p:sp>
    </p:spTree>
    <p:extLst>
      <p:ext uri="{BB962C8B-B14F-4D97-AF65-F5344CB8AC3E}">
        <p14:creationId xmlns:p14="http://schemas.microsoft.com/office/powerpoint/2010/main" val="195524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85444" y="649224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altLang="zh-TW" smtClean="0"/>
              <a:pPr/>
              <a:t>8</a:t>
            </a:fld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66" y="1029177"/>
            <a:ext cx="6928974" cy="544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34862" y="522549"/>
            <a:ext cx="3539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GamerBusinessLayer.cs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 err="1">
                <a:solidFill>
                  <a:srgbClr val="FF0000"/>
                </a:solidFill>
              </a:rPr>
              <a:t>AddGamer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19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訓練課程簡報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16224615_TF03460604.potx" id="{459C345E-EC57-4CE6-8378-CD5A0E02B40D}" vid="{75388508-C140-4AE9-B3F8-1A15F21DF63F}"/>
    </a:ext>
  </a:extLst>
</a:theme>
</file>

<file path=ppt/theme/theme2.xml><?xml version="1.0" encoding="utf-8"?>
<a:theme xmlns:a="http://schemas.openxmlformats.org/drawingml/2006/main" name="Office 佈景主題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訓練課程簡報</Template>
  <TotalTime>4714</TotalTime>
  <Words>543</Words>
  <Application>Microsoft Office PowerPoint</Application>
  <PresentationFormat>自訂</PresentationFormat>
  <Paragraphs>195</Paragraphs>
  <Slides>52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3" baseType="lpstr">
      <vt:lpstr>訓練課程簡報</vt:lpstr>
      <vt:lpstr>現代 .Net 開發者之路 - MVC 完全精通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現代 .Net 開發者之路 - MVC 完全精通</dc:title>
  <dc:creator>陳彥如</dc:creator>
  <cp:lastModifiedBy>Anna</cp:lastModifiedBy>
  <cp:revision>128</cp:revision>
  <dcterms:created xsi:type="dcterms:W3CDTF">2018-05-02T03:29:08Z</dcterms:created>
  <dcterms:modified xsi:type="dcterms:W3CDTF">2018-05-15T17:27:02Z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