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91" r:id="rId3"/>
    <p:sldId id="257" r:id="rId4"/>
    <p:sldId id="292" r:id="rId5"/>
    <p:sldId id="258" r:id="rId6"/>
    <p:sldId id="290" r:id="rId7"/>
    <p:sldId id="293" r:id="rId8"/>
    <p:sldId id="260" r:id="rId9"/>
    <p:sldId id="261" r:id="rId10"/>
    <p:sldId id="259" r:id="rId11"/>
    <p:sldId id="264" r:id="rId12"/>
    <p:sldId id="265" r:id="rId13"/>
    <p:sldId id="266" r:id="rId14"/>
    <p:sldId id="267" r:id="rId15"/>
    <p:sldId id="262" r:id="rId16"/>
    <p:sldId id="268" r:id="rId17"/>
    <p:sldId id="269" r:id="rId18"/>
    <p:sldId id="271" r:id="rId19"/>
    <p:sldId id="274" r:id="rId20"/>
    <p:sldId id="275" r:id="rId21"/>
    <p:sldId id="272" r:id="rId22"/>
    <p:sldId id="273" r:id="rId23"/>
    <p:sldId id="276" r:id="rId24"/>
    <p:sldId id="277" r:id="rId25"/>
    <p:sldId id="302" r:id="rId26"/>
    <p:sldId id="303" r:id="rId27"/>
    <p:sldId id="278" r:id="rId28"/>
    <p:sldId id="279" r:id="rId29"/>
    <p:sldId id="280" r:id="rId30"/>
    <p:sldId id="281" r:id="rId31"/>
    <p:sldId id="282" r:id="rId32"/>
    <p:sldId id="294" r:id="rId33"/>
    <p:sldId id="283" r:id="rId34"/>
    <p:sldId id="284" r:id="rId35"/>
    <p:sldId id="285" r:id="rId36"/>
    <p:sldId id="286" r:id="rId37"/>
    <p:sldId id="287" r:id="rId38"/>
    <p:sldId id="297" r:id="rId39"/>
    <p:sldId id="295" r:id="rId40"/>
    <p:sldId id="298" r:id="rId41"/>
    <p:sldId id="301" r:id="rId42"/>
    <p:sldId id="299" r:id="rId43"/>
    <p:sldId id="300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8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341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zh-tw/library/system.string.empty(v=vs.110).aspx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="" xmlns:a16="http://schemas.microsoft.com/office/drawing/2014/main" id="{3651C266-FAE0-4C25-9A88-C9F904D9923C}"/>
              </a:ext>
            </a:extLst>
          </p:cNvPr>
          <p:cNvSpPr/>
          <p:nvPr/>
        </p:nvSpPr>
        <p:spPr>
          <a:xfrm>
            <a:off x="3682766" y="3271707"/>
            <a:ext cx="2399251" cy="809225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dirty="0">
                <a:solidFill>
                  <a:schemeClr val="tx1"/>
                </a:solidFill>
              </a:rPr>
              <a:t>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099EFAB-F3C9-4304-A7BD-31D67A14252A}"/>
              </a:ext>
            </a:extLst>
          </p:cNvPr>
          <p:cNvSpPr/>
          <p:nvPr/>
        </p:nvSpPr>
        <p:spPr>
          <a:xfrm>
            <a:off x="1233182" y="24416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5">
            <a:extLst>
              <a:ext uri="{FF2B5EF4-FFF2-40B4-BE49-F238E27FC236}">
                <a16:creationId xmlns="" xmlns:a16="http://schemas.microsoft.com/office/drawing/2014/main" id="{3651C266-FAE0-4C25-9A88-C9F904D9923C}"/>
              </a:ext>
            </a:extLst>
          </p:cNvPr>
          <p:cNvSpPr/>
          <p:nvPr/>
        </p:nvSpPr>
        <p:spPr>
          <a:xfrm>
            <a:off x="3682766" y="2404614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Controller</a:t>
            </a:r>
            <a:r>
              <a:rPr lang="zh-TW" altLang="en-US" dirty="0" smtClean="0">
                <a:solidFill>
                  <a:schemeClr val="tx1"/>
                </a:solidFill>
              </a:rPr>
              <a:t>把資料儲存在</a:t>
            </a:r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099EFAB-F3C9-4304-A7BD-31D67A14252A}"/>
              </a:ext>
            </a:extLst>
          </p:cNvPr>
          <p:cNvSpPr/>
          <p:nvPr/>
        </p:nvSpPr>
        <p:spPr>
          <a:xfrm>
            <a:off x="1233182" y="4160396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圓角矩形 5">
            <a:extLst>
              <a:ext uri="{FF2B5EF4-FFF2-40B4-BE49-F238E27FC236}">
                <a16:creationId xmlns="" xmlns:a16="http://schemas.microsoft.com/office/drawing/2014/main" id="{3651C266-FAE0-4C25-9A88-C9F904D9923C}"/>
              </a:ext>
            </a:extLst>
          </p:cNvPr>
          <p:cNvSpPr/>
          <p:nvPr/>
        </p:nvSpPr>
        <p:spPr>
          <a:xfrm>
            <a:off x="3488033" y="4160396"/>
            <a:ext cx="2399251" cy="809225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</a:t>
            </a:r>
            <a:r>
              <a:rPr lang="zh-TW" altLang="en-US" dirty="0" smtClean="0">
                <a:solidFill>
                  <a:schemeClr val="tx1"/>
                </a:solidFill>
              </a:rPr>
              <a:t>就可以顯示</a:t>
            </a:r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 smtClean="0">
                <a:solidFill>
                  <a:schemeClr val="tx1"/>
                </a:solidFill>
              </a:rPr>
              <a:t>所儲存的資料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91455" y="3009121"/>
            <a:ext cx="23594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這就是</a:t>
            </a:r>
            <a:r>
              <a:rPr lang="en-US" altLang="zh-TW" sz="1600" dirty="0" smtClean="0"/>
              <a:t>model binding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5417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7827" y="1260107"/>
            <a:ext cx="465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="/Gamer/Index2"&gt;Back to List&lt;/a&gt;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 b="16245"/>
          <a:stretch/>
        </p:blipFill>
        <p:spPr bwMode="auto">
          <a:xfrm>
            <a:off x="120411" y="50709"/>
            <a:ext cx="4514850" cy="412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26" y="635030"/>
            <a:ext cx="4533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3A61286-440E-43CF-AA29-DD50496D543F}"/>
              </a:ext>
            </a:extLst>
          </p:cNvPr>
          <p:cNvSpPr/>
          <p:nvPr/>
        </p:nvSpPr>
        <p:spPr>
          <a:xfrm>
            <a:off x="188600" y="4352706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Craete</a:t>
            </a:r>
            <a:r>
              <a:rPr lang="zh-TW" altLang="en-US" dirty="0"/>
              <a:t>頁面寫完資料後按送出 會跑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要把值丟回到</a:t>
            </a:r>
            <a:r>
              <a:rPr lang="en-US" altLang="zh-TW" dirty="0" err="1"/>
              <a:t>GamerController</a:t>
            </a:r>
            <a:r>
              <a:rPr lang="zh-TW" altLang="en-US" dirty="0"/>
              <a:t>   有四種方式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E34D79D6-E27D-40EC-A9BC-FC3DF19D4DA7}"/>
              </a:ext>
            </a:extLst>
          </p:cNvPr>
          <p:cNvSpPr/>
          <p:nvPr/>
        </p:nvSpPr>
        <p:spPr>
          <a:xfrm>
            <a:off x="6236514" y="25265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X //[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Create()</a:t>
            </a:r>
          </a:p>
          <a:p>
            <a:r>
              <a:rPr lang="en-US" altLang="zh-TW" dirty="0"/>
              <a:t>The GET request will direct to Views/Gamer/</a:t>
            </a:r>
            <a:r>
              <a:rPr lang="en-US" altLang="zh-TW" dirty="0" err="1"/>
              <a:t>Create.cshtml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r>
              <a:rPr lang="en-US" altLang="zh-TW" dirty="0"/>
              <a:t>-------------------------------</a:t>
            </a:r>
          </a:p>
          <a:p>
            <a:r>
              <a:rPr lang="en-US" altLang="zh-TW" dirty="0"/>
              <a:t>3.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-----------------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F4ED373-10C6-44AD-AED6-86E1821C38F2}"/>
              </a:ext>
            </a:extLst>
          </p:cNvPr>
          <p:cNvSpPr/>
          <p:nvPr/>
        </p:nvSpPr>
        <p:spPr>
          <a:xfrm>
            <a:off x="461964" y="5200667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按下送出 他會將這個</a:t>
            </a:r>
            <a:r>
              <a:rPr lang="en-US" altLang="zh-TW" dirty="0"/>
              <a:t>from</a:t>
            </a:r>
            <a:r>
              <a:rPr lang="zh-TW" altLang="en-US" dirty="0"/>
              <a:t>裡面的值會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6C259E68-A455-456B-B6F1-F4DF043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" y="5755820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900D61C-69FA-4344-A06D-2D8C5F4A7742}"/>
              </a:ext>
            </a:extLst>
          </p:cNvPr>
          <p:cNvSpPr/>
          <p:nvPr/>
        </p:nvSpPr>
        <p:spPr>
          <a:xfrm>
            <a:off x="677436" y="6109778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35261" y="1906438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46981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22913" y="36107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當取到</a:t>
            </a:r>
            <a:r>
              <a:rPr lang="en-US" altLang="zh-TW" dirty="0" err="1" smtClean="0"/>
              <a:t>FormCollection</a:t>
            </a:r>
            <a:r>
              <a:rPr lang="zh-TW" altLang="en-US" sz="1050" dirty="0"/>
              <a:t>鳳ㄎ類</a:t>
            </a:r>
            <a:r>
              <a:rPr lang="zh-TW" altLang="en-US" sz="1050" dirty="0" smtClean="0"/>
              <a:t>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X</a:t>
            </a:r>
            <a:r>
              <a:rPr lang="zh-TW" altLang="en-US" dirty="0" smtClean="0"/>
              <a:t>將</a:t>
            </a:r>
            <a:r>
              <a:rPr lang="en-US" altLang="zh-TW" dirty="0" err="1"/>
              <a:t>FormCollection</a:t>
            </a:r>
            <a:r>
              <a:rPr lang="zh-TW" altLang="en-US" dirty="0"/>
              <a:t>取到的所有</a:t>
            </a:r>
            <a:r>
              <a:rPr lang="en-US" altLang="zh-TW" dirty="0"/>
              <a:t>KEY</a:t>
            </a:r>
            <a:r>
              <a:rPr lang="zh-TW" altLang="en-US" dirty="0"/>
              <a:t> 用</a:t>
            </a:r>
            <a:r>
              <a:rPr lang="en-US" altLang="zh-TW" dirty="0" err="1"/>
              <a:t>foreach</a:t>
            </a:r>
            <a:r>
              <a:rPr lang="zh-TW" altLang="en-US" dirty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顯示這個</a:t>
            </a:r>
            <a:r>
              <a:rPr lang="en-US" altLang="zh-TW" dirty="0"/>
              <a:t>KEY</a:t>
            </a:r>
            <a:r>
              <a:rPr lang="zh-TW" altLang="en-US" dirty="0"/>
              <a:t> 並且顯示這個值 </a:t>
            </a:r>
            <a:endParaRPr lang="en-US" altLang="zh-TW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082800" y="1396487"/>
            <a:ext cx="1907273" cy="22705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03826" y="3667040"/>
            <a:ext cx="25368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是</a:t>
            </a:r>
            <a:r>
              <a:rPr lang="en-US" altLang="zh-TW" sz="1400" dirty="0" err="1" smtClean="0"/>
              <a:t>DateTime</a:t>
            </a:r>
            <a:r>
              <a:rPr lang="zh-TW" altLang="en-US" sz="1400" dirty="0" smtClean="0"/>
              <a:t>所以要轉換</a:t>
            </a:r>
            <a:r>
              <a:rPr lang="zh-TW" altLang="en-US" sz="1400" dirty="0"/>
              <a:t>型</a:t>
            </a:r>
            <a:r>
              <a:rPr lang="zh-TW" altLang="en-US" sz="1400" dirty="0" smtClean="0"/>
              <a:t>別  </a:t>
            </a:r>
            <a:endParaRPr lang="en-US" altLang="zh-TW" sz="1400" dirty="0"/>
          </a:p>
        </p:txBody>
      </p: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1" y="4316921"/>
            <a:ext cx="473806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是</a:t>
            </a:r>
            <a:r>
              <a:rPr lang="en-US" altLang="zh-TW" sz="1400" dirty="0" err="1" smtClean="0"/>
              <a:t>int</a:t>
            </a:r>
            <a:r>
              <a:rPr lang="zh-TW" altLang="en-US" sz="1400" dirty="0" smtClean="0"/>
              <a:t>轉換</a:t>
            </a:r>
            <a:r>
              <a:rPr lang="zh-TW" altLang="en-US" sz="1400" dirty="0"/>
              <a:t>型別</a:t>
            </a:r>
            <a:r>
              <a:rPr lang="en-US" altLang="zh-TW" sz="1400" dirty="0"/>
              <a:t>/</a:t>
            </a:r>
            <a:r>
              <a:rPr lang="zh-TW" altLang="en-US" sz="1400" dirty="0" smtClean="0"/>
              <a:t>當</a:t>
            </a:r>
            <a:r>
              <a:rPr lang="en-US" altLang="zh-TW" sz="1400" dirty="0" err="1" smtClean="0"/>
              <a:t>teamid</a:t>
            </a:r>
            <a:r>
              <a:rPr lang="zh-TW" altLang="en-US" sz="1400" dirty="0" smtClean="0"/>
              <a:t>可以</a:t>
            </a:r>
            <a:r>
              <a:rPr lang="zh-TW" altLang="en-US" sz="1400" dirty="0"/>
              <a:t>轉換</a:t>
            </a:r>
            <a:r>
              <a:rPr lang="en-US" altLang="zh-TW" sz="1400" dirty="0"/>
              <a:t>INT</a:t>
            </a:r>
            <a:r>
              <a:rPr lang="zh-TW" altLang="en-US" sz="1400" dirty="0" smtClean="0"/>
              <a:t>時</a:t>
            </a:r>
            <a:r>
              <a:rPr lang="zh-TW" altLang="en-US" sz="1400" dirty="0"/>
              <a:t>就會回傳</a:t>
            </a:r>
            <a:r>
              <a:rPr lang="zh-TW" altLang="en-US" sz="1400" dirty="0" smtClean="0"/>
              <a:t>給他</a:t>
            </a:r>
            <a:r>
              <a:rPr lang="en-US" altLang="zh-TW" sz="1400" dirty="0" err="1" smtClean="0"/>
              <a:t>teamid</a:t>
            </a:r>
            <a:r>
              <a:rPr lang="zh-TW" altLang="en-US" sz="1400" dirty="0" smtClean="0"/>
              <a:t>如果不能轉換就給</a:t>
            </a:r>
            <a:r>
              <a:rPr lang="zh-TW" altLang="en-US" sz="1400" dirty="0"/>
              <a:t>一個</a:t>
            </a:r>
            <a:r>
              <a:rPr lang="en-US" altLang="zh-TW" sz="1400" dirty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 的</a:t>
            </a:r>
            <a:r>
              <a:rPr lang="en-US" altLang="zh-TW" sz="1600" dirty="0" err="1"/>
              <a:t>addGamer</a:t>
            </a:r>
            <a:r>
              <a:rPr lang="zh-TW" altLang="en-US" sz="1600" dirty="0"/>
              <a:t> 方法來把</a:t>
            </a:r>
            <a:r>
              <a:rPr lang="en-US" altLang="zh-TW" sz="1600" dirty="0"/>
              <a:t>gamer</a:t>
            </a:r>
            <a:r>
              <a:rPr lang="zh-TW" altLang="en-US" sz="1600" dirty="0"/>
              <a:t>加進去</a:t>
            </a:r>
            <a:endParaRPr lang="en-US" altLang="zh-TW" sz="1600" dirty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0727EDF-6E8C-49FB-9150-E3EAA56C3F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12</a:t>
            </a:r>
          </a:p>
        </p:txBody>
      </p:sp>
      <p:sp>
        <p:nvSpPr>
          <p:cNvPr id="23" name="語音泡泡: 圓角矩形 8">
            <a:extLst>
              <a:ext uri="{FF2B5EF4-FFF2-40B4-BE49-F238E27FC236}">
                <a16:creationId xmlns="" xmlns:a16="http://schemas.microsoft.com/office/drawing/2014/main" id="{CECB12D8-92A4-4EB8-9B34-574ADF32B763}"/>
              </a:ext>
            </a:extLst>
          </p:cNvPr>
          <p:cNvSpPr/>
          <p:nvPr/>
        </p:nvSpPr>
        <p:spPr>
          <a:xfrm>
            <a:off x="3547246" y="2639026"/>
            <a:ext cx="1753553" cy="497630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67840" y="1196071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3667840" y="4004107"/>
            <a:ext cx="2688386" cy="2613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205488" y="3400817"/>
            <a:ext cx="136422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取到值後帶進來</a:t>
            </a:r>
            <a:endParaRPr lang="en-US" altLang="zh-TW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240" y="413124"/>
            <a:ext cx="3936521" cy="352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9715420" y="3130522"/>
            <a:ext cx="2637445" cy="561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097974" y="4199077"/>
            <a:ext cx="789626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直接從</a:t>
            </a:r>
            <a:r>
              <a:rPr lang="en-US" altLang="zh-TW" sz="1600" dirty="0"/>
              <a:t>name</a:t>
            </a:r>
            <a:r>
              <a:rPr lang="zh-TW" altLang="en-US" sz="1600" dirty="0"/>
              <a:t>取到的值帶入</a:t>
            </a:r>
            <a:endParaRPr lang="en-US" altLang="zh-TW" sz="1600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0406DF1-52B4-462A-97CA-36C95C8B1725}"/>
              </a:ext>
            </a:extLst>
          </p:cNvPr>
          <p:cNvSpPr/>
          <p:nvPr/>
        </p:nvSpPr>
        <p:spPr>
          <a:xfrm>
            <a:off x="134093" y="125126"/>
            <a:ext cx="353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2.</a:t>
            </a:r>
            <a:r>
              <a:rPr lang="zh-TW" altLang="en-US" sz="2400" b="1" dirty="0">
                <a:solidFill>
                  <a:srgbClr val="FF0000"/>
                </a:solidFill>
              </a:rPr>
              <a:t>使用</a:t>
            </a:r>
            <a:r>
              <a:rPr lang="en-US" altLang="zh-TW" sz="2400" b="1" dirty="0">
                <a:solidFill>
                  <a:srgbClr val="FF0000"/>
                </a:solidFill>
              </a:rPr>
              <a:t>name attribute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417CEF7-24DB-45B1-9185-D3F7810409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14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547246" y="4099441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 的</a:t>
            </a:r>
            <a:r>
              <a:rPr lang="en-US" altLang="zh-TW" sz="1600" dirty="0" err="1"/>
              <a:t>addGamer</a:t>
            </a:r>
            <a:r>
              <a:rPr lang="zh-TW" altLang="en-US" sz="1600" dirty="0"/>
              <a:t> 方法來把</a:t>
            </a:r>
            <a:r>
              <a:rPr lang="en-US" altLang="zh-TW" sz="1600" dirty="0"/>
              <a:t>gamer</a:t>
            </a:r>
            <a:r>
              <a:rPr lang="zh-TW" altLang="en-US" sz="1600" dirty="0"/>
              <a:t>加進去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4013797" y="3485442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  </a:t>
            </a:r>
            <a:r>
              <a:rPr lang="en-US" altLang="zh-TW" sz="1600" dirty="0"/>
              <a:t>Input  gamer   </a:t>
            </a:r>
            <a:r>
              <a:rPr lang="zh-TW" altLang="en-US" sz="1600" dirty="0"/>
              <a:t>型別是 </a:t>
            </a:r>
            <a:r>
              <a:rPr lang="en-US" altLang="zh-TW" sz="1600" dirty="0" err="1"/>
              <a:t>BusinessLayer.Gamer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0032" y="6066858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//X</a:t>
            </a:r>
            <a:r>
              <a:rPr lang="zh-TW" altLang="en-US" sz="1600" dirty="0"/>
              <a:t>傳一個物件進去直接傳進去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25640" y="1480181"/>
            <a:ext cx="6096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Create3(</a:t>
            </a:r>
            <a:r>
              <a:rPr lang="en-US" altLang="zh-TW" dirty="0" err="1"/>
              <a:t>BusinessLayer.Gamer</a:t>
            </a:r>
            <a:r>
              <a:rPr lang="en-US" altLang="zh-TW" dirty="0"/>
              <a:t> gamer)</a:t>
            </a:r>
          </a:p>
          <a:p>
            <a:r>
              <a:rPr lang="en-US" altLang="zh-TW" dirty="0"/>
              <a:t>If the view has a lot of input, </a:t>
            </a:r>
          </a:p>
          <a:p>
            <a:r>
              <a:rPr lang="zh-TW" altLang="en-US" dirty="0"/>
              <a:t>舉例來說有很多的 </a:t>
            </a:r>
            <a:r>
              <a:rPr lang="en-US" altLang="zh-TW" dirty="0" err="1"/>
              <a:t>TEXTBox</a:t>
            </a:r>
            <a:endParaRPr lang="en-US" altLang="zh-TW" dirty="0"/>
          </a:p>
          <a:p>
            <a:r>
              <a:rPr lang="en-US" altLang="zh-TW" dirty="0"/>
              <a:t>then the previous two ways is not a good idea.</a:t>
            </a:r>
          </a:p>
          <a:p>
            <a:r>
              <a:rPr lang="en-US" altLang="zh-TW" dirty="0"/>
              <a:t>It is always better to retrieve form data using model binding.</a:t>
            </a:r>
          </a:p>
          <a:p>
            <a:r>
              <a:rPr lang="en-US" altLang="zh-TW" dirty="0"/>
              <a:t>The model of the </a:t>
            </a:r>
            <a:r>
              <a:rPr lang="en-US" altLang="zh-TW" dirty="0" err="1"/>
              <a:t>cshtml</a:t>
            </a:r>
            <a:r>
              <a:rPr lang="en-US" altLang="zh-TW" dirty="0"/>
              <a:t> is </a:t>
            </a:r>
            <a:r>
              <a:rPr lang="en-US" altLang="zh-TW" dirty="0" err="1"/>
              <a:t>BusinessLayer.Gamer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so we can pass the model object into </a:t>
            </a:r>
            <a:r>
              <a:rPr lang="en-US" altLang="zh-TW" dirty="0" err="1"/>
              <a:t>HttpPost</a:t>
            </a:r>
            <a:r>
              <a:rPr lang="en-US" altLang="zh-TW" dirty="0"/>
              <a:t> action.</a:t>
            </a:r>
          </a:p>
          <a:p>
            <a:r>
              <a:rPr lang="en-US" altLang="zh-TW" dirty="0"/>
              <a:t>The property value of model object will contain the value </a:t>
            </a:r>
          </a:p>
          <a:p>
            <a:r>
              <a:rPr lang="en-US" altLang="zh-TW" dirty="0"/>
              <a:t>from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 based on name attribute.</a:t>
            </a:r>
          </a:p>
        </p:txBody>
      </p: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2-1.</a:t>
            </a:r>
            <a:r>
              <a:rPr lang="zh-TW" altLang="en-US" sz="1600" dirty="0"/>
              <a:t>所有的值都會丟到這個物件</a:t>
            </a:r>
            <a:endParaRPr lang="en-US" altLang="zh-TW" sz="160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04674" y="3079484"/>
            <a:ext cx="476896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2-2.Creat </a:t>
            </a:r>
            <a:r>
              <a:rPr lang="en-US" altLang="zh-TW" sz="1600" dirty="0"/>
              <a:t>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  <a:r>
              <a:rPr lang="zh-TW" altLang="en-US" sz="1600" dirty="0"/>
              <a:t>把值丟進來  </a:t>
            </a:r>
            <a:endParaRPr lang="en-US" altLang="zh-TW" sz="1600" dirty="0" smtClean="0"/>
          </a:p>
          <a:p>
            <a:r>
              <a:rPr lang="zh-TW" altLang="en-US" sz="1600" dirty="0" smtClean="0"/>
              <a:t>接到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之後 建立</a:t>
            </a:r>
            <a:r>
              <a:rPr lang="en-US" altLang="zh-TW" sz="1600" dirty="0" err="1" smtClean="0"/>
              <a:t>BusinessLayer</a:t>
            </a:r>
            <a:r>
              <a:rPr lang="zh-TW" altLang="en-US" sz="1600" dirty="0" smtClean="0"/>
              <a:t> 再把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值丟到</a:t>
            </a:r>
            <a:r>
              <a:rPr lang="en-US" altLang="zh-TW" sz="1600" dirty="0" err="1" smtClean="0"/>
              <a:t>AddGamer</a:t>
            </a:r>
            <a:r>
              <a:rPr lang="zh-TW" altLang="en-US" sz="1600" dirty="0" smtClean="0"/>
              <a:t>裡面做更新</a:t>
            </a:r>
            <a:endParaRPr lang="en-US" altLang="zh-TW" sz="1600" dirty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如果有錯誤的話留在</a:t>
            </a:r>
            <a:r>
              <a:rPr lang="en-US" altLang="zh-TW" sz="1600" dirty="0"/>
              <a:t>Create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291D879B-DE59-46FE-9886-ADC025F3102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C7DBBBD-30C4-4FA8-B81B-4003FC56F008}"/>
              </a:ext>
            </a:extLst>
          </p:cNvPr>
          <p:cNvSpPr/>
          <p:nvPr/>
        </p:nvSpPr>
        <p:spPr>
          <a:xfrm>
            <a:off x="409519" y="-12957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model binding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9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44465" y="3193962"/>
            <a:ext cx="394614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如果驗證有過就建立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再建立 </a:t>
            </a:r>
            <a:r>
              <a:rPr lang="en-US" altLang="zh-TW" sz="1600" dirty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814040" y="4154081"/>
            <a:ext cx="520653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TryUpdateModel</a:t>
            </a:r>
            <a:r>
              <a:rPr lang="zh-TW" altLang="en-US" sz="1600" dirty="0"/>
              <a:t> 的方式將</a:t>
            </a:r>
            <a:r>
              <a:rPr lang="en-US" altLang="zh-TW" sz="1600" dirty="0"/>
              <a:t>gamer</a:t>
            </a:r>
            <a:r>
              <a:rPr lang="zh-TW" altLang="en-US" sz="1600" dirty="0"/>
              <a:t>裡面的</a:t>
            </a:r>
            <a:r>
              <a:rPr lang="zh-TW" altLang="en-US" sz="1600" dirty="0" smtClean="0"/>
              <a:t>資料更新</a:t>
            </a:r>
            <a:endParaRPr lang="en-US" altLang="zh-TW" sz="1600" dirty="0" smtClean="0"/>
          </a:p>
          <a:p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144259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再加進這個</a:t>
            </a:r>
            <a:r>
              <a:rPr lang="en-US" altLang="zh-TW" sz="1600" dirty="0" err="1"/>
              <a:t>sp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/>
              <a:t>和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/>
              <a:t>()</a:t>
            </a:r>
            <a:r>
              <a:rPr lang="zh-TW" altLang="en-US" sz="1200" dirty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inputs</a:t>
            </a:r>
            <a:br>
              <a:rPr lang="en-US" altLang="zh-TW" sz="1200" dirty="0"/>
            </a:br>
            <a:r>
              <a:rPr lang="zh-TW" altLang="en-US" sz="1200" dirty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/>
              <a:t>所有的資料</a:t>
            </a:r>
            <a:r>
              <a:rPr lang="en-US" altLang="zh-TW" sz="1200" dirty="0"/>
              <a:t>Update</a:t>
            </a:r>
            <a:r>
              <a:rPr lang="zh-TW" altLang="en-US" sz="1200" dirty="0"/>
              <a:t>到這個物件來</a:t>
            </a:r>
            <a:endParaRPr lang="en-US" altLang="zh-TW" sz="1200" dirty="0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0802F6A-3ED9-4B3C-A3B3-10AEB67F2780}"/>
              </a:ext>
            </a:extLst>
          </p:cNvPr>
          <p:cNvSpPr/>
          <p:nvPr/>
        </p:nvSpPr>
        <p:spPr>
          <a:xfrm>
            <a:off x="62298" y="29166"/>
            <a:ext cx="657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800" dirty="0">
                <a:solidFill>
                  <a:srgbClr val="FF0000"/>
                </a:solidFill>
              </a:rPr>
              <a:t>() or </a:t>
            </a:r>
            <a:r>
              <a:rPr lang="en-US" altLang="zh-TW" sz="28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6A89CFC-9F35-4427-8263-C864C0243349}"/>
              </a:ext>
            </a:extLst>
          </p:cNvPr>
          <p:cNvSpPr/>
          <p:nvPr/>
        </p:nvSpPr>
        <p:spPr>
          <a:xfrm>
            <a:off x="7831839" y="3397486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6" y="310393"/>
            <a:ext cx="8988787" cy="64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337466" y="659966"/>
            <a:ext cx="402760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x</a:t>
            </a:r>
            <a:r>
              <a:rPr lang="zh-TW" altLang="en-US" sz="1600" dirty="0" smtClean="0"/>
              <a:t>把</a:t>
            </a:r>
            <a:r>
              <a:rPr lang="en-US" altLang="zh-TW" sz="1600" dirty="0"/>
              <a:t>gamer</a:t>
            </a:r>
            <a:r>
              <a:rPr lang="zh-TW" altLang="en-US" sz="1600" dirty="0"/>
              <a:t>丟進去就會把</a:t>
            </a:r>
            <a:r>
              <a:rPr lang="en-US" altLang="zh-TW" sz="1600" dirty="0"/>
              <a:t>gamer </a:t>
            </a:r>
            <a:r>
              <a:rPr lang="zh-TW" altLang="en-US" sz="1600" dirty="0" smtClean="0"/>
              <a:t>更新</a:t>
            </a:r>
            <a:endParaRPr lang="en-US" altLang="zh-TW" sz="1600" dirty="0" smtClean="0"/>
          </a:p>
          <a:p>
            <a:r>
              <a:rPr lang="zh-TW" altLang="en-US" sz="1600" dirty="0" smtClean="0"/>
              <a:t>接到值之後 然後跑下面去執行更新的動作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241871" y="2517747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跑</a:t>
            </a:r>
            <a:r>
              <a:rPr lang="en-US" altLang="zh-TW" sz="1200" dirty="0"/>
              <a:t>T-SQL</a:t>
            </a:r>
            <a:r>
              <a:rPr lang="zh-TW" altLang="en-US" sz="1200" dirty="0"/>
              <a:t>的語法  後面加他的參數</a:t>
            </a:r>
            <a:endParaRPr lang="en-US" altLang="zh-TW" sz="1200" dirty="0"/>
          </a:p>
        </p:txBody>
      </p:sp>
      <p:sp>
        <p:nvSpPr>
          <p:cNvPr id="9" name="矩形 8"/>
          <p:cNvSpPr/>
          <p:nvPr/>
        </p:nvSpPr>
        <p:spPr>
          <a:xfrm>
            <a:off x="6487064" y="1974903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01109" y="2363859"/>
            <a:ext cx="507233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/>
              <a:t>裡面</a:t>
            </a:r>
            <a:endParaRPr lang="en-US" altLang="zh-TW" sz="1100" dirty="0"/>
          </a:p>
          <a:p>
            <a:r>
              <a:rPr lang="zh-TW" altLang="en-US" sz="1100" dirty="0"/>
              <a:t>去執行</a:t>
            </a:r>
            <a:r>
              <a:rPr lang="en-US" altLang="zh-TW" sz="1100" dirty="0" err="1"/>
              <a:t>spSaveGamer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5205648" y="3273768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把每個參數加到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裡面</a:t>
            </a:r>
            <a:endParaRPr lang="en-US" altLang="zh-TW" sz="1100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A4F1A74-7957-4657-B4DF-7352536561B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77DD5EC7-D7BF-4E0B-8D0D-E45FDAD19FDB}"/>
              </a:ext>
            </a:extLst>
          </p:cNvPr>
          <p:cNvSpPr/>
          <p:nvPr/>
        </p:nvSpPr>
        <p:spPr>
          <a:xfrm>
            <a:off x="109695" y="-58939"/>
            <a:ext cx="37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SaveGamer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75598" y="1424570"/>
            <a:ext cx="97206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建立</a:t>
            </a:r>
            <a:r>
              <a:rPr lang="en-US" altLang="zh-TW" sz="1100" dirty="0" smtClean="0"/>
              <a:t>DB</a:t>
            </a:r>
            <a:r>
              <a:rPr lang="zh-TW" altLang="en-US" sz="1100" dirty="0" smtClean="0"/>
              <a:t>連線</a:t>
            </a:r>
            <a:endParaRPr lang="en-US" altLang="zh-TW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226" y="3404573"/>
            <a:ext cx="3321170" cy="327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8" y="3339608"/>
            <a:ext cx="6924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54023" y="4335919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先建立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7951530" y="3447485"/>
            <a:ext cx="438837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x</a:t>
            </a:r>
            <a:r>
              <a:rPr lang="zh-TW" altLang="en-US" sz="1600" dirty="0" smtClean="0"/>
              <a:t>把</a:t>
            </a:r>
            <a:r>
              <a:rPr lang="zh-TW" altLang="en-US" sz="1600" dirty="0"/>
              <a:t>它變成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物件後找出上面的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Gamers</a:t>
            </a:r>
          </a:p>
        </p:txBody>
      </p:sp>
      <p:sp>
        <p:nvSpPr>
          <p:cNvPr id="8" name="矩形 7"/>
          <p:cNvSpPr/>
          <p:nvPr/>
        </p:nvSpPr>
        <p:spPr>
          <a:xfrm>
            <a:off x="3124171" y="4049581"/>
            <a:ext cx="287351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1522" y="4113151"/>
            <a:ext cx="3096883" cy="561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68672" y="4899298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透過上面的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</a:t>
            </a:r>
          </a:p>
        </p:txBody>
      </p:sp>
      <p:sp>
        <p:nvSpPr>
          <p:cNvPr id="13" name="矩形 12"/>
          <p:cNvSpPr/>
          <p:nvPr/>
        </p:nvSpPr>
        <p:spPr>
          <a:xfrm>
            <a:off x="3411522" y="4674473"/>
            <a:ext cx="3755301" cy="16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00450" y="5232264"/>
            <a:ext cx="261810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再把</a:t>
            </a:r>
            <a:r>
              <a:rPr lang="en-US" altLang="zh-TW" sz="1600" dirty="0"/>
              <a:t>Gamer</a:t>
            </a:r>
            <a:r>
              <a:rPr lang="zh-TW" altLang="en-US" sz="1600" dirty="0"/>
              <a:t> 物件丟到</a:t>
            </a:r>
            <a:r>
              <a:rPr lang="en-US" altLang="zh-TW" sz="1600" dirty="0"/>
              <a:t>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77636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254035" y="2217906"/>
            <a:ext cx="1396267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41910" y="2442193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ID</a:t>
            </a:r>
            <a:r>
              <a:rPr lang="zh-TW" altLang="en-US" sz="1600" dirty="0"/>
              <a:t> 從這邊</a:t>
            </a:r>
            <a:r>
              <a:rPr lang="en-US" altLang="zh-TW" sz="1600" dirty="0"/>
              <a:t>PASS</a:t>
            </a:r>
            <a:r>
              <a:rPr lang="zh-TW" altLang="en-US" sz="1600" dirty="0"/>
              <a:t>進來</a:t>
            </a:r>
            <a:endParaRPr lang="en-US" altLang="zh-TW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11522" y="2442193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9" y="5682796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6068" y="4896831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920910" y="5486905"/>
            <a:ext cx="1763233" cy="542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84143" y="5918685"/>
            <a:ext cx="2018582" cy="29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166823" y="4669456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找出從</a:t>
            </a:r>
            <a:r>
              <a:rPr lang="en-US" altLang="zh-TW" sz="1600" dirty="0"/>
              <a:t>view</a:t>
            </a:r>
            <a:r>
              <a:rPr lang="zh-TW" altLang="en-US" sz="1600" dirty="0"/>
              <a:t>傳進來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ID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65069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" y="158689"/>
            <a:ext cx="8976847" cy="659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6680" y="158689"/>
            <a:ext cx="491171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按下送出鍵後會去跑</a:t>
            </a:r>
            <a:r>
              <a:rPr lang="en-US" altLang="zh-TW" sz="1600" dirty="0" err="1"/>
              <a:t>GamerController</a:t>
            </a:r>
            <a:r>
              <a:rPr lang="zh-TW" altLang="en-US" sz="1600" dirty="0"/>
              <a:t>  的 </a:t>
            </a:r>
            <a:r>
              <a:rPr lang="en-US" altLang="zh-TW" sz="1600" dirty="0"/>
              <a:t>Edit</a:t>
            </a:r>
            <a:r>
              <a:rPr lang="zh-TW" altLang="en-US" sz="1600" dirty="0"/>
              <a:t>  </a:t>
            </a:r>
            <a:r>
              <a:rPr lang="en-US" altLang="zh-TW" sz="1600" dirty="0"/>
              <a:t>Action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01E63E7-475E-42EE-9E5A-B377C5FD973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968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05" y="110093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4" y="1170431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049" y="294100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Model binding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916" y="2015696"/>
            <a:ext cx="18712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x</a:t>
            </a:r>
            <a:r>
              <a:rPr lang="zh-TW" altLang="en-US" sz="1600" dirty="0"/>
              <a:t>會接收到物件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977235" y="3917692"/>
            <a:ext cx="431790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72239" y="518387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38542" y="794668"/>
            <a:ext cx="386724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會存到這個物件裡面 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/>
              <a:t>透過</a:t>
            </a:r>
            <a:r>
              <a:rPr lang="en-US" altLang="zh-TW" sz="1600" dirty="0"/>
              <a:t>MVC</a:t>
            </a:r>
            <a:r>
              <a:rPr lang="zh-TW" altLang="en-US" sz="1600" dirty="0"/>
              <a:t>的方式這個物件會再丟到這邊來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912372" y="389632"/>
            <a:ext cx="2127426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67290" y="3849758"/>
            <a:ext cx="248309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如果沒有錯誤就會存進去</a:t>
            </a:r>
            <a:endParaRPr lang="en-US" altLang="zh-TW" sz="1600" dirty="0"/>
          </a:p>
        </p:txBody>
      </p:sp>
      <p:sp>
        <p:nvSpPr>
          <p:cNvPr id="17" name="矩形 16"/>
          <p:cNvSpPr/>
          <p:nvPr/>
        </p:nvSpPr>
        <p:spPr>
          <a:xfrm>
            <a:off x="6923850" y="2691368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" y="908378"/>
            <a:ext cx="90011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72867" y="1943320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只會抓要更新的屬性</a:t>
            </a:r>
            <a:endParaRPr lang="en-US" altLang="zh-TW" sz="1600" dirty="0"/>
          </a:p>
          <a:p>
            <a:r>
              <a:rPr lang="zh-TW" altLang="en-US" sz="1600" dirty="0"/>
              <a:t>以外的屬性都不會更新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135139" y="2030833"/>
            <a:ext cx="3024785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205268" y="3327029"/>
            <a:ext cx="431033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不然</a:t>
            </a:r>
            <a:r>
              <a:rPr lang="zh-TW" altLang="en-US" sz="1600" dirty="0"/>
              <a:t>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 smtClean="0"/>
          </a:p>
          <a:p>
            <a:r>
              <a:rPr lang="zh-TW" altLang="en-US" sz="1600" dirty="0"/>
              <a:t>有值就是</a:t>
            </a:r>
            <a:r>
              <a:rPr lang="en-US" altLang="zh-TW" sz="1600" dirty="0"/>
              <a:t>true</a:t>
            </a:r>
          </a:p>
          <a:p>
            <a:r>
              <a:rPr lang="zh-TW" altLang="en-US" sz="1600" dirty="0"/>
              <a:t>沒有值就是</a:t>
            </a:r>
            <a:r>
              <a:rPr lang="en-US" altLang="zh-TW" sz="1600" dirty="0" err="1" smtClean="0"/>
              <a:t>flase</a:t>
            </a:r>
            <a:endParaRPr lang="en-US" altLang="zh-TW" sz="1600" dirty="0" smtClean="0"/>
          </a:p>
          <a:p>
            <a:r>
              <a:rPr lang="zh-TW" altLang="en-US" sz="1600" dirty="0"/>
              <a:t>沒有值就會停留在</a:t>
            </a:r>
            <a:r>
              <a:rPr lang="zh-TW" altLang="en-US" sz="1600" dirty="0" smtClean="0"/>
              <a:t>原頁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878" y="276847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6EA199B-0A40-44B3-8115-E74C4F8C23CB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039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AA13050E-6B24-4684-ACE0-595609BE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9" y="1158488"/>
            <a:ext cx="2827589" cy="4579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1688101-08F8-4ECB-A7D0-82A4787D361E}"/>
              </a:ext>
            </a:extLst>
          </p:cNvPr>
          <p:cNvSpPr/>
          <p:nvPr/>
        </p:nvSpPr>
        <p:spPr>
          <a:xfrm>
            <a:off x="289247" y="807745"/>
            <a:ext cx="5449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Gamer.cs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Model)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9359A53-0219-4665-BF7C-37DC1765794F}"/>
              </a:ext>
            </a:extLst>
          </p:cNvPr>
          <p:cNvSpPr/>
          <p:nvPr/>
        </p:nvSpPr>
        <p:spPr>
          <a:xfrm>
            <a:off x="8179258" y="1989606"/>
            <a:ext cx="3034988" cy="122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D94F9260-5359-4671-858F-158837E26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3"/>
          <a:stretch/>
        </p:blipFill>
        <p:spPr bwMode="auto">
          <a:xfrm>
            <a:off x="581206" y="1350743"/>
            <a:ext cx="4096235" cy="23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35200388-9675-4ECD-89D7-EDDB62A5C42A}"/>
              </a:ext>
            </a:extLst>
          </p:cNvPr>
          <p:cNvCxnSpPr>
            <a:stCxn id="7" idx="3"/>
          </p:cNvCxnSpPr>
          <p:nvPr/>
        </p:nvCxnSpPr>
        <p:spPr>
          <a:xfrm flipV="1">
            <a:off x="4677441" y="1466491"/>
            <a:ext cx="3603918" cy="10359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C7681FFB-A141-4CF6-8A70-5AD70BDAE0F5}"/>
              </a:ext>
            </a:extLst>
          </p:cNvPr>
          <p:cNvCxnSpPr/>
          <p:nvPr/>
        </p:nvCxnSpPr>
        <p:spPr>
          <a:xfrm flipV="1">
            <a:off x="5063706" y="2242868"/>
            <a:ext cx="3674855" cy="1723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F6A7CC66-5B99-42D9-8C61-8697ED348872}"/>
              </a:ext>
            </a:extLst>
          </p:cNvPr>
          <p:cNvCxnSpPr/>
          <p:nvPr/>
        </p:nvCxnSpPr>
        <p:spPr>
          <a:xfrm flipV="1">
            <a:off x="4753158" y="2432649"/>
            <a:ext cx="3985403" cy="1916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6050ADF-80CD-475A-A783-234EAD83DA5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626342" y="229446"/>
            <a:ext cx="4361717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這個章節是示範可以在一個新的專案裡面跑的是</a:t>
            </a:r>
            <a:r>
              <a:rPr lang="en-US" altLang="zh-TW" sz="1600" dirty="0" smtClean="0"/>
              <a:t>ADO.NET</a:t>
            </a:r>
            <a:br>
              <a:rPr lang="en-US" altLang="zh-TW" sz="1600" dirty="0" smtClean="0"/>
            </a:br>
            <a:r>
              <a:rPr lang="zh-TW" altLang="en-US" sz="1600" dirty="0" smtClean="0"/>
              <a:t>裡面會先建立一個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/>
              <a:t>Data</a:t>
            </a:r>
            <a:endParaRPr lang="en-US" altLang="zh-TW" sz="1600" dirty="0" smtClean="0"/>
          </a:p>
          <a:p>
            <a:r>
              <a:rPr lang="zh-TW" altLang="en-US" sz="1600" dirty="0" smtClean="0"/>
              <a:t>把讀取的資料 丟到新</a:t>
            </a:r>
            <a:r>
              <a:rPr lang="zh-TW" altLang="en-US" sz="1600" dirty="0" smtClean="0"/>
              <a:t>專案的</a:t>
            </a:r>
            <a:r>
              <a:rPr lang="en-US" altLang="zh-TW" sz="1600" dirty="0" smtClean="0"/>
              <a:t>MVC</a:t>
            </a:r>
            <a:br>
              <a:rPr lang="en-US" altLang="zh-TW" sz="1600" dirty="0" smtClean="0"/>
            </a:br>
            <a:r>
              <a:rPr lang="zh-TW" altLang="en-US" sz="1600" dirty="0"/>
              <a:t>提供給</a:t>
            </a:r>
            <a:r>
              <a:rPr lang="en-US" altLang="zh-TW" sz="1600" dirty="0" smtClean="0"/>
              <a:t>view</a:t>
            </a:r>
            <a:r>
              <a:rPr lang="zh-TW" altLang="en-US" sz="1600" dirty="0" smtClean="0"/>
              <a:t>顯示</a:t>
            </a:r>
            <a:endParaRPr lang="en-US" altLang="zh-TW" sz="1600" dirty="0"/>
          </a:p>
        </p:txBody>
      </p:sp>
      <p:sp>
        <p:nvSpPr>
          <p:cNvPr id="14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3321548" y="4666074"/>
            <a:ext cx="4666511" cy="414885"/>
          </a:xfrm>
          <a:prstGeom prst="wedgeRoundRectCallout">
            <a:avLst>
              <a:gd name="adj1" fmla="val -45863"/>
              <a:gd name="adj2" fmla="val -135375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來取得資料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4" y="9395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78769" y="1719032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只有</a:t>
            </a:r>
            <a:r>
              <a:rPr lang="en-US" altLang="zh-TW" sz="1600" dirty="0"/>
              <a:t>name</a:t>
            </a:r>
            <a:r>
              <a:rPr lang="zh-TW" altLang="en-US" sz="1600" dirty="0"/>
              <a:t>的屬性不會更新</a:t>
            </a:r>
            <a:endParaRPr lang="en-US" altLang="zh-TW" sz="1600" dirty="0"/>
          </a:p>
          <a:p>
            <a:r>
              <a:rPr lang="zh-TW" altLang="en-US" sz="1600" dirty="0"/>
              <a:t>其他都會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2340845" y="2011420"/>
            <a:ext cx="2489948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307457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540" y="345858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A11BBD5-92AB-43BF-A078-C43D2BEF7DD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915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" y="129396"/>
            <a:ext cx="72009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29672" y="4373996"/>
            <a:ext cx="53398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使用排除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excludeProperties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更新</a:t>
            </a:r>
            <a:r>
              <a:rPr lang="zh-TW" altLang="en-US" sz="1600" dirty="0"/>
              <a:t>所有的除了名子</a:t>
            </a:r>
            <a:r>
              <a:rPr lang="en-US" altLang="zh-TW" sz="1600" dirty="0"/>
              <a:t>property</a:t>
            </a:r>
            <a:r>
              <a:rPr lang="zh-TW" altLang="en-US" sz="1600" dirty="0"/>
              <a:t>以外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8634206" y="1418737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9045" y="5002907"/>
            <a:ext cx="18575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檢查</a:t>
            </a:r>
            <a:r>
              <a:rPr lang="en-US" altLang="zh-TW" sz="1600" dirty="0"/>
              <a:t>input</a:t>
            </a:r>
            <a:r>
              <a:rPr lang="zh-TW" altLang="en-US" sz="1600" dirty="0"/>
              <a:t>是否正確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242204" y="2255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4AF74417-5071-4FD7-A3D0-17E25668F6DF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22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94382" y="1403348"/>
            <a:ext cx="12522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把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傳進來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3766867" y="1777598"/>
            <a:ext cx="221906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</a:t>
            </a:r>
            <a:r>
              <a:rPr lang="en-US" altLang="zh-TW" sz="1600" dirty="0" err="1" smtClean="0"/>
              <a:t>gmaerBusinssLayer</a:t>
            </a:r>
            <a:endParaRPr lang="en-US" altLang="zh-TW" sz="1600" dirty="0"/>
          </a:p>
        </p:txBody>
      </p:sp>
      <p:sp>
        <p:nvSpPr>
          <p:cNvPr id="12" name="矩形 11"/>
          <p:cNvSpPr/>
          <p:nvPr/>
        </p:nvSpPr>
        <p:spPr>
          <a:xfrm>
            <a:off x="2015985" y="2530392"/>
            <a:ext cx="253061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然後</a:t>
            </a:r>
            <a:r>
              <a:rPr lang="zh-TW" altLang="en-US" sz="1600" dirty="0" smtClean="0"/>
              <a:t>找到這個</a:t>
            </a:r>
            <a:r>
              <a:rPr lang="en-US" altLang="zh-TW" sz="1600" dirty="0" smtClean="0"/>
              <a:t>Gamer 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ID</a:t>
            </a:r>
            <a:endParaRPr lang="en-US" altLang="zh-TW" sz="1600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1542305" y="4117812"/>
            <a:ext cx="131407" cy="4554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37519" y="3609981"/>
            <a:ext cx="87048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Model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14071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8" y="703772"/>
            <a:ext cx="72866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3503" y="1437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459617" y="4545802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163920" y="1608321"/>
            <a:ext cx="12522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把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傳進來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3636404" y="2014150"/>
            <a:ext cx="221906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</a:t>
            </a:r>
            <a:r>
              <a:rPr lang="en-US" altLang="zh-TW" sz="1600" dirty="0" err="1" smtClean="0"/>
              <a:t>gmaerBusinssLayer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1885523" y="2735365"/>
            <a:ext cx="253061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然後</a:t>
            </a:r>
            <a:r>
              <a:rPr lang="zh-TW" altLang="en-US" sz="1600" dirty="0" smtClean="0"/>
              <a:t>找到這個</a:t>
            </a:r>
            <a:r>
              <a:rPr lang="en-US" altLang="zh-TW" sz="1600" dirty="0" smtClean="0"/>
              <a:t>Gamer 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ID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083170" y="4695781"/>
            <a:ext cx="317462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只會更新</a:t>
            </a:r>
            <a:r>
              <a:rPr lang="zh-TW" altLang="en-US" sz="1600" dirty="0"/>
              <a:t>在</a:t>
            </a:r>
            <a:r>
              <a:rPr lang="en-US" altLang="zh-TW" sz="1600" dirty="0" err="1" smtClean="0"/>
              <a:t>Igamer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裡面的屬性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931572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862" y="66482"/>
            <a:ext cx="388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6" y="612217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947140" y="2329415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121907" y="2699776"/>
            <a:ext cx="291860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SqlCommand</a:t>
            </a:r>
            <a:r>
              <a:rPr lang="en-US" altLang="zh-TW" sz="1100" dirty="0"/>
              <a:t> 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會去執行</a:t>
            </a:r>
            <a:r>
              <a:rPr lang="en-US" altLang="zh-TW" sz="1100" dirty="0" err="1"/>
              <a:t>spDeleteGamer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3829488" y="3951209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</a:t>
            </a:r>
            <a:r>
              <a:rPr lang="en-US" altLang="zh-TW" sz="1100" dirty="0"/>
              <a:t>ID</a:t>
            </a:r>
            <a:r>
              <a:rPr lang="zh-TW" altLang="en-US" sz="1100" dirty="0"/>
              <a:t>參數丟進來後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4892613" y="4438762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再把參數丟進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4787660" y="2780300"/>
            <a:ext cx="1224951" cy="19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857336" y="2976962"/>
            <a:ext cx="110704" cy="14395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11768" y="4979350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再去做刪除的動作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AC64D88A-822E-4971-B5F5-BFA3F66869F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25</a:t>
            </a:r>
            <a:endParaRPr lang="zh-TW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625006" y="1864837"/>
            <a:ext cx="97206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建立</a:t>
            </a:r>
            <a:r>
              <a:rPr lang="en-US" altLang="zh-TW" sz="1100" dirty="0" smtClean="0"/>
              <a:t>DB</a:t>
            </a:r>
            <a:r>
              <a:rPr lang="zh-TW" altLang="en-US" sz="1100" dirty="0" smtClean="0"/>
              <a:t>連線</a:t>
            </a:r>
            <a:endParaRPr lang="en-US" altLang="zh-TW" sz="1100" dirty="0"/>
          </a:p>
        </p:txBody>
      </p:sp>
      <p:sp>
        <p:nvSpPr>
          <p:cNvPr id="18" name="矩形 17"/>
          <p:cNvSpPr/>
          <p:nvPr/>
        </p:nvSpPr>
        <p:spPr>
          <a:xfrm>
            <a:off x="10010903" y="2992805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x</a:t>
            </a:r>
            <a:r>
              <a:rPr lang="zh-TW" altLang="en-US" sz="1200" dirty="0" smtClean="0"/>
              <a:t>使用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command</a:t>
            </a:r>
            <a:r>
              <a:rPr lang="zh-TW" altLang="en-US" sz="1200" dirty="0" smtClean="0"/>
              <a:t>去跑</a:t>
            </a:r>
            <a:r>
              <a:rPr lang="en-US" altLang="zh-TW" sz="1200" dirty="0" smtClean="0"/>
              <a:t>SP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3160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" y="411012"/>
            <a:ext cx="10991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10619" y="5287993"/>
            <a:ext cx="974786" cy="216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1811547" y="1216325"/>
            <a:ext cx="1199073" cy="4071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33446" y="1244112"/>
            <a:ext cx="1893498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會去</a:t>
            </a:r>
            <a:r>
              <a:rPr lang="zh-TW" altLang="en-US" sz="1100" dirty="0" smtClean="0"/>
              <a:t>執行</a:t>
            </a:r>
            <a:r>
              <a:rPr lang="en-US" altLang="zh-TW" sz="1100" dirty="0" err="1" smtClean="0"/>
              <a:t>GamerController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裡面的</a:t>
            </a:r>
            <a:r>
              <a:rPr lang="en-US" altLang="zh-TW" sz="1100" dirty="0" smtClean="0"/>
              <a:t>Delete</a:t>
            </a:r>
            <a:endParaRPr lang="en-US" altLang="zh-TW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80" y="988137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5383695" y="1244113"/>
            <a:ext cx="2543980" cy="1171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92739" y="1640786"/>
            <a:ext cx="120680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再去執行這一段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EB38F6E-81F0-490F-BFC1-10280E501927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6226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58C98C09-3733-4C20-AE1C-FEFEEC6AF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97" t="6540" b="61350"/>
          <a:stretch/>
        </p:blipFill>
        <p:spPr>
          <a:xfrm>
            <a:off x="71021" y="454520"/>
            <a:ext cx="3579949" cy="33324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866DDCC5-1605-49D5-80F0-5306B651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3847381"/>
            <a:ext cx="11938621" cy="2838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F40F365-2F7A-4892-9A5E-68318CD82CD1}"/>
              </a:ext>
            </a:extLst>
          </p:cNvPr>
          <p:cNvSpPr/>
          <p:nvPr/>
        </p:nvSpPr>
        <p:spPr>
          <a:xfrm>
            <a:off x="1149292" y="3003259"/>
            <a:ext cx="2030136" cy="20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="" xmlns:a16="http://schemas.microsoft.com/office/drawing/2014/main" id="{DF1D0A1B-279F-4AE4-B29C-F57C8EC5439F}"/>
              </a:ext>
            </a:extLst>
          </p:cNvPr>
          <p:cNvSpPr/>
          <p:nvPr/>
        </p:nvSpPr>
        <p:spPr>
          <a:xfrm>
            <a:off x="2451344" y="2211331"/>
            <a:ext cx="2399251" cy="687896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要先裝套件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8C642F8-9173-483E-927E-155B9778DE4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0670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1AF3DB7E-967E-456B-9A4F-CD9CAD00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" y="494316"/>
            <a:ext cx="10963275" cy="72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25A0EF3-3E71-4DF2-8E86-E252A2E2295F}"/>
              </a:ext>
            </a:extLst>
          </p:cNvPr>
          <p:cNvSpPr/>
          <p:nvPr/>
        </p:nvSpPr>
        <p:spPr>
          <a:xfrm>
            <a:off x="78994" y="0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Web.config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C450E27A-DA07-4691-AE25-7820B96A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8" y="1432528"/>
            <a:ext cx="4495800" cy="2162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47D10AD4-26B6-4726-A2EB-16C761A6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77" y="1118816"/>
            <a:ext cx="6533343" cy="2690200"/>
          </a:xfrm>
          <a:prstGeom prst="rect">
            <a:avLst/>
          </a:prstGeom>
        </p:spPr>
      </p:pic>
      <p:sp>
        <p:nvSpPr>
          <p:cNvPr id="8" name="語音泡泡: 圓角矩形 7">
            <a:extLst>
              <a:ext uri="{FF2B5EF4-FFF2-40B4-BE49-F238E27FC236}">
                <a16:creationId xmlns="" xmlns:a16="http://schemas.microsoft.com/office/drawing/2014/main" id="{55442D45-CA09-40BC-B05B-B26CBC92705E}"/>
              </a:ext>
            </a:extLst>
          </p:cNvPr>
          <p:cNvSpPr/>
          <p:nvPr/>
        </p:nvSpPr>
        <p:spPr>
          <a:xfrm>
            <a:off x="1770172" y="137112"/>
            <a:ext cx="3660397" cy="361614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之後要去</a:t>
            </a:r>
            <a:r>
              <a:rPr lang="zh-TW" altLang="en-US" dirty="0">
                <a:solidFill>
                  <a:srgbClr val="FF0000"/>
                </a:solidFill>
              </a:rPr>
              <a:t>Web.config </a:t>
            </a:r>
            <a:r>
              <a:rPr lang="zh-TW" altLang="en-US" dirty="0">
                <a:solidFill>
                  <a:schemeClr val="tx1"/>
                </a:solidFill>
              </a:rPr>
              <a:t>設定連線資訊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="" xmlns:a16="http://schemas.microsoft.com/office/drawing/2014/main" id="{6FFA0F0D-AAB2-4792-8858-EDD6016E1D41}"/>
              </a:ext>
            </a:extLst>
          </p:cNvPr>
          <p:cNvSpPr/>
          <p:nvPr/>
        </p:nvSpPr>
        <p:spPr>
          <a:xfrm>
            <a:off x="297108" y="1240031"/>
            <a:ext cx="3911670" cy="361614"/>
          </a:xfrm>
          <a:prstGeom prst="wedgeRoundRectCallout">
            <a:avLst>
              <a:gd name="adj1" fmla="val -2998"/>
              <a:gd name="adj2" fmla="val 2967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zh-TW" altLang="en-US" dirty="0">
                <a:solidFill>
                  <a:schemeClr val="tx1"/>
                </a:solidFill>
              </a:rPr>
              <a:t>的名稱一定要跟Web.config 一樣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D2DAE6E6-2CBC-4906-9C23-D9CA4934A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08" y="3572888"/>
            <a:ext cx="5476875" cy="3314700"/>
          </a:xfrm>
          <a:prstGeom prst="rect">
            <a:avLst/>
          </a:prstGeom>
        </p:spPr>
      </p:pic>
      <p:sp>
        <p:nvSpPr>
          <p:cNvPr id="12" name="語音泡泡: 圓角矩形 11">
            <a:extLst>
              <a:ext uri="{FF2B5EF4-FFF2-40B4-BE49-F238E27FC236}">
                <a16:creationId xmlns="" xmlns:a16="http://schemas.microsoft.com/office/drawing/2014/main" id="{4973D049-1104-42F6-9E29-B5789AE37153}"/>
              </a:ext>
            </a:extLst>
          </p:cNvPr>
          <p:cNvSpPr/>
          <p:nvPr/>
        </p:nvSpPr>
        <p:spPr>
          <a:xfrm>
            <a:off x="2354016" y="3211274"/>
            <a:ext cx="1740020" cy="361614"/>
          </a:xfrm>
          <a:prstGeom prst="wedgeRoundRectCallout">
            <a:avLst>
              <a:gd name="adj1" fmla="val -16509"/>
              <a:gd name="adj2" fmla="val -10462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A47348DB-D356-489C-B644-D105B4AB410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="" xmlns:a16="http://schemas.microsoft.com/office/drawing/2014/main" id="{58497045-F1D8-440B-AFA7-7C4C402DF985}"/>
              </a:ext>
            </a:extLst>
          </p:cNvPr>
          <p:cNvSpPr/>
          <p:nvPr/>
        </p:nvSpPr>
        <p:spPr>
          <a:xfrm>
            <a:off x="8101873" y="1601645"/>
            <a:ext cx="1740020" cy="361614"/>
          </a:xfrm>
          <a:prstGeom prst="wedgeRoundRectCallout">
            <a:avLst>
              <a:gd name="adj1" fmla="val -45436"/>
              <a:gd name="adj2" fmla="val 1111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1355196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自動生成的頁面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" y="461665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81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31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2771" y="755283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只要自動生成的一定不要去變動</a:t>
            </a:r>
            <a:endParaRPr lang="en-US" altLang="zh-TW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4516048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917128" y="6010275"/>
            <a:ext cx="3164459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建立一個新的 </a:t>
            </a:r>
            <a:r>
              <a:rPr lang="en-US" altLang="zh-TW" sz="1100" dirty="0"/>
              <a:t>team view</a:t>
            </a:r>
            <a:r>
              <a:rPr lang="zh-TW" altLang="en-US" sz="1100" dirty="0"/>
              <a:t> 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但因為</a:t>
            </a:r>
            <a:r>
              <a:rPr lang="en-US" altLang="zh-TW" sz="1100" dirty="0"/>
              <a:t>Name </a:t>
            </a:r>
            <a:r>
              <a:rPr lang="zh-TW" altLang="en-US" sz="1100" dirty="0"/>
              <a:t>已經存在了</a:t>
            </a:r>
            <a:endParaRPr lang="en-US" altLang="zh-TW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446660"/>
            <a:ext cx="6524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926181" y="5654117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所以再建立一個</a:t>
            </a:r>
            <a:r>
              <a:rPr lang="en-US" altLang="zh-TW" sz="1100" dirty="0" err="1"/>
              <a:t>TeamMetaData</a:t>
            </a:r>
            <a:endParaRPr lang="en-US" altLang="zh-TW" sz="1100" dirty="0"/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6C96275F-EC89-41F3-A35E-D4D7AE4F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606" y="704301"/>
            <a:ext cx="3000375" cy="2733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8F02B9B-61B0-4B63-B610-6EF05DD6248F}"/>
              </a:ext>
            </a:extLst>
          </p:cNvPr>
          <p:cNvSpPr/>
          <p:nvPr/>
        </p:nvSpPr>
        <p:spPr>
          <a:xfrm>
            <a:off x="9413394" y="3076628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C1154C0-8122-4CFD-B6C2-412928C562B3}"/>
              </a:ext>
            </a:extLst>
          </p:cNvPr>
          <p:cNvSpPr/>
          <p:nvPr/>
        </p:nvSpPr>
        <p:spPr>
          <a:xfrm>
            <a:off x="9278787" y="1203472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161AD9F-A5D0-411F-8016-7DCEF6857421}"/>
              </a:ext>
            </a:extLst>
          </p:cNvPr>
          <p:cNvSpPr/>
          <p:nvPr/>
        </p:nvSpPr>
        <p:spPr>
          <a:xfrm>
            <a:off x="9278788" y="1379842"/>
            <a:ext cx="1507896" cy="17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339A040-8229-4522-9AF8-879FAAA5437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8309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8" y="777546"/>
            <a:ext cx="7191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6133" y="1692273"/>
            <a:ext cx="30767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會先建立一個</a:t>
            </a:r>
            <a:r>
              <a:rPr lang="en-US" altLang="zh-TW" sz="1100" dirty="0"/>
              <a:t>Index</a:t>
            </a:r>
            <a:r>
              <a:rPr lang="zh-TW" altLang="en-US" sz="1100" dirty="0"/>
              <a:t>的</a:t>
            </a:r>
            <a:r>
              <a:rPr lang="en-US" altLang="zh-TW" sz="1100" dirty="0"/>
              <a:t>method   </a:t>
            </a:r>
            <a:r>
              <a:rPr lang="en-US" altLang="zh-TW" sz="1100" dirty="0" smtClean="0"/>
              <a:t>index</a:t>
            </a:r>
            <a:r>
              <a:rPr lang="zh-TW" altLang="en-US" sz="1100" dirty="0" smtClean="0"/>
              <a:t>  </a:t>
            </a:r>
            <a:r>
              <a:rPr lang="en-US" altLang="zh-TW" sz="1100" dirty="0" smtClean="0"/>
              <a:t>x</a:t>
            </a:r>
            <a:r>
              <a:rPr lang="zh-TW" altLang="en-US" sz="1100" dirty="0" smtClean="0"/>
              <a:t>是</a:t>
            </a:r>
            <a:r>
              <a:rPr lang="zh-TW" altLang="en-US" sz="1100" dirty="0"/>
              <a:t>從</a:t>
            </a:r>
            <a:r>
              <a:rPr lang="en-US" altLang="zh-TW" sz="1100" dirty="0"/>
              <a:t>action</a:t>
            </a:r>
          </a:p>
        </p:txBody>
      </p:sp>
      <p:sp>
        <p:nvSpPr>
          <p:cNvPr id="6" name="矩形 5"/>
          <p:cNvSpPr/>
          <p:nvPr/>
        </p:nvSpPr>
        <p:spPr>
          <a:xfrm>
            <a:off x="5408760" y="196829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action</a:t>
            </a:r>
            <a:r>
              <a:rPr lang="zh-TW" altLang="en-US" sz="1100" dirty="0"/>
              <a:t>會先取出所有的</a:t>
            </a:r>
            <a:r>
              <a:rPr lang="en-US" altLang="zh-TW" sz="1100" dirty="0"/>
              <a:t>gamer  </a:t>
            </a:r>
            <a:r>
              <a:rPr lang="zh-TW" altLang="en-US" sz="1100" dirty="0"/>
              <a:t>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 必須包括</a:t>
            </a:r>
            <a:r>
              <a:rPr lang="en-US" altLang="zh-TW" sz="1100" dirty="0"/>
              <a:t>team</a:t>
            </a:r>
          </a:p>
        </p:txBody>
      </p:sp>
      <p:sp>
        <p:nvSpPr>
          <p:cNvPr id="8" name="矩形 7"/>
          <p:cNvSpPr/>
          <p:nvPr/>
        </p:nvSpPr>
        <p:spPr>
          <a:xfrm>
            <a:off x="1265069" y="2099096"/>
            <a:ext cx="1711044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20591" y="2252905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37E7308-6AB5-4F48-AC9C-00F8F278688A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1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4"/>
            <a:ext cx="7905750" cy="6810375"/>
          </a:xfrm>
          <a:prstGeom prst="rect">
            <a:avLst/>
          </a:prstGeom>
        </p:spPr>
      </p:pic>
      <p:sp>
        <p:nvSpPr>
          <p:cNvPr id="7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4263532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取得全部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資料後放到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AEC7426-FEE0-44B5-90F3-09E9C0CC35CE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9" name="語音泡泡: 圓角矩形 7">
            <a:extLst>
              <a:ext uri="{FF2B5EF4-FFF2-40B4-BE49-F238E27FC236}">
                <a16:creationId xmlns="" xmlns:a16="http://schemas.microsoft.com/office/drawing/2014/main" id="{4C0066AE-909C-42B8-8E44-C45670AE8500}"/>
              </a:ext>
            </a:extLst>
          </p:cNvPr>
          <p:cNvSpPr/>
          <p:nvPr/>
        </p:nvSpPr>
        <p:spPr>
          <a:xfrm>
            <a:off x="2164256" y="-6361"/>
            <a:ext cx="5476989" cy="381837"/>
          </a:xfrm>
          <a:prstGeom prst="wedgeRoundRectCallout">
            <a:avLst>
              <a:gd name="adj1" fmla="val -58475"/>
              <a:gd name="adj2" fmla="val -4838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來取得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749" y="2549329"/>
            <a:ext cx="16737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讀取連線資訊</a:t>
            </a:r>
            <a:endParaRPr lang="en-US" altLang="zh-TW" sz="1600" dirty="0"/>
          </a:p>
        </p:txBody>
      </p:sp>
      <p:sp>
        <p:nvSpPr>
          <p:cNvPr id="2" name="矩形 1"/>
          <p:cNvSpPr/>
          <p:nvPr/>
        </p:nvSpPr>
        <p:spPr>
          <a:xfrm>
            <a:off x="5694727" y="3654100"/>
            <a:ext cx="6096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取得</a:t>
            </a:r>
            <a:r>
              <a:rPr lang="en-US" altLang="zh-TW" sz="1200" dirty="0" err="1"/>
              <a:t>ConnectionString</a:t>
            </a:r>
            <a:r>
              <a:rPr lang="en-US" altLang="zh-TW" sz="1200" dirty="0"/>
              <a:t> </a:t>
            </a:r>
            <a:r>
              <a:rPr lang="zh-TW" altLang="en-US" sz="1200" dirty="0"/>
              <a:t>建立 </a:t>
            </a:r>
            <a:r>
              <a:rPr lang="en-US" altLang="zh-TW" sz="1200" dirty="0" err="1"/>
              <a:t>SqlConnection</a:t>
            </a:r>
            <a:r>
              <a:rPr lang="en-US" altLang="zh-TW" sz="1200" dirty="0"/>
              <a:t> </a:t>
            </a:r>
            <a:r>
              <a:rPr lang="zh-TW" altLang="en-US" sz="1200" dirty="0" smtClean="0"/>
              <a:t>後    跑</a:t>
            </a:r>
            <a:r>
              <a:rPr lang="zh-TW" altLang="en-US" sz="1200" dirty="0"/>
              <a:t>完後從</a:t>
            </a:r>
            <a:r>
              <a:rPr lang="en-US" altLang="zh-TW" sz="1200" dirty="0"/>
              <a:t>memory</a:t>
            </a:r>
            <a:r>
              <a:rPr lang="zh-TW" altLang="en-US" sz="1200" dirty="0"/>
              <a:t>清除掉 </a:t>
            </a:r>
            <a:r>
              <a:rPr lang="en-US" altLang="zh-TW" sz="1200" dirty="0" err="1" smtClean="0"/>
              <a:t>xSqlConnection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416749" y="3059616"/>
            <a:ext cx="16737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</a:t>
            </a:r>
            <a:r>
              <a:rPr lang="zh-TW" altLang="en-US" sz="1600" dirty="0" smtClean="0"/>
              <a:t>一個</a:t>
            </a:r>
            <a:r>
              <a:rPr lang="en-US" altLang="zh-TW" sz="1600" dirty="0" smtClean="0"/>
              <a:t>List</a:t>
            </a:r>
            <a:endParaRPr lang="en-US" altLang="zh-TW" sz="1600" dirty="0"/>
          </a:p>
        </p:txBody>
      </p:sp>
      <p:sp>
        <p:nvSpPr>
          <p:cNvPr id="12" name="矩形 11"/>
          <p:cNvSpPr/>
          <p:nvPr/>
        </p:nvSpPr>
        <p:spPr>
          <a:xfrm>
            <a:off x="5253645" y="3957933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command</a:t>
            </a:r>
            <a:r>
              <a:rPr lang="zh-TW" altLang="en-US" sz="1200" dirty="0" smtClean="0"/>
              <a:t>去跑</a:t>
            </a:r>
            <a:r>
              <a:rPr lang="en-US" altLang="zh-TW" sz="1200" dirty="0" smtClean="0"/>
              <a:t>SP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952875" y="4782233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建立一個</a:t>
            </a:r>
            <a:r>
              <a:rPr lang="en-US" altLang="zh-TW" sz="1200" dirty="0" smtClean="0"/>
              <a:t>Gamer</a:t>
            </a:r>
            <a:endParaRPr lang="zh-TW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66" y="4234932"/>
            <a:ext cx="2495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單箭頭接點 13">
            <a:extLst>
              <a:ext uri="{FF2B5EF4-FFF2-40B4-BE49-F238E27FC236}">
                <a16:creationId xmlns="" xmlns:a16="http://schemas.microsoft.com/office/drawing/2014/main" id="{9F5472DB-3040-4E23-9AF3-685BF7A352B1}"/>
              </a:ext>
            </a:extLst>
          </p:cNvPr>
          <p:cNvCxnSpPr/>
          <p:nvPr/>
        </p:nvCxnSpPr>
        <p:spPr>
          <a:xfrm>
            <a:off x="5452532" y="4920732"/>
            <a:ext cx="2269068" cy="337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090630" y="5823633"/>
            <a:ext cx="32396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讀取到的</a:t>
            </a:r>
            <a:r>
              <a:rPr lang="zh-TW" altLang="en-US" sz="1200" dirty="0" smtClean="0"/>
              <a:t>資料 丟到這些</a:t>
            </a:r>
            <a:r>
              <a:rPr lang="en-US" altLang="zh-TW" sz="1200" dirty="0" smtClean="0"/>
              <a:t>gamer </a:t>
            </a:r>
            <a:r>
              <a:rPr lang="zh-TW" altLang="en-US" sz="1200" dirty="0" smtClean="0"/>
              <a:t>的屬性裡面去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2850994" y="6475567"/>
            <a:ext cx="161981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然後回傳到</a:t>
            </a:r>
            <a:r>
              <a:rPr lang="en-US" altLang="zh-TW" sz="1200" dirty="0" smtClean="0"/>
              <a:t>gamers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255442" y="3645166"/>
            <a:ext cx="269010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執行完後</a:t>
            </a:r>
            <a:r>
              <a:rPr lang="en-US" altLang="zh-TW" sz="1100" dirty="0" smtClean="0"/>
              <a:t>memory</a:t>
            </a:r>
            <a:r>
              <a:rPr lang="zh-TW" altLang="en-US" sz="1100" dirty="0" smtClean="0"/>
              <a:t>會被清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5" y="1251848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845" y="220624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1945" y="1251848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6699847" y="2197878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158592" y="3039087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748947" y="4303856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Details.cshtml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1E9B407-C312-47D1-A2AE-14BB7CEA0C4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3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25351" y="985209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351" y="121572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3267" y="1329486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103159" y="2142171"/>
            <a:ext cx="348071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9072" y="2139240"/>
            <a:ext cx="517585" cy="15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64014" y="214217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找一個</a:t>
            </a:r>
            <a:r>
              <a:rPr lang="en-US" altLang="zh-TW" sz="1100" dirty="0"/>
              <a:t>name=</a:t>
            </a:r>
            <a:r>
              <a:rPr lang="en-US" altLang="zh-TW" sz="1100" dirty="0" err="1"/>
              <a:t>TeamID</a:t>
            </a:r>
            <a:endParaRPr lang="en-US" altLang="zh-TW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/>
          <a:stretch/>
        </p:blipFill>
        <p:spPr bwMode="auto">
          <a:xfrm>
            <a:off x="86193" y="2785579"/>
            <a:ext cx="9022736" cy="3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367430" y="3096828"/>
            <a:ext cx="5368254" cy="267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53176" y="2579299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使用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Model binding</a:t>
            </a:r>
            <a:r>
              <a:rPr lang="zh-TW" altLang="en-US" sz="11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–Include</a:t>
            </a:r>
            <a:br>
              <a:rPr lang="en-US" altLang="zh-TW" sz="1100" dirty="0">
                <a:solidFill>
                  <a:sysClr val="windowText" lastClr="000000"/>
                </a:solidFill>
              </a:rPr>
            </a:br>
            <a:r>
              <a:rPr lang="zh-TW" altLang="en-US" sz="1100" dirty="0">
                <a:solidFill>
                  <a:sysClr val="windowText" lastClr="000000"/>
                </a:solidFill>
              </a:rPr>
              <a:t>去更新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gamer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2930" y="4646763"/>
            <a:ext cx="23492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如果驗證有過的話就新增</a:t>
            </a:r>
          </a:p>
        </p:txBody>
      </p:sp>
      <p:sp>
        <p:nvSpPr>
          <p:cNvPr id="16" name="矩形 15"/>
          <p:cNvSpPr/>
          <p:nvPr/>
        </p:nvSpPr>
        <p:spPr>
          <a:xfrm>
            <a:off x="3102562" y="5929223"/>
            <a:ext cx="325510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如果是錯誤的話就回到原本的頁面</a:t>
            </a:r>
            <a:r>
              <a:rPr lang="en-US" altLang="zh-TW" sz="1100" dirty="0" err="1">
                <a:solidFill>
                  <a:sysClr val="windowText" lastClr="000000"/>
                </a:solidFill>
              </a:rPr>
              <a:t>Create.cshtml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61458" y="5581291"/>
            <a:ext cx="10639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丟回原本的值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EB93240-EFBE-41BD-957D-5A85F61C07A5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8840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BBC0D5F8-4615-479F-BA5E-B49E6FF19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8"/>
          <a:stretch/>
        </p:blipFill>
        <p:spPr bwMode="auto">
          <a:xfrm>
            <a:off x="181964" y="1526786"/>
            <a:ext cx="6048375" cy="237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E322B0A-30D6-41C5-8BAF-484F53DFC38A}"/>
              </a:ext>
            </a:extLst>
          </p:cNvPr>
          <p:cNvSpPr/>
          <p:nvPr/>
        </p:nvSpPr>
        <p:spPr>
          <a:xfrm>
            <a:off x="194362" y="682289"/>
            <a:ext cx="332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FB149BEE-DAEF-48AF-9FB3-193B631D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94" y="913121"/>
            <a:ext cx="59626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20E2FE52-6AAB-4243-B02B-B7DBE0020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9" b="-833"/>
          <a:stretch/>
        </p:blipFill>
        <p:spPr bwMode="auto">
          <a:xfrm>
            <a:off x="181963" y="3906253"/>
            <a:ext cx="6048375" cy="5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D92C906-859D-415A-B853-7FD8FFF7DBC9}"/>
              </a:ext>
            </a:extLst>
          </p:cNvPr>
          <p:cNvSpPr/>
          <p:nvPr/>
        </p:nvSpPr>
        <p:spPr>
          <a:xfrm>
            <a:off x="4099213" y="503145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29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0" y="922937"/>
            <a:ext cx="6048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4362" y="138825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9741" y="803185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5283764" y="1352616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4692766" y="2530039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232800" y="4007147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Edit.cshtml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578413" y="3745537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7533733" y="3483927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69E0F72-4955-4C20-9D17-DA5F61E6FF89}"/>
              </a:ext>
            </a:extLst>
          </p:cNvPr>
          <p:cNvSpPr/>
          <p:nvPr/>
        </p:nvSpPr>
        <p:spPr>
          <a:xfrm>
            <a:off x="9197195" y="80318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5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3" y="173607"/>
            <a:ext cx="81534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0056" y="1293962"/>
            <a:ext cx="2524412" cy="905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42422" y="1485239"/>
            <a:ext cx="8123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更新值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3350637" y="2922975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用</a:t>
            </a:r>
            <a:r>
              <a:rPr lang="en-US" altLang="zh-TW" sz="1100" dirty="0" err="1"/>
              <a:t>gamerFromDb</a:t>
            </a:r>
            <a:r>
              <a:rPr lang="zh-TW" altLang="en-US" sz="1100" dirty="0"/>
              <a:t>去更新他的值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1090055" y="3296729"/>
            <a:ext cx="5500525" cy="1542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87179" y="5796951"/>
            <a:ext cx="5500525" cy="437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05223" y="3327096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不然這邊的驗證不會過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6140531" y="6015487"/>
            <a:ext cx="259367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如果驗證有錯的話 就回到原本的頁面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265C08-EEAA-4F90-8CAF-332C2C14F448}"/>
              </a:ext>
            </a:extLst>
          </p:cNvPr>
          <p:cNvSpPr/>
          <p:nvPr/>
        </p:nvSpPr>
        <p:spPr>
          <a:xfrm>
            <a:off x="6140531" y="5732340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13CD144-2FE7-4582-B39B-072E0DC78D7B}"/>
              </a:ext>
            </a:extLst>
          </p:cNvPr>
          <p:cNvSpPr/>
          <p:nvPr/>
        </p:nvSpPr>
        <p:spPr>
          <a:xfrm>
            <a:off x="8095851" y="5470730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3C4E395-EA16-4013-BCC2-66BA0D01930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78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9"/>
          <a:stretch/>
        </p:blipFill>
        <p:spPr bwMode="auto">
          <a:xfrm>
            <a:off x="134877" y="129394"/>
            <a:ext cx="5427584" cy="51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69741" y="221202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傳進來之後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就會找出這個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所有的資料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5283764" y="770633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692766" y="1948056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2308999" y="2915003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Delete.cshtml</a:t>
            </a:r>
            <a:r>
              <a:rPr lang="en-US" altLang="zh-TW" sz="1100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867593" y="4282946"/>
            <a:ext cx="82517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先找</a:t>
            </a:r>
            <a:r>
              <a:rPr lang="en-US" altLang="zh-TW" sz="1100" dirty="0"/>
              <a:t>gamer</a:t>
            </a:r>
          </a:p>
        </p:txBody>
      </p:sp>
      <p:sp>
        <p:nvSpPr>
          <p:cNvPr id="10" name="矩形 9"/>
          <p:cNvSpPr/>
          <p:nvPr/>
        </p:nvSpPr>
        <p:spPr>
          <a:xfrm>
            <a:off x="3450560" y="4780534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找到</a:t>
            </a:r>
            <a:r>
              <a:rPr lang="en-US" altLang="zh-TW" sz="1100" dirty="0"/>
              <a:t>gamer</a:t>
            </a:r>
            <a:r>
              <a:rPr lang="zh-TW" altLang="en-US" sz="1100" dirty="0"/>
              <a:t>的話再把它刪掉</a:t>
            </a:r>
            <a:endParaRPr lang="en-US" altLang="zh-TW" sz="1100" dirty="0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5D5A42A-9DB4-4324-8E66-C54E8810D551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39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75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" y="359750"/>
            <a:ext cx="12106705" cy="5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56665" y="1517251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TextBox</a:t>
            </a:r>
            <a:r>
              <a:rPr lang="zh-TW" altLang="en-US" sz="1100" dirty="0"/>
              <a:t>會變成</a:t>
            </a:r>
            <a:r>
              <a:rPr lang="en-US" altLang="zh-TW" sz="1100" dirty="0"/>
              <a:t>input</a:t>
            </a:r>
            <a:r>
              <a:rPr lang="zh-TW" altLang="en-US" sz="1100" dirty="0"/>
              <a:t>並且</a:t>
            </a:r>
            <a:r>
              <a:rPr lang="en-US" altLang="zh-TW" sz="1100" dirty="0"/>
              <a:t>type=“text”</a:t>
            </a:r>
            <a:r>
              <a:rPr lang="zh-TW" altLang="en-US" sz="1100" dirty="0"/>
              <a:t> </a:t>
            </a:r>
            <a:r>
              <a:rPr lang="en-US" altLang="zh-TW" sz="1100" dirty="0"/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1932347" y="1323930"/>
            <a:ext cx="548963" cy="17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55050" y="1152066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Name</a:t>
            </a:r>
            <a:r>
              <a:rPr lang="zh-TW" altLang="en-US" sz="1100" dirty="0"/>
              <a:t> </a:t>
            </a:r>
            <a:r>
              <a:rPr lang="en-US" altLang="zh-TW" sz="1100" dirty="0"/>
              <a:t>=</a:t>
            </a:r>
            <a:r>
              <a:rPr lang="zh-TW" altLang="en-US" sz="1100" dirty="0"/>
              <a:t>  </a:t>
            </a:r>
            <a:r>
              <a:rPr lang="en-US" altLang="zh-TW" sz="1100" dirty="0"/>
              <a:t>id="Name" name="Name"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882235" y="1486704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25732" y="2897195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只能讀 不能編輯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1770050" y="4601447"/>
            <a:ext cx="324593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直排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4059056" y="4322959"/>
            <a:ext cx="324593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橫排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873107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311"/>
            <a:ext cx="10220594" cy="52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50694" y="2596996"/>
            <a:ext cx="3640354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Collection</a:t>
            </a:r>
            <a:r>
              <a:rPr lang="zh-TW" altLang="en-US" sz="1100" dirty="0"/>
              <a:t>  每個</a:t>
            </a:r>
            <a:r>
              <a:rPr lang="en-US" altLang="zh-TW" sz="1100" dirty="0"/>
              <a:t>team</a:t>
            </a:r>
            <a:r>
              <a:rPr lang="zh-TW" altLang="en-US" sz="1100" dirty="0"/>
              <a:t> 都有兩個 </a:t>
            </a:r>
            <a:r>
              <a:rPr lang="en-US" altLang="zh-TW" sz="1100" dirty="0"/>
              <a:t>Property</a:t>
            </a:r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是 </a:t>
            </a:r>
            <a:r>
              <a:rPr lang="en-US" altLang="zh-TW" sz="1100" dirty="0"/>
              <a:t>ID</a:t>
            </a:r>
            <a:r>
              <a:rPr lang="zh-TW" altLang="en-US" sz="1100" dirty="0"/>
              <a:t>   </a:t>
            </a:r>
            <a:r>
              <a:rPr lang="en-US" altLang="zh-TW" sz="1100" dirty="0"/>
              <a:t>display 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</a:p>
          <a:p>
            <a:r>
              <a:rPr lang="en-US" altLang="zh-TW" sz="1100" dirty="0"/>
              <a:t>2 </a:t>
            </a:r>
            <a:r>
              <a:rPr lang="zh-TW" altLang="en-US" sz="1100" dirty="0"/>
              <a:t>就是目前選擇</a:t>
            </a:r>
            <a:r>
              <a:rPr lang="en-US" altLang="zh-TW" sz="1100" dirty="0"/>
              <a:t>2</a:t>
            </a:r>
            <a:r>
              <a:rPr lang="zh-TW" altLang="en-US" sz="1100" dirty="0"/>
              <a:t>  </a:t>
            </a:r>
            <a:r>
              <a:rPr lang="en-US" altLang="zh-TW" sz="1100" dirty="0"/>
              <a:t>ID</a:t>
            </a:r>
            <a:r>
              <a:rPr lang="zh-TW" altLang="en-US" sz="1100" dirty="0"/>
              <a:t>選擇</a:t>
            </a:r>
            <a:r>
              <a:rPr lang="en-US" altLang="zh-TW" sz="1100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660728" y="2268748"/>
            <a:ext cx="3447438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12200" y="2897078"/>
            <a:ext cx="2294374" cy="29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91215" y="3275607"/>
            <a:ext cx="364035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這裡是</a:t>
            </a:r>
            <a:r>
              <a:rPr lang="en-US" altLang="zh-TW" sz="1100" dirty="0"/>
              <a:t>DB</a:t>
            </a:r>
            <a:r>
              <a:rPr lang="zh-TW" altLang="en-US" sz="1100" dirty="0"/>
              <a:t> </a:t>
            </a:r>
            <a:r>
              <a:rPr lang="en-US" altLang="zh-TW" sz="1100" dirty="0"/>
              <a:t>set  </a:t>
            </a:r>
            <a:r>
              <a:rPr lang="zh-TW" altLang="en-US" sz="1100" dirty="0"/>
              <a:t>要把它變成</a:t>
            </a:r>
            <a:r>
              <a:rPr lang="en-US" altLang="zh-TW" sz="1100" dirty="0"/>
              <a:t>LIST</a:t>
            </a:r>
            <a:br>
              <a:rPr lang="en-US" altLang="zh-TW" sz="1100" dirty="0"/>
            </a:br>
            <a:r>
              <a:rPr lang="zh-TW" altLang="en-US" sz="1100" dirty="0"/>
              <a:t>用</a:t>
            </a:r>
            <a:r>
              <a:rPr lang="en-US" altLang="zh-TW" sz="1100" dirty="0" err="1"/>
              <a:t>foreach</a:t>
            </a:r>
            <a:r>
              <a:rPr lang="zh-TW" altLang="en-US" sz="1100" dirty="0"/>
              <a:t>的方式 把每個項目找出來</a:t>
            </a:r>
            <a:r>
              <a:rPr lang="en-US" altLang="zh-TW" sz="1100" dirty="0"/>
              <a:t>\</a:t>
            </a:r>
          </a:p>
        </p:txBody>
      </p:sp>
      <p:sp>
        <p:nvSpPr>
          <p:cNvPr id="9" name="矩形 8"/>
          <p:cNvSpPr/>
          <p:nvPr/>
        </p:nvSpPr>
        <p:spPr>
          <a:xfrm>
            <a:off x="5558279" y="4023229"/>
            <a:ext cx="329241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Text</a:t>
            </a:r>
            <a:r>
              <a:rPr lang="zh-TW" altLang="en-US" sz="1100" dirty="0"/>
              <a:t> 去找 </a:t>
            </a:r>
            <a:r>
              <a:rPr lang="en-US" altLang="zh-TW" sz="1100" dirty="0"/>
              <a:t>Name</a:t>
            </a:r>
            <a:r>
              <a:rPr lang="zh-TW" altLang="en-US" sz="1100" dirty="0"/>
              <a:t>的值</a:t>
            </a:r>
            <a:endParaRPr lang="en-US" altLang="zh-TW" sz="1100" dirty="0"/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去找 </a:t>
            </a:r>
            <a:r>
              <a:rPr lang="en-US" altLang="zh-TW" sz="1100" dirty="0"/>
              <a:t>ID</a:t>
            </a:r>
            <a:r>
              <a:rPr lang="zh-TW" altLang="en-US" sz="1100" dirty="0"/>
              <a:t>的值  </a:t>
            </a:r>
            <a:r>
              <a:rPr lang="en-US" altLang="zh-TW" sz="1100" dirty="0"/>
              <a:t>ID</a:t>
            </a:r>
            <a:r>
              <a:rPr lang="zh-TW" altLang="en-US" sz="1100" dirty="0"/>
              <a:t>原本是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zh-TW" altLang="en-US" sz="1100" dirty="0"/>
              <a:t>把它</a:t>
            </a:r>
            <a:r>
              <a:rPr lang="en-US" altLang="zh-TW" sz="1100" dirty="0" err="1"/>
              <a:t>ToString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81623" y="4485855"/>
            <a:ext cx="45892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一個</a:t>
            </a:r>
            <a:r>
              <a:rPr lang="en-US" altLang="zh-TW" sz="1600" dirty="0" err="1"/>
              <a:t>SingleSelect</a:t>
            </a:r>
            <a:r>
              <a:rPr lang="zh-TW" altLang="en-US" sz="1600" dirty="0"/>
              <a:t>的物件 對應到一個</a:t>
            </a:r>
            <a:r>
              <a:rPr lang="en-US" altLang="zh-TW" sz="1600" dirty="0" err="1"/>
              <a:t>SelectListItem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713370" y="2978296"/>
            <a:ext cx="4514238" cy="232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897811" y="2820839"/>
            <a:ext cx="707367" cy="157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17882" y="3163544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3-1.</a:t>
            </a:r>
            <a:r>
              <a:rPr lang="zh-TW" altLang="en-US" sz="1100" dirty="0"/>
              <a:t>得到</a:t>
            </a:r>
            <a:r>
              <a:rPr lang="en-US" altLang="zh-TW" sz="1100" dirty="0" err="1"/>
              <a:t>SelectListItem</a:t>
            </a:r>
            <a:r>
              <a:rPr lang="zh-TW" altLang="en-US" sz="1100" dirty="0"/>
              <a:t>丟到這個</a:t>
            </a:r>
            <a:r>
              <a:rPr lang="en-US" altLang="zh-TW" sz="1100" dirty="0" err="1"/>
              <a:t>SelectListItem</a:t>
            </a:r>
            <a:endParaRPr lang="en-US" altLang="zh-TW" sz="1100" dirty="0"/>
          </a:p>
        </p:txBody>
      </p:sp>
      <p:sp>
        <p:nvSpPr>
          <p:cNvPr id="17" name="矩形 16"/>
          <p:cNvSpPr/>
          <p:nvPr/>
        </p:nvSpPr>
        <p:spPr>
          <a:xfrm>
            <a:off x="713370" y="5352690"/>
            <a:ext cx="2257119" cy="2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970489" y="5512746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3-2.</a:t>
            </a:r>
            <a:r>
              <a:rPr lang="zh-TW" altLang="en-US" sz="1100" dirty="0"/>
              <a:t>再丟到這個變數來</a:t>
            </a:r>
            <a:endParaRPr lang="en-US" altLang="zh-TW" sz="1100" dirty="0"/>
          </a:p>
        </p:txBody>
      </p:sp>
      <p:sp>
        <p:nvSpPr>
          <p:cNvPr id="2" name="矩形 1"/>
          <p:cNvSpPr/>
          <p:nvPr/>
        </p:nvSpPr>
        <p:spPr>
          <a:xfrm>
            <a:off x="290121" y="1983481"/>
            <a:ext cx="23150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將資料從後端</a:t>
            </a:r>
            <a:r>
              <a:rPr lang="en-US" altLang="zh-TW" sz="1100" dirty="0"/>
              <a:t>Controller</a:t>
            </a:r>
            <a:r>
              <a:rPr lang="zh-TW" altLang="en-US" sz="1100" dirty="0"/>
              <a:t>傳遞到</a:t>
            </a:r>
            <a:r>
              <a:rPr lang="en-US" altLang="zh-TW" sz="1100" dirty="0"/>
              <a:t>View</a:t>
            </a:r>
            <a:endParaRPr lang="zh-TW" altLang="en-US" sz="11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96" y="370556"/>
            <a:ext cx="28003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72" y="370556"/>
            <a:ext cx="13239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14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 bwMode="auto">
          <a:xfrm>
            <a:off x="80873" y="63879"/>
            <a:ext cx="9563100" cy="39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8" y="3870545"/>
            <a:ext cx="6614418" cy="285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398143" y="831809"/>
            <a:ext cx="1345721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16864" y="942200"/>
            <a:ext cx="235469" cy="387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21374" y="2093098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5718174" y="4835441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80873" y="5322683"/>
            <a:ext cx="286488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表示指定的字串是否為 </a:t>
            </a:r>
            <a:r>
              <a:rPr lang="en-US" altLang="zh-TW" sz="1100" dirty="0"/>
              <a:t>null </a:t>
            </a:r>
            <a:r>
              <a:rPr lang="zh-TW" altLang="en-US" sz="1100" dirty="0"/>
              <a:t>或 </a:t>
            </a:r>
            <a:r>
              <a:rPr lang="en-US" altLang="zh-TW" sz="1100" dirty="0">
                <a:hlinkClick r:id="rId4"/>
              </a:rPr>
              <a:t>Empty</a:t>
            </a:r>
            <a:r>
              <a:rPr lang="en-US" altLang="zh-TW" sz="1100" dirty="0"/>
              <a:t> </a:t>
            </a:r>
            <a:r>
              <a:rPr lang="zh-TW" altLang="en-US" sz="1100" dirty="0"/>
              <a:t>字串。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820064" y="5487356"/>
            <a:ext cx="1099070" cy="24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2" idx="3"/>
          </p:cNvCxnSpPr>
          <p:nvPr/>
        </p:nvCxnSpPr>
        <p:spPr>
          <a:xfrm flipH="1" flipV="1">
            <a:off x="2945760" y="5453488"/>
            <a:ext cx="1185973" cy="338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98707" y="5491260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如果是空的就顯示 訊息</a:t>
            </a:r>
            <a:endParaRPr lang="en-US" altLang="zh-TW" sz="1100" dirty="0"/>
          </a:p>
        </p:txBody>
      </p:sp>
      <p:sp>
        <p:nvSpPr>
          <p:cNvPr id="20" name="矩形 19"/>
          <p:cNvSpPr/>
          <p:nvPr/>
        </p:nvSpPr>
        <p:spPr>
          <a:xfrm>
            <a:off x="6514040" y="5948658"/>
            <a:ext cx="119909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有值就回傳</a:t>
            </a:r>
            <a:endParaRPr lang="en-US" altLang="zh-TW" sz="1100" dirty="0"/>
          </a:p>
        </p:txBody>
      </p:sp>
      <p:sp>
        <p:nvSpPr>
          <p:cNvPr id="14" name="矩形 13"/>
          <p:cNvSpPr/>
          <p:nvPr/>
        </p:nvSpPr>
        <p:spPr>
          <a:xfrm>
            <a:off x="1513317" y="476209"/>
            <a:ext cx="391684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188958" y="5097051"/>
            <a:ext cx="391684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70656" y="476209"/>
            <a:ext cx="164620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把送出的全部存到這裡</a:t>
            </a:r>
            <a:endParaRPr lang="en-US" altLang="zh-TW" sz="1100" dirty="0"/>
          </a:p>
        </p:txBody>
      </p:sp>
      <p:cxnSp>
        <p:nvCxnSpPr>
          <p:cNvPr id="21" name="直線單箭頭接點 20"/>
          <p:cNvCxnSpPr>
            <a:endCxn id="17" idx="0"/>
          </p:cNvCxnSpPr>
          <p:nvPr/>
        </p:nvCxnSpPr>
        <p:spPr>
          <a:xfrm>
            <a:off x="3616864" y="502808"/>
            <a:ext cx="1767936" cy="45942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44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3350"/>
            <a:ext cx="79819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357186" y="3535595"/>
            <a:ext cx="239074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要等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做完後 才能繼續其他動作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3837571" y="3263023"/>
            <a:ext cx="392615" cy="233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57185" y="3249446"/>
            <a:ext cx="468814" cy="23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2" y="133350"/>
            <a:ext cx="5538328" cy="30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41960" y="255831"/>
            <a:ext cx="3292415" cy="1615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 </a:t>
            </a:r>
            <a:r>
              <a:rPr lang="zh-TW" altLang="en-US" sz="1100" dirty="0"/>
              <a:t>幾個</a:t>
            </a:r>
            <a:r>
              <a:rPr lang="zh-TW" altLang="en-US" sz="1100" dirty="0" smtClean="0"/>
              <a:t>屬性</a:t>
            </a:r>
            <a:r>
              <a:rPr lang="en-US" altLang="zh-TW" sz="1100" dirty="0" smtClean="0"/>
              <a:t>(Property)</a:t>
            </a:r>
          </a:p>
          <a:p>
            <a:r>
              <a:rPr lang="en-US" altLang="zh-TW" sz="1100" dirty="0" smtClean="0"/>
              <a:t>1.</a:t>
            </a:r>
            <a:r>
              <a:rPr lang="zh-TW" altLang="en-US" sz="1100" dirty="0" smtClean="0"/>
              <a:t>有</a:t>
            </a:r>
            <a:r>
              <a:rPr lang="en-US" altLang="zh-TW" sz="1100" dirty="0" smtClean="0"/>
              <a:t>Name</a:t>
            </a:r>
          </a:p>
          <a:p>
            <a:r>
              <a:rPr lang="en-US" altLang="zh-TW" sz="1100" dirty="0" smtClean="0"/>
              <a:t>2.</a:t>
            </a:r>
            <a:r>
              <a:rPr lang="en-US" altLang="zh-TW" sz="1100" dirty="0"/>
              <a:t> 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是一個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的物件</a:t>
            </a:r>
            <a:endParaRPr lang="en-US" altLang="zh-TW" sz="1100" dirty="0" smtClean="0"/>
          </a:p>
          <a:p>
            <a:r>
              <a:rPr lang="en-US" altLang="zh-TW" sz="1100" dirty="0" smtClean="0"/>
              <a:t>3.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還有</a:t>
            </a:r>
            <a:r>
              <a:rPr lang="en-US" altLang="zh-TW" sz="1100" dirty="0" err="1" smtClean="0"/>
              <a:t>SelectedItemId</a:t>
            </a:r>
            <a:r>
              <a:rPr lang="zh-TW" altLang="en-US" sz="1100" dirty="0" smtClean="0"/>
              <a:t>的屬性</a:t>
            </a:r>
            <a:endParaRPr lang="en-US" altLang="zh-TW" sz="1100" dirty="0" smtClean="0"/>
          </a:p>
          <a:p>
            <a:r>
              <a:rPr lang="en-US" altLang="zh-TW" sz="1100" dirty="0" smtClean="0"/>
              <a:t>String </a:t>
            </a:r>
            <a:r>
              <a:rPr lang="zh-TW" altLang="en-US" sz="1100" dirty="0" smtClean="0"/>
              <a:t>裡面存的是</a:t>
            </a:r>
            <a:r>
              <a:rPr lang="en-US" altLang="zh-TW" sz="1100" dirty="0" smtClean="0"/>
              <a:t>ID</a:t>
            </a:r>
            <a:br>
              <a:rPr lang="en-US" altLang="zh-TW" sz="1100" dirty="0" smtClean="0"/>
            </a:b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有了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 還要做</a:t>
            </a:r>
            <a:r>
              <a:rPr lang="en-US" altLang="zh-TW" sz="1100" dirty="0" err="1" smtClean="0"/>
              <a:t>SelectedItemId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是因為 </a:t>
            </a:r>
            <a:r>
              <a:rPr lang="en-US" altLang="zh-TW" sz="1100" dirty="0" smtClean="0">
                <a:solidFill>
                  <a:srgbClr val="FF0000"/>
                </a:solidFill>
              </a:rPr>
              <a:t>Model binding</a:t>
            </a:r>
            <a:r>
              <a:rPr lang="zh-TW" altLang="en-US" sz="1100" dirty="0" smtClean="0">
                <a:solidFill>
                  <a:srgbClr val="FF0000"/>
                </a:solidFill>
              </a:rPr>
              <a:t> </a:t>
            </a:r>
            <a:r>
              <a:rPr lang="zh-TW" altLang="en-US" sz="1100" dirty="0" smtClean="0"/>
              <a:t>只</a:t>
            </a:r>
            <a:r>
              <a:rPr lang="zh-TW" altLang="en-US" sz="1100" dirty="0" smtClean="0"/>
              <a:t>能做</a:t>
            </a:r>
            <a:r>
              <a:rPr lang="en-US" altLang="zh-TW" sz="1100" dirty="0" smtClean="0"/>
              <a:t>Single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type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813452" y="2841328"/>
            <a:ext cx="269010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</a:t>
            </a:r>
            <a:r>
              <a:rPr lang="zh-TW" altLang="en-US" sz="1100" dirty="0" smtClean="0"/>
              <a:t>後把被</a:t>
            </a:r>
            <a:r>
              <a:rPr lang="zh-TW" altLang="en-US" sz="1100" dirty="0" smtClean="0"/>
              <a:t>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8351309" y="4899585"/>
            <a:ext cx="342582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取到所有的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 </a:t>
            </a:r>
            <a:r>
              <a:rPr lang="zh-TW" altLang="en-US" sz="1100" dirty="0" smtClean="0"/>
              <a:t>在</a:t>
            </a:r>
            <a:r>
              <a:rPr lang="en-US" altLang="zh-TW" sz="1100" dirty="0" err="1" smtClean="0"/>
              <a:t>TOAsync</a:t>
            </a:r>
            <a:r>
              <a:rPr lang="zh-TW" altLang="en-US" sz="1100" dirty="0" smtClean="0"/>
              <a:t>  </a:t>
            </a:r>
            <a:r>
              <a:rPr lang="zh-TW" altLang="en-US" sz="1100" dirty="0" smtClean="0"/>
              <a:t>取到後放入 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3620097" y="5237399"/>
            <a:ext cx="1222835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825999" y="5161195"/>
            <a:ext cx="5393268" cy="130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22586" y="5635329"/>
            <a:ext cx="382161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去尋找符合條件</a:t>
            </a:r>
            <a:r>
              <a:rPr lang="zh-TW" altLang="en-US" sz="1100" dirty="0" smtClean="0"/>
              <a:t>的就選取出來   </a:t>
            </a:r>
            <a:r>
              <a:rPr lang="zh-TW" altLang="en-US" sz="1100" dirty="0" smtClean="0"/>
              <a:t>只能有一個  </a:t>
            </a:r>
            <a:r>
              <a:rPr lang="zh-TW" altLang="en-US" sz="1100" dirty="0" smtClean="0"/>
              <a:t>超過一個就</a:t>
            </a:r>
            <a:r>
              <a:rPr lang="zh-TW" altLang="en-US" sz="1100" dirty="0" smtClean="0"/>
              <a:t>會丟一個</a:t>
            </a:r>
            <a:r>
              <a:rPr lang="en-US" altLang="zh-TW" sz="1100" dirty="0"/>
              <a:t>exception</a:t>
            </a:r>
          </a:p>
        </p:txBody>
      </p:sp>
      <p:sp>
        <p:nvSpPr>
          <p:cNvPr id="29" name="矩形 28"/>
          <p:cNvSpPr/>
          <p:nvPr/>
        </p:nvSpPr>
        <p:spPr>
          <a:xfrm>
            <a:off x="5084829" y="5651409"/>
            <a:ext cx="162923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226477" y="5981605"/>
            <a:ext cx="208119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找到被選去的</a:t>
            </a:r>
            <a:r>
              <a:rPr lang="en-US" altLang="zh-TW" sz="1100" dirty="0" err="1" smtClean="0"/>
              <a:t>iteam</a:t>
            </a:r>
            <a:r>
              <a:rPr lang="zh-TW" altLang="en-US" sz="1100" dirty="0" smtClean="0"/>
              <a:t>再</a:t>
            </a:r>
            <a:r>
              <a:rPr lang="zh-TW" altLang="en-US" sz="1100" dirty="0" smtClean="0"/>
              <a:t>把</a:t>
            </a:r>
            <a:r>
              <a:rPr lang="en-US" altLang="zh-TW" sz="1100" dirty="0" smtClean="0"/>
              <a:t>list</a:t>
            </a:r>
            <a:r>
              <a:rPr lang="zh-TW" altLang="en-US" sz="1100" dirty="0" smtClean="0"/>
              <a:t>丟出去</a:t>
            </a:r>
            <a:endParaRPr lang="en-US" altLang="zh-TW" sz="1100" dirty="0"/>
          </a:p>
        </p:txBody>
      </p:sp>
      <p:sp>
        <p:nvSpPr>
          <p:cNvPr id="31" name="矩形 30"/>
          <p:cNvSpPr/>
          <p:nvPr/>
        </p:nvSpPr>
        <p:spPr>
          <a:xfrm>
            <a:off x="1921933" y="1667404"/>
            <a:ext cx="908593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>
          <a:xfrm flipH="1" flipV="1">
            <a:off x="2345269" y="2040971"/>
            <a:ext cx="1881208" cy="4156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05905" y="3666400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會存放在這邊</a:t>
            </a:r>
            <a:endParaRPr lang="en-US" altLang="zh-TW" sz="1100" dirty="0"/>
          </a:p>
        </p:txBody>
      </p:sp>
      <p:sp>
        <p:nvSpPr>
          <p:cNvPr id="36" name="矩形 35"/>
          <p:cNvSpPr/>
          <p:nvPr/>
        </p:nvSpPr>
        <p:spPr>
          <a:xfrm>
            <a:off x="3158233" y="2209920"/>
            <a:ext cx="19207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用來讀取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那邊傳來的</a:t>
            </a:r>
            <a:r>
              <a:rPr lang="en-US" altLang="zh-TW" sz="1100" dirty="0" smtClean="0"/>
              <a:t>DB</a:t>
            </a:r>
            <a:endParaRPr lang="en-US" altLang="zh-TW" sz="1100" dirty="0"/>
          </a:p>
        </p:txBody>
      </p:sp>
      <p:sp>
        <p:nvSpPr>
          <p:cNvPr id="37" name="矩形 36"/>
          <p:cNvSpPr/>
          <p:nvPr/>
        </p:nvSpPr>
        <p:spPr>
          <a:xfrm>
            <a:off x="89676" y="1080650"/>
            <a:ext cx="27408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從</a:t>
            </a:r>
            <a:r>
              <a:rPr lang="en-US" altLang="zh-TW" sz="1400" dirty="0" err="1" smtClean="0"/>
              <a:t>GamersController</a:t>
            </a:r>
            <a:r>
              <a:rPr lang="zh-TW" altLang="en-US" sz="1400" dirty="0" smtClean="0"/>
              <a:t> 丟 </a:t>
            </a:r>
            <a:r>
              <a:rPr lang="en-US" altLang="zh-TW" sz="1400" dirty="0" smtClean="0"/>
              <a:t>Name</a:t>
            </a:r>
            <a:r>
              <a:rPr lang="zh-TW" altLang="en-US" sz="1400" dirty="0" smtClean="0"/>
              <a:t>近來</a:t>
            </a:r>
            <a:endParaRPr lang="en-US" altLang="zh-TW" sz="14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24933" y="1388427"/>
            <a:ext cx="838200" cy="26882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-115038" y="2695134"/>
            <a:ext cx="274085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去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裡面找出</a:t>
            </a:r>
            <a:r>
              <a:rPr lang="en-US" altLang="zh-TW" sz="1200" dirty="0" err="1" smtClean="0"/>
              <a:t>SelectedItemItems</a:t>
            </a:r>
            <a:endParaRPr lang="en-US" altLang="zh-TW" sz="1200" dirty="0"/>
          </a:p>
        </p:txBody>
      </p:sp>
      <p:sp>
        <p:nvSpPr>
          <p:cNvPr id="41" name="矩形 40"/>
          <p:cNvSpPr/>
          <p:nvPr/>
        </p:nvSpPr>
        <p:spPr>
          <a:xfrm>
            <a:off x="6857352" y="4189753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去</a:t>
            </a:r>
            <a:r>
              <a:rPr lang="en-US" altLang="zh-TW" sz="1100" dirty="0"/>
              <a:t>DB</a:t>
            </a:r>
            <a:r>
              <a:rPr lang="zh-TW" altLang="en-US" sz="1100" dirty="0"/>
              <a:t>抓取</a:t>
            </a:r>
            <a:r>
              <a:rPr lang="zh-TW" altLang="en-US" sz="1100" dirty="0" smtClean="0"/>
              <a:t>資料 把所有的</a:t>
            </a:r>
            <a:r>
              <a:rPr lang="en-US" altLang="zh-TW" sz="1100" dirty="0" smtClean="0"/>
              <a:t>Team </a:t>
            </a:r>
            <a:r>
              <a:rPr lang="zh-TW" altLang="en-US" sz="1100" dirty="0" smtClean="0"/>
              <a:t>塞進來</a:t>
            </a:r>
            <a:endParaRPr lang="en-US" altLang="zh-TW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998505" y="3102938"/>
            <a:ext cx="1924081" cy="1217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968540" y="2430367"/>
            <a:ext cx="1953460" cy="264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6673893" y="849749"/>
            <a:ext cx="3138974" cy="15806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869796" y="2329335"/>
            <a:ext cx="200076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包含 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Name </a:t>
            </a:r>
            <a:r>
              <a:rPr lang="en-US" altLang="zh-TW" sz="1400" dirty="0" err="1" smtClean="0"/>
              <a:t>IsSelected</a:t>
            </a:r>
            <a:endParaRPr lang="en-US" altLang="zh-TW" sz="1400" dirty="0"/>
          </a:p>
        </p:txBody>
      </p:sp>
      <p:sp>
        <p:nvSpPr>
          <p:cNvPr id="39" name="矩形 38"/>
          <p:cNvSpPr/>
          <p:nvPr/>
        </p:nvSpPr>
        <p:spPr>
          <a:xfrm>
            <a:off x="2401873" y="1849528"/>
            <a:ext cx="1094860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20097" y="1859433"/>
            <a:ext cx="163326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把</a:t>
            </a:r>
            <a:r>
              <a:rPr lang="en-US" altLang="zh-TW" sz="1400" dirty="0"/>
              <a:t>ID</a:t>
            </a:r>
            <a:r>
              <a:rPr lang="zh-TW" altLang="en-US" sz="1400" dirty="0"/>
              <a:t>的</a:t>
            </a:r>
            <a:r>
              <a:rPr lang="zh-TW" altLang="en-US" sz="1400" dirty="0" smtClean="0"/>
              <a:t>值存</a:t>
            </a:r>
            <a:r>
              <a:rPr lang="zh-TW" altLang="en-US" sz="1400" dirty="0"/>
              <a:t>近來</a:t>
            </a:r>
            <a:endParaRPr lang="en-US" altLang="zh-TW" sz="1400" dirty="0"/>
          </a:p>
        </p:txBody>
      </p:sp>
      <p:sp>
        <p:nvSpPr>
          <p:cNvPr id="44" name="矩形 43"/>
          <p:cNvSpPr/>
          <p:nvPr/>
        </p:nvSpPr>
        <p:spPr>
          <a:xfrm>
            <a:off x="5813453" y="4637975"/>
            <a:ext cx="205672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</a:t>
            </a:r>
            <a:r>
              <a:rPr lang="zh-TW" altLang="en-US" sz="1100" dirty="0" smtClean="0"/>
              <a:t>後把被</a:t>
            </a:r>
            <a:r>
              <a:rPr lang="zh-TW" altLang="en-US" sz="1100" dirty="0" smtClean="0"/>
              <a:t>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80338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6A5C0A44-452C-451D-972E-6E0BDA7D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81" y="2371909"/>
            <a:ext cx="3955532" cy="4162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40A4DD0-B32E-4261-91F9-36DB4304BAB9}"/>
              </a:ext>
            </a:extLst>
          </p:cNvPr>
          <p:cNvSpPr/>
          <p:nvPr/>
        </p:nvSpPr>
        <p:spPr>
          <a:xfrm>
            <a:off x="8835970" y="5312491"/>
            <a:ext cx="1318846" cy="21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AF7CE69-1046-466D-8830-86DF4C819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6"/>
          <a:stretch/>
        </p:blipFill>
        <p:spPr bwMode="auto">
          <a:xfrm>
            <a:off x="210414" y="2552415"/>
            <a:ext cx="7785362" cy="12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A2920627-4DC9-4DAB-9357-FFEBD7792760}"/>
              </a:ext>
            </a:extLst>
          </p:cNvPr>
          <p:cNvCxnSpPr/>
          <p:nvPr/>
        </p:nvCxnSpPr>
        <p:spPr>
          <a:xfrm flipH="1" flipV="1">
            <a:off x="5511161" y="3273562"/>
            <a:ext cx="2863970" cy="1069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9F5472DB-3040-4E23-9AF3-685BF7A352B1}"/>
              </a:ext>
            </a:extLst>
          </p:cNvPr>
          <p:cNvCxnSpPr/>
          <p:nvPr/>
        </p:nvCxnSpPr>
        <p:spPr>
          <a:xfrm>
            <a:off x="3691903" y="3719010"/>
            <a:ext cx="5144067" cy="1700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59779CBE-10B0-46D7-8244-9AF426A70D31}"/>
              </a:ext>
            </a:extLst>
          </p:cNvPr>
          <p:cNvSpPr/>
          <p:nvPr/>
        </p:nvSpPr>
        <p:spPr>
          <a:xfrm>
            <a:off x="210414" y="1430650"/>
            <a:ext cx="30696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載入到專案裡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319531C6-4F74-4B32-8642-A21BEFAA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613" y="498816"/>
            <a:ext cx="2593481" cy="1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590" y="335007"/>
            <a:ext cx="2612418" cy="182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0" y="1441908"/>
            <a:ext cx="44100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40360" y="104175"/>
            <a:ext cx="1808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CheckBoxList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2514" y="2001012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從</a:t>
            </a:r>
            <a:r>
              <a:rPr lang="en-US" altLang="zh-TW" sz="1100" dirty="0"/>
              <a:t>DB</a:t>
            </a:r>
            <a:r>
              <a:rPr lang="zh-TW" altLang="en-US" sz="1100" dirty="0"/>
              <a:t>裡面讀取</a:t>
            </a:r>
            <a:r>
              <a:rPr lang="zh-TW" altLang="en-US" sz="1100" dirty="0" smtClean="0"/>
              <a:t>資料 然後變成</a:t>
            </a:r>
            <a:r>
              <a:rPr lang="en-US" altLang="zh-TW" sz="1100" dirty="0" smtClean="0"/>
              <a:t>list </a:t>
            </a:r>
            <a:r>
              <a:rPr lang="zh-TW" altLang="en-US" sz="1100" dirty="0" smtClean="0"/>
              <a:t>然後傳到</a:t>
            </a:r>
            <a:r>
              <a:rPr lang="en-US" altLang="zh-TW" sz="1100" dirty="0" smtClean="0"/>
              <a:t>view</a:t>
            </a:r>
            <a:endParaRPr lang="en-US" altLang="zh-TW" sz="11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09" y="2438929"/>
            <a:ext cx="45910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759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43" y="581166"/>
            <a:ext cx="4517366" cy="268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1" y="3171202"/>
            <a:ext cx="81248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62044" y="3672588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zh-TW" altLang="en-US" sz="1100" dirty="0"/>
              <a:t>是空的值就把它變成</a:t>
            </a:r>
            <a:r>
              <a:rPr lang="en-US" altLang="zh-TW" sz="1100" dirty="0" smtClean="0"/>
              <a:t>Array  </a:t>
            </a:r>
            <a:r>
              <a:rPr lang="zh-TW" altLang="en-US" sz="1100" dirty="0" smtClean="0"/>
              <a:t>不然</a:t>
            </a:r>
            <a:r>
              <a:rPr lang="zh-TW" altLang="en-US" sz="1100" dirty="0" smtClean="0"/>
              <a:t>就傳  這個值</a:t>
            </a:r>
            <a:endParaRPr lang="en-US" altLang="zh-TW" sz="1100" dirty="0" smtClean="0"/>
          </a:p>
          <a:p>
            <a:r>
              <a:rPr lang="en-US" altLang="zh-TW" sz="1100" dirty="0" err="1" smtClean="0"/>
              <a:t>multipleSelects</a:t>
            </a:r>
            <a:r>
              <a:rPr lang="zh-TW" altLang="en-US" sz="1100" dirty="0" smtClean="0"/>
              <a:t>變成</a:t>
            </a:r>
            <a:r>
              <a:rPr lang="en-US" altLang="zh-TW" sz="1100" dirty="0"/>
              <a:t>Array </a:t>
            </a:r>
            <a:r>
              <a:rPr lang="zh-TW" altLang="en-US" sz="1100" dirty="0" smtClean="0"/>
              <a:t>的意思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4344093" y="3342596"/>
            <a:ext cx="1047750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4257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GamersController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CheckBoxList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089325" y="1473200"/>
            <a:ext cx="1454428" cy="18838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95359" y="4120930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變成</a:t>
            </a:r>
            <a:r>
              <a:rPr lang="en-US" altLang="zh-TW" sz="1100" dirty="0" smtClean="0"/>
              <a:t>Array</a:t>
            </a:r>
            <a:r>
              <a:rPr lang="zh-TW" altLang="en-US" sz="1100" dirty="0" smtClean="0"/>
              <a:t>後就可以使用</a:t>
            </a:r>
            <a:r>
              <a:rPr lang="en-US" altLang="zh-TW" sz="1100" dirty="0" smtClean="0"/>
              <a:t>Count</a:t>
            </a:r>
            <a:br>
              <a:rPr lang="en-US" altLang="zh-TW" sz="1100" dirty="0" smtClean="0"/>
            </a:br>
            <a:r>
              <a:rPr lang="zh-TW" altLang="en-US" sz="1100" dirty="0" smtClean="0"/>
              <a:t>如果全部都沒有符合條件就傳訊息給他</a:t>
            </a:r>
            <a:endParaRPr lang="en-US" altLang="zh-TW" sz="1100" dirty="0"/>
          </a:p>
        </p:txBody>
      </p:sp>
      <p:sp>
        <p:nvSpPr>
          <p:cNvPr id="14" name="矩形 13"/>
          <p:cNvSpPr/>
          <p:nvPr/>
        </p:nvSpPr>
        <p:spPr>
          <a:xfrm>
            <a:off x="4344093" y="4704654"/>
            <a:ext cx="3640666" cy="1277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Else</a:t>
            </a:r>
            <a:br>
              <a:rPr lang="en-US" altLang="zh-TW" sz="1100" dirty="0" smtClean="0"/>
            </a:br>
            <a:r>
              <a:rPr lang="zh-TW" altLang="en-US" sz="1100" dirty="0" smtClean="0"/>
              <a:t>如果</a:t>
            </a:r>
            <a:r>
              <a:rPr lang="zh-TW" altLang="en-US" sz="1100" dirty="0"/>
              <a:t>有任何一個</a:t>
            </a:r>
            <a:r>
              <a:rPr lang="zh-TW" altLang="en-US" sz="1100" dirty="0" smtClean="0"/>
              <a:t>是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的話 就建立一個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先</a:t>
            </a:r>
            <a:r>
              <a:rPr lang="en-US" altLang="zh-TW" sz="1100" dirty="0" smtClean="0"/>
              <a:t>Append(</a:t>
            </a:r>
            <a:r>
              <a:rPr lang="zh-TW" altLang="en-US" sz="1100" dirty="0" smtClean="0"/>
              <a:t>附上</a:t>
            </a:r>
            <a:r>
              <a:rPr lang="en-US" altLang="zh-TW" sz="1100" dirty="0" smtClean="0"/>
              <a:t>)</a:t>
            </a:r>
            <a:r>
              <a:rPr lang="zh-TW" altLang="en-US" sz="1100" dirty="0" smtClean="0"/>
              <a:t>告訴</a:t>
            </a:r>
            <a:r>
              <a:rPr lang="zh-TW" altLang="en-US" sz="1100" dirty="0"/>
              <a:t>你</a:t>
            </a:r>
            <a:r>
              <a:rPr lang="en-US" altLang="zh-TW" sz="1100" dirty="0" smtClean="0"/>
              <a:t>Select</a:t>
            </a:r>
            <a:r>
              <a:rPr lang="zh-TW" altLang="en-US" sz="1100" dirty="0" smtClean="0"/>
              <a:t>了哪</a:t>
            </a:r>
            <a:r>
              <a:rPr lang="zh-TW" altLang="en-US" sz="1100" dirty="0" smtClean="0"/>
              <a:t>幾個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用</a:t>
            </a:r>
            <a:r>
              <a:rPr lang="en-US" altLang="zh-TW" sz="1100" dirty="0" err="1" smtClean="0"/>
              <a:t>foreach</a:t>
            </a:r>
            <a:r>
              <a:rPr lang="zh-TW" altLang="en-US" sz="1100" dirty="0" smtClean="0"/>
              <a:t>的方式去跑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en-US" altLang="zh-TW" sz="1100" dirty="0" smtClean="0"/>
              <a:t>--</a:t>
            </a:r>
            <a:r>
              <a:rPr lang="zh-TW" altLang="en-US" sz="1100" dirty="0" smtClean="0"/>
              <a:t> </a:t>
            </a:r>
            <a:r>
              <a:rPr lang="zh-TW" altLang="en-US" sz="1100" dirty="0" smtClean="0"/>
              <a:t>哪幾個</a:t>
            </a:r>
            <a:r>
              <a:rPr lang="en-US" altLang="zh-TW" sz="1100" dirty="0" smtClean="0"/>
              <a:t>item</a:t>
            </a:r>
            <a:r>
              <a:rPr lang="zh-TW" altLang="en-US" sz="1100" dirty="0" smtClean="0"/>
              <a:t>被選取 並把</a:t>
            </a:r>
            <a:r>
              <a:rPr lang="en-US" altLang="zh-TW" sz="1100" dirty="0" smtClean="0"/>
              <a:t>item</a:t>
            </a:r>
            <a:r>
              <a:rPr lang="zh-TW" altLang="en-US" sz="1100" dirty="0" smtClean="0"/>
              <a:t>的</a:t>
            </a:r>
            <a:r>
              <a:rPr lang="zh-TW" altLang="en-US" sz="1100" dirty="0"/>
              <a:t>名子選取出來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en-US" altLang="zh-TW" sz="1100" dirty="0" smtClean="0"/>
              <a:t>=</a:t>
            </a:r>
            <a:r>
              <a:rPr lang="en-US" altLang="zh-TW" sz="1100" dirty="0" err="1" smtClean="0"/>
              <a:t>ture</a:t>
            </a:r>
            <a:r>
              <a:rPr lang="zh-TW" altLang="en-US" sz="1100" dirty="0" smtClean="0"/>
              <a:t> 就把他丟到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後面是每次都會幫他加一個逗號</a:t>
            </a:r>
            <a:endParaRPr lang="en-US" altLang="zh-TW" sz="11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249778" y="5825940"/>
            <a:ext cx="12107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34743" y="6319391"/>
            <a:ext cx="15267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移除最後一個逗號</a:t>
            </a:r>
            <a:endParaRPr lang="en-US" altLang="zh-TW" sz="1200" dirty="0"/>
          </a:p>
        </p:txBody>
      </p:sp>
      <p:sp>
        <p:nvSpPr>
          <p:cNvPr id="18" name="矩形 17"/>
          <p:cNvSpPr/>
          <p:nvPr/>
        </p:nvSpPr>
        <p:spPr>
          <a:xfrm>
            <a:off x="2436977" y="6596390"/>
            <a:ext cx="364066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把它變成一個</a:t>
            </a:r>
            <a:r>
              <a:rPr lang="en-US" altLang="zh-TW" sz="1100" dirty="0" smtClean="0"/>
              <a:t>string </a:t>
            </a:r>
            <a:r>
              <a:rPr lang="zh-TW" altLang="en-US" sz="1100" dirty="0" smtClean="0"/>
              <a:t>然後在</a:t>
            </a:r>
            <a:r>
              <a:rPr lang="en-US" altLang="zh-TW" sz="1100" dirty="0" smtClean="0"/>
              <a:t>return</a:t>
            </a:r>
            <a:r>
              <a:rPr lang="zh-TW" altLang="en-US" sz="1100" dirty="0" smtClean="0"/>
              <a:t>回</a:t>
            </a:r>
            <a:r>
              <a:rPr lang="en-US" altLang="zh-TW" sz="1100" dirty="0"/>
              <a:t>string </a:t>
            </a:r>
            <a:endParaRPr lang="en-US" altLang="zh-TW" sz="1100" dirty="0"/>
          </a:p>
        </p:txBody>
      </p:sp>
      <p:sp>
        <p:nvSpPr>
          <p:cNvPr id="19" name="矩形 18"/>
          <p:cNvSpPr/>
          <p:nvPr/>
        </p:nvSpPr>
        <p:spPr>
          <a:xfrm>
            <a:off x="1463310" y="6457890"/>
            <a:ext cx="7112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1196609" y="3605387"/>
            <a:ext cx="342900" cy="29248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1510" y="3350299"/>
            <a:ext cx="4318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1183" y="1173118"/>
            <a:ext cx="2443345" cy="1107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會</a:t>
            </a:r>
            <a:r>
              <a:rPr lang="zh-TW" altLang="en-US" sz="1100" dirty="0" smtClean="0"/>
              <a:t>去</a:t>
            </a:r>
            <a:r>
              <a:rPr lang="zh-TW" altLang="en-US" sz="1100" dirty="0" smtClean="0"/>
              <a:t>尋找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有</a:t>
            </a:r>
            <a:r>
              <a:rPr lang="zh-TW" altLang="en-US" sz="1100" dirty="0" smtClean="0"/>
              <a:t>一樣名</a:t>
            </a:r>
            <a:r>
              <a:rPr lang="zh-TW" altLang="en-US" sz="1100" dirty="0" smtClean="0"/>
              <a:t>子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的</a:t>
            </a:r>
            <a:r>
              <a:rPr lang="en-US" altLang="zh-TW" sz="1100" dirty="0" smtClean="0"/>
              <a:t>Model item(</a:t>
            </a:r>
            <a:r>
              <a:rPr lang="zh-TW" altLang="en-US" sz="1100" dirty="0" smtClean="0"/>
              <a:t> </a:t>
            </a:r>
            <a:r>
              <a:rPr lang="en-US" altLang="zh-TW" sz="1100" dirty="0" err="1" smtClean="0"/>
              <a:t>cshtml</a:t>
            </a:r>
            <a:r>
              <a:rPr lang="en-US" altLang="zh-TW" sz="1100" dirty="0" smtClean="0"/>
              <a:t>  view) </a:t>
            </a:r>
            <a:endParaRPr lang="en-US" altLang="zh-TW" sz="1100" dirty="0"/>
          </a:p>
          <a:p>
            <a:r>
              <a:rPr lang="zh-TW" altLang="en-US" sz="1100" dirty="0" smtClean="0"/>
              <a:t>就</a:t>
            </a:r>
            <a:r>
              <a:rPr lang="zh-TW" altLang="en-US" sz="1100" dirty="0"/>
              <a:t>會</a:t>
            </a:r>
            <a:r>
              <a:rPr lang="zh-TW" altLang="en-US" sz="1100" dirty="0" smtClean="0"/>
              <a:t>把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塞</a:t>
            </a:r>
            <a:r>
              <a:rPr lang="zh-TW" altLang="en-US" sz="1100" dirty="0" smtClean="0"/>
              <a:t>到這個位置</a:t>
            </a:r>
            <a:r>
              <a:rPr lang="en-US" altLang="zh-TW" sz="1100" dirty="0" smtClean="0"/>
              <a:t>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</a:t>
            </a:r>
          </a:p>
          <a:p>
            <a:r>
              <a:rPr lang="zh-TW" altLang="en-US" sz="1100" dirty="0"/>
              <a:t>*</a:t>
            </a:r>
            <a:r>
              <a:rPr lang="en-US" altLang="zh-TW" sz="1100" dirty="0"/>
              <a:t>@</a:t>
            </a:r>
          </a:p>
        </p:txBody>
      </p:sp>
      <p:sp>
        <p:nvSpPr>
          <p:cNvPr id="25" name="矩形 24"/>
          <p:cNvSpPr/>
          <p:nvPr/>
        </p:nvSpPr>
        <p:spPr>
          <a:xfrm>
            <a:off x="3089324" y="979572"/>
            <a:ext cx="315597" cy="220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360303" y="917882"/>
            <a:ext cx="897466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50249" y="730060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855143" y="758494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829262" y="871950"/>
            <a:ext cx="1417592" cy="354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788393" y="785312"/>
            <a:ext cx="15267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是存儲送出之後的資料再丟進</a:t>
            </a:r>
            <a:r>
              <a:rPr lang="en-US" altLang="zh-TW" sz="1200" dirty="0" err="1">
                <a:solidFill>
                  <a:srgbClr val="FF0000"/>
                </a:solidFill>
              </a:rPr>
              <a:t>GamersController</a:t>
            </a:r>
            <a:endParaRPr lang="en-US" altLang="zh-TW" sz="1200" dirty="0"/>
          </a:p>
        </p:txBody>
      </p:sp>
      <p:sp>
        <p:nvSpPr>
          <p:cNvPr id="7" name="矩形 6"/>
          <p:cNvSpPr/>
          <p:nvPr/>
        </p:nvSpPr>
        <p:spPr>
          <a:xfrm>
            <a:off x="4190636" y="2945311"/>
            <a:ext cx="15144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是從</a:t>
            </a:r>
            <a:r>
              <a:rPr lang="en-US" altLang="zh-TW" sz="1100" dirty="0" err="1" smtClean="0"/>
              <a:t>CheckBoxList</a:t>
            </a:r>
            <a:r>
              <a:rPr lang="zh-TW" altLang="en-US" sz="1100" dirty="0" smtClean="0"/>
              <a:t>來的</a:t>
            </a:r>
            <a:endParaRPr lang="en-US" altLang="zh-TW" sz="11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46854" y="1049277"/>
            <a:ext cx="239798" cy="265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416424" y="454336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model</a:t>
            </a:r>
            <a:endParaRPr lang="en-US" altLang="zh-TW" sz="1200" dirty="0"/>
          </a:p>
        </p:txBody>
      </p:sp>
      <p:sp>
        <p:nvSpPr>
          <p:cNvPr id="37" name="矩形 36"/>
          <p:cNvSpPr/>
          <p:nvPr/>
        </p:nvSpPr>
        <p:spPr>
          <a:xfrm>
            <a:off x="3446626" y="488197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item</a:t>
            </a:r>
            <a:endParaRPr lang="en-US" altLang="zh-TW" sz="1200" dirty="0"/>
          </a:p>
        </p:txBody>
      </p:sp>
      <p:sp>
        <p:nvSpPr>
          <p:cNvPr id="32" name="矩形 31"/>
          <p:cNvSpPr/>
          <p:nvPr/>
        </p:nvSpPr>
        <p:spPr>
          <a:xfrm>
            <a:off x="8034551" y="5004764"/>
            <a:ext cx="15267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zh-TW" sz="1200" dirty="0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6"/>
          <a:stretch/>
        </p:blipFill>
        <p:spPr bwMode="auto">
          <a:xfrm>
            <a:off x="6498109" y="101771"/>
            <a:ext cx="6054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/>
          <p:cNvSpPr/>
          <p:nvPr/>
        </p:nvSpPr>
        <p:spPr>
          <a:xfrm>
            <a:off x="9995536" y="2251216"/>
            <a:ext cx="27858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會產生</a:t>
            </a:r>
            <a:r>
              <a:rPr lang="en-US" altLang="zh-TW" sz="1100" dirty="0" err="1" smtClean="0"/>
              <a:t>CheckBox</a:t>
            </a:r>
            <a:r>
              <a:rPr lang="en-US" altLang="zh-TW" sz="1100" dirty="0" smtClean="0"/>
              <a:t>(</a:t>
            </a:r>
            <a:r>
              <a:rPr lang="zh-TW" altLang="en-US" sz="1100" dirty="0" smtClean="0"/>
              <a:t>方塊</a:t>
            </a:r>
            <a:r>
              <a:rPr lang="en-US" altLang="zh-TW" sz="1100" dirty="0" smtClean="0"/>
              <a:t>)</a:t>
            </a:r>
            <a:r>
              <a:rPr lang="zh-TW" altLang="en-US" sz="1100" dirty="0" smtClean="0"/>
              <a:t> 透過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產生</a:t>
            </a:r>
            <a:endParaRPr lang="en-US" altLang="zh-TW" sz="1100" dirty="0"/>
          </a:p>
        </p:txBody>
      </p:sp>
      <p:sp>
        <p:nvSpPr>
          <p:cNvPr id="35" name="矩形 34"/>
          <p:cNvSpPr/>
          <p:nvPr/>
        </p:nvSpPr>
        <p:spPr>
          <a:xfrm>
            <a:off x="6694594" y="1234567"/>
            <a:ext cx="3115040" cy="1212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0088670" y="1118293"/>
            <a:ext cx="212549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會由</a:t>
            </a:r>
            <a:r>
              <a:rPr lang="en-US" altLang="zh-TW" sz="1100" dirty="0" smtClean="0"/>
              <a:t>controller</a:t>
            </a:r>
            <a:r>
              <a:rPr lang="zh-TW" altLang="en-US" sz="1100" dirty="0" smtClean="0"/>
              <a:t>來</a:t>
            </a:r>
            <a:r>
              <a:rPr lang="en-US" altLang="zh-TW" sz="1100" dirty="0"/>
              <a:t>hold</a:t>
            </a:r>
            <a:r>
              <a:rPr lang="zh-TW" altLang="en-US" sz="1100" dirty="0" smtClean="0"/>
              <a:t>住他的值</a:t>
            </a:r>
            <a:r>
              <a:rPr lang="en-US" altLang="zh-TW" sz="1100" dirty="0" smtClean="0"/>
              <a:t> </a:t>
            </a:r>
            <a:endParaRPr lang="en-US" altLang="zh-TW" sz="1100" dirty="0"/>
          </a:p>
        </p:txBody>
      </p:sp>
      <p:sp>
        <p:nvSpPr>
          <p:cNvPr id="39" name="矩形 38"/>
          <p:cNvSpPr/>
          <p:nvPr/>
        </p:nvSpPr>
        <p:spPr>
          <a:xfrm>
            <a:off x="8911802" y="507083"/>
            <a:ext cx="2785898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這個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會變成一個模板塞到</a:t>
            </a:r>
            <a:r>
              <a:rPr lang="en-US" altLang="zh-TW" sz="1100" dirty="0" err="1">
                <a:solidFill>
                  <a:srgbClr val="FF0000"/>
                </a:solidFill>
              </a:rPr>
              <a:t>CheckBoxList</a:t>
            </a:r>
            <a:r>
              <a:rPr lang="en-US" altLang="zh-TW" sz="1100" dirty="0">
                <a:solidFill>
                  <a:srgbClr val="FF0000"/>
                </a:solidFill>
              </a:rPr>
              <a:t> </a:t>
            </a:r>
            <a:r>
              <a:rPr lang="zh-TW" altLang="en-US" sz="1100" dirty="0" smtClean="0">
                <a:solidFill>
                  <a:srgbClr val="FF0000"/>
                </a:solidFill>
              </a:rPr>
              <a:t>的</a:t>
            </a:r>
            <a:r>
              <a:rPr lang="en-US" altLang="zh-TW" sz="1100" dirty="0" err="1" smtClean="0"/>
              <a:t>Html.EditorForModel</a:t>
            </a:r>
            <a:r>
              <a:rPr lang="en-US" altLang="zh-TW" sz="1100" dirty="0"/>
              <a:t>() </a:t>
            </a:r>
          </a:p>
          <a:p>
            <a:endParaRPr lang="en-US" altLang="zh-TW" sz="1100" dirty="0"/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5026353" y="3753880"/>
            <a:ext cx="58617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666760" y="3672588"/>
            <a:ext cx="2497665" cy="32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671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849" y="347817"/>
            <a:ext cx="3915979" cy="30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9" y="639229"/>
            <a:ext cx="6858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700503" y="2707669"/>
            <a:ext cx="164289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把它變成</a:t>
            </a:r>
            <a:r>
              <a:rPr lang="zh-TW" altLang="en-US" sz="1100" dirty="0" smtClean="0"/>
              <a:t>一個</a:t>
            </a:r>
            <a:r>
              <a:rPr lang="en-US" altLang="zh-TW" sz="1100" dirty="0" smtClean="0"/>
              <a:t>List item</a:t>
            </a:r>
            <a:endParaRPr lang="en-US" altLang="zh-TW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85" y="3418012"/>
            <a:ext cx="41433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/>
          <p:cNvCxnSpPr/>
          <p:nvPr/>
        </p:nvCxnSpPr>
        <p:spPr>
          <a:xfrm flipH="1">
            <a:off x="3649133" y="2648402"/>
            <a:ext cx="11250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30903" y="2835953"/>
            <a:ext cx="1642897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去</a:t>
            </a:r>
            <a:r>
              <a:rPr lang="zh-TW" altLang="en-US" sz="1100" dirty="0" smtClean="0"/>
              <a:t>尋找</a:t>
            </a:r>
            <a:r>
              <a:rPr lang="en-US" altLang="zh-TW" sz="1100" dirty="0" smtClean="0"/>
              <a:t>&gt; </a:t>
            </a:r>
            <a:r>
              <a:rPr lang="en-US" altLang="zh-TW" sz="1100" dirty="0" err="1"/>
              <a:t>MultipleSelectItems</a:t>
            </a:r>
            <a:r>
              <a:rPr lang="en-US" altLang="zh-TW" sz="1100" dirty="0"/>
              <a:t> { get; set; }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215770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09" y="513359"/>
            <a:ext cx="5009192" cy="60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3603" y="435797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srgbClr val="FF0000"/>
                </a:solidFill>
              </a:rPr>
              <a:t>GamersController.cs</a:t>
            </a:r>
            <a:r>
              <a:rPr lang="en-US" altLang="zh-TW" sz="2800" dirty="0" smtClean="0">
                <a:solidFill>
                  <a:srgbClr val="FF0000"/>
                </a:solidFill>
              </a:rPr>
              <a:t> - </a:t>
            </a:r>
            <a:r>
              <a:rPr lang="en-US" altLang="zh-TW" sz="2800" dirty="0" err="1">
                <a:solidFill>
                  <a:srgbClr val="FF0000"/>
                </a:solidFill>
              </a:rPr>
              <a:t>ListBox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3734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7118788" y="1023958"/>
            <a:ext cx="3560283" cy="538680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裡面的所有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</a:p>
        </p:txBody>
      </p:sp>
      <p:sp>
        <p:nvSpPr>
          <p:cNvPr id="6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829315" y="3612977"/>
            <a:ext cx="2295075" cy="434613"/>
          </a:xfrm>
          <a:prstGeom prst="wedgeRoundRectCallout">
            <a:avLst>
              <a:gd name="adj1" fmla="val -23454"/>
              <a:gd name="adj2" fmla="val -1199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1832440" y="-109388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3003822-AF1D-49C8-A26D-B392E027C792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="" xmlns:a16="http://schemas.microsoft.com/office/drawing/2014/main" id="{CECB12D8-92A4-4EB8-9B34-574ADF32B763}"/>
              </a:ext>
            </a:extLst>
          </p:cNvPr>
          <p:cNvSpPr/>
          <p:nvPr/>
        </p:nvSpPr>
        <p:spPr>
          <a:xfrm>
            <a:off x="3427847" y="3564415"/>
            <a:ext cx="4249526" cy="726244"/>
          </a:xfrm>
          <a:prstGeom prst="wedgeRoundRectCallout">
            <a:avLst>
              <a:gd name="adj1" fmla="val -40407"/>
              <a:gd name="adj2" fmla="val -9516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solidFill>
                  <a:schemeClr val="tx1"/>
                </a:solidFill>
              </a:rPr>
              <a:t>BusinessLayer</a:t>
            </a:r>
            <a:r>
              <a:rPr lang="zh-TW" altLang="en-US" dirty="0">
                <a:solidFill>
                  <a:schemeClr val="tx1"/>
                </a:solidFill>
              </a:rPr>
              <a:t>裡面的</a:t>
            </a:r>
            <a:r>
              <a:rPr lang="en-US" altLang="zh-TW" dirty="0">
                <a:solidFill>
                  <a:schemeClr val="tx1"/>
                </a:solidFill>
              </a:rPr>
              <a:t>Gamer</a:t>
            </a:r>
            <a:r>
              <a:rPr lang="zh-TW" altLang="en-US" dirty="0">
                <a:solidFill>
                  <a:schemeClr val="tx1"/>
                </a:solidFill>
              </a:rPr>
              <a:t>讀取之後放入</a:t>
            </a:r>
            <a:r>
              <a:rPr lang="en-US" altLang="zh-TW" dirty="0" err="1">
                <a:solidFill>
                  <a:schemeClr val="tx1"/>
                </a:solidFill>
              </a:rPr>
              <a:t>ToList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95" y="1169885"/>
            <a:ext cx="2495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9F5472DB-3040-4E23-9AF3-685BF7A352B1}"/>
              </a:ext>
            </a:extLst>
          </p:cNvPr>
          <p:cNvCxnSpPr/>
          <p:nvPr/>
        </p:nvCxnSpPr>
        <p:spPr>
          <a:xfrm flipH="1" flipV="1">
            <a:off x="4555067" y="2429933"/>
            <a:ext cx="765768" cy="5277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語音泡泡: 圓角矩形 8">
            <a:extLst>
              <a:ext uri="{FF2B5EF4-FFF2-40B4-BE49-F238E27FC236}">
                <a16:creationId xmlns="" xmlns:a16="http://schemas.microsoft.com/office/drawing/2014/main" id="{CECB12D8-92A4-4EB8-9B34-574ADF32B763}"/>
              </a:ext>
            </a:extLst>
          </p:cNvPr>
          <p:cNvSpPr/>
          <p:nvPr/>
        </p:nvSpPr>
        <p:spPr>
          <a:xfrm>
            <a:off x="5836350" y="2292670"/>
            <a:ext cx="1753553" cy="497630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03" y="4364222"/>
            <a:ext cx="4696762" cy="227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929" y="1725822"/>
            <a:ext cx="3639760" cy="49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F322AB43-4E85-4C96-8B6C-529AB961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29" y="2729732"/>
            <a:ext cx="7161174" cy="37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05072C5D-6810-4578-8A11-E4AD5115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2594415"/>
            <a:ext cx="4533244" cy="414228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6FCC8080-4F80-4657-A12B-E31A8531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9" y="86539"/>
            <a:ext cx="3511704" cy="19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7E0374D6-5344-45C3-BF90-14778AC8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87" y="396916"/>
            <a:ext cx="4105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45AB30DC-7557-41AC-A4C7-B17ECA1916C2}"/>
              </a:ext>
            </a:extLst>
          </p:cNvPr>
          <p:cNvCxnSpPr>
            <a:cxnSpLocks/>
          </p:cNvCxnSpPr>
          <p:nvPr/>
        </p:nvCxnSpPr>
        <p:spPr>
          <a:xfrm flipV="1">
            <a:off x="1682503" y="396916"/>
            <a:ext cx="2117710" cy="29668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F85A00F0-5070-470D-B0F4-F907C51A172B}"/>
              </a:ext>
            </a:extLst>
          </p:cNvPr>
          <p:cNvCxnSpPr/>
          <p:nvPr/>
        </p:nvCxnSpPr>
        <p:spPr>
          <a:xfrm flipV="1">
            <a:off x="3371302" y="2938204"/>
            <a:ext cx="2199736" cy="256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824B796-6B3F-4110-A2D9-E1030FE8957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8</a:t>
            </a:r>
            <a:endParaRPr lang="zh-TW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F3E162AF-314B-4AA4-A2FF-E7410E562048}"/>
              </a:ext>
            </a:extLst>
          </p:cNvPr>
          <p:cNvSpPr/>
          <p:nvPr/>
        </p:nvSpPr>
        <p:spPr>
          <a:xfrm>
            <a:off x="233266" y="2315787"/>
            <a:ext cx="1945556" cy="338554"/>
          </a:xfrm>
          <a:prstGeom prst="rect">
            <a:avLst/>
          </a:prstGeom>
          <a:solidFill>
            <a:srgbClr val="FFD88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err="1"/>
              <a:t>GamerController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6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07E60C6-2D42-40DA-8FBB-2E25D65D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7" y="567782"/>
            <a:ext cx="6928974" cy="5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CA9ABC3-6F29-437F-B9D0-F2759C3712B8}"/>
              </a:ext>
            </a:extLst>
          </p:cNvPr>
          <p:cNvSpPr/>
          <p:nvPr/>
        </p:nvSpPr>
        <p:spPr>
          <a:xfrm>
            <a:off x="126473" y="61154"/>
            <a:ext cx="353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AddGamer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5BCEFE5-8B4A-4FA7-9404-2A409BC66F9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667865" y="1027021"/>
            <a:ext cx="217413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取得一個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近來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295455" y="1474063"/>
            <a:ext cx="16737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讀取連線資訊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5359891" y="1838533"/>
            <a:ext cx="6096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取得</a:t>
            </a:r>
            <a:r>
              <a:rPr lang="en-US" altLang="zh-TW" sz="1200" dirty="0" err="1"/>
              <a:t>ConnectionString</a:t>
            </a:r>
            <a:r>
              <a:rPr lang="en-US" altLang="zh-TW" sz="1200" dirty="0"/>
              <a:t> </a:t>
            </a:r>
            <a:r>
              <a:rPr lang="zh-TW" altLang="en-US" sz="1200" dirty="0"/>
              <a:t>建立 </a:t>
            </a:r>
            <a:r>
              <a:rPr lang="en-US" altLang="zh-TW" sz="1200" dirty="0" err="1"/>
              <a:t>SqlConnection</a:t>
            </a:r>
            <a:r>
              <a:rPr lang="en-US" altLang="zh-TW" sz="1200" dirty="0"/>
              <a:t> </a:t>
            </a:r>
            <a:r>
              <a:rPr lang="zh-TW" altLang="en-US" sz="1200" dirty="0"/>
              <a:t>後跑完後從</a:t>
            </a:r>
            <a:r>
              <a:rPr lang="en-US" altLang="zh-TW" sz="1200" dirty="0"/>
              <a:t>memory</a:t>
            </a:r>
            <a:r>
              <a:rPr lang="zh-TW" altLang="en-US" sz="1200" dirty="0"/>
              <a:t>清</a:t>
            </a:r>
            <a:r>
              <a:rPr lang="zh-TW" altLang="en-US" sz="1200" dirty="0" smtClean="0"/>
              <a:t>除掉   </a:t>
            </a:r>
            <a:r>
              <a:rPr lang="en-US" altLang="zh-TW" sz="1200" dirty="0" err="1" smtClean="0"/>
              <a:t>xSqlConnection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093477" y="2338461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command</a:t>
            </a:r>
            <a:r>
              <a:rPr lang="zh-TW" altLang="en-US" sz="1200" dirty="0" smtClean="0"/>
              <a:t>去跑</a:t>
            </a:r>
            <a:r>
              <a:rPr lang="en-US" altLang="zh-TW" sz="1200" dirty="0" smtClean="0"/>
              <a:t>SP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276246" y="5340582"/>
            <a:ext cx="161981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然後回傳到</a:t>
            </a:r>
            <a:r>
              <a:rPr lang="en-US" altLang="zh-TW" sz="1200" dirty="0" smtClean="0"/>
              <a:t>gamers</a:t>
            </a:r>
            <a:endParaRPr lang="zh-TW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47" y="4634319"/>
            <a:ext cx="4173009" cy="198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2741054" y="1066094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529387" y="3483162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="" xmlns:a16="http://schemas.microsoft.com/office/drawing/2014/main" id="{9F5472DB-3040-4E23-9AF3-685BF7A352B1}"/>
              </a:ext>
            </a:extLst>
          </p:cNvPr>
          <p:cNvCxnSpPr/>
          <p:nvPr/>
        </p:nvCxnSpPr>
        <p:spPr>
          <a:xfrm flipV="1">
            <a:off x="2817086" y="1196298"/>
            <a:ext cx="442581" cy="22956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6594" y="2338009"/>
            <a:ext cx="32396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Value </a:t>
            </a:r>
            <a:r>
              <a:rPr lang="zh-TW" altLang="en-US" sz="1200" dirty="0" smtClean="0"/>
              <a:t>是從丟進來的</a:t>
            </a:r>
            <a:r>
              <a:rPr lang="en-US" altLang="zh-TW" sz="1200" dirty="0" smtClean="0"/>
              <a:t>gamer</a:t>
            </a:r>
            <a:r>
              <a:rPr lang="zh-TW" altLang="en-US" sz="1200" dirty="0" smtClean="0"/>
              <a:t>裡面的抓到的</a:t>
            </a:r>
            <a:r>
              <a:rPr lang="en-US" altLang="zh-TW" sz="1200" dirty="0" smtClean="0"/>
              <a:t>name</a:t>
            </a: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7132351" y="579806"/>
            <a:ext cx="1427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Parameters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</a:t>
            </a:r>
            <a:r>
              <a:rPr lang="zh-TW" altLang="en-US" sz="1050" dirty="0" smtClean="0"/>
              <a:t>參數</a:t>
            </a:r>
            <a:endParaRPr lang="zh-TW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3910709" y="3772331"/>
            <a:ext cx="216812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把這個參數丟到</a:t>
            </a:r>
            <a:r>
              <a:rPr lang="en-US" altLang="zh-TW" sz="1200" dirty="0" err="1" smtClean="0"/>
              <a:t>sp</a:t>
            </a:r>
            <a:r>
              <a:rPr lang="zh-TW" altLang="en-US" sz="1200" dirty="0" smtClean="0"/>
              <a:t>裡面去跑</a:t>
            </a:r>
            <a:endParaRPr lang="zh-TW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76594" y="1959329"/>
            <a:ext cx="269010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執行完後</a:t>
            </a:r>
            <a:r>
              <a:rPr lang="en-US" altLang="zh-TW" sz="1100" dirty="0" smtClean="0"/>
              <a:t>memory</a:t>
            </a:r>
            <a:r>
              <a:rPr lang="zh-TW" altLang="en-US" sz="1100" dirty="0" smtClean="0"/>
              <a:t>會被清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8162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/>
              <a:t>&lt;label class="control-label col-md-2”    for="Name"&gt;Name&lt;/label&gt;</a:t>
            </a:r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沒有設定</a:t>
            </a:r>
            <a:r>
              <a:rPr lang="en-US" altLang="zh-TW" dirty="0"/>
              <a:t>Value</a:t>
            </a:r>
            <a:r>
              <a:rPr lang="zh-TW" altLang="en-US" dirty="0"/>
              <a:t>的值所以</a:t>
            </a:r>
            <a:r>
              <a:rPr lang="en-US" altLang="zh-TW" dirty="0"/>
              <a:t>Value</a:t>
            </a:r>
            <a:r>
              <a:rPr lang="zh-TW" altLang="en-US" dirty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7988059" y="1741789"/>
            <a:ext cx="158772" cy="4393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當有錯誤訊息</a:t>
            </a:r>
            <a:r>
              <a:rPr lang="en-US" altLang="zh-TW" sz="1600" dirty="0"/>
              <a:t>(error message )</a:t>
            </a:r>
            <a:r>
              <a:rPr lang="zh-TW" altLang="en-US" sz="1600" dirty="0"/>
              <a:t> </a:t>
            </a:r>
            <a:r>
              <a:rPr lang="en-US" altLang="zh-TW" sz="1600" dirty="0" err="1"/>
              <a:t>jquery</a:t>
            </a:r>
            <a:r>
              <a:rPr lang="zh-TW" altLang="en-US" sz="1600" dirty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62D539E-507D-4150-BDFB-42781D08836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12</a:t>
            </a:r>
            <a:endParaRPr lang="zh-TW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3A61286-440E-43CF-AA29-DD50496D543F}"/>
              </a:ext>
            </a:extLst>
          </p:cNvPr>
          <p:cNvSpPr/>
          <p:nvPr/>
        </p:nvSpPr>
        <p:spPr>
          <a:xfrm>
            <a:off x="188600" y="4352706"/>
            <a:ext cx="555829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Craete</a:t>
            </a:r>
            <a:r>
              <a:rPr lang="zh-TW" altLang="en-US" dirty="0"/>
              <a:t>頁面寫完資料後按送出 會</a:t>
            </a:r>
            <a:r>
              <a:rPr lang="zh-TW" altLang="en-US" dirty="0" smtClean="0"/>
              <a:t>跑</a:t>
            </a:r>
            <a:r>
              <a:rPr lang="en-US" altLang="zh-TW" dirty="0" err="1"/>
              <a:t>GamerController</a:t>
            </a: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Craete</a:t>
            </a:r>
            <a:r>
              <a:rPr lang="zh-TW" altLang="en-US" dirty="0" smtClean="0"/>
              <a:t> </a:t>
            </a:r>
            <a:r>
              <a:rPr lang="en-US" altLang="zh-TW" dirty="0" err="1"/>
              <a:t>atcion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把</a:t>
            </a:r>
            <a:r>
              <a:rPr lang="zh-TW" altLang="en-US" dirty="0"/>
              <a:t>值丟回到</a:t>
            </a:r>
            <a:r>
              <a:rPr lang="en-US" altLang="zh-TW" dirty="0" err="1"/>
              <a:t>GamerController</a:t>
            </a:r>
            <a:r>
              <a:rPr lang="zh-TW" altLang="en-US" dirty="0"/>
              <a:t>   </a:t>
            </a:r>
            <a:r>
              <a:rPr lang="zh-TW" altLang="en-US" dirty="0" smtClean="0"/>
              <a:t>有</a:t>
            </a:r>
            <a:r>
              <a:rPr lang="zh-TW" altLang="en-US" dirty="0"/>
              <a:t>四種方式</a:t>
            </a:r>
            <a:endParaRPr lang="en-US" altLang="zh-TW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9F4ED373-10C6-44AD-AED6-86E1821C38F2}"/>
              </a:ext>
            </a:extLst>
          </p:cNvPr>
          <p:cNvSpPr/>
          <p:nvPr/>
        </p:nvSpPr>
        <p:spPr>
          <a:xfrm>
            <a:off x="461964" y="5200667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按下送出 他會將這個</a:t>
            </a:r>
            <a:r>
              <a:rPr lang="en-US" altLang="zh-TW" dirty="0"/>
              <a:t>from</a:t>
            </a:r>
            <a:r>
              <a:rPr lang="zh-TW" altLang="en-US" dirty="0"/>
              <a:t>裡面的值會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6C259E68-A455-456B-B6F1-F4DF043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" y="5755820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7900D61C-69FA-4344-A06D-2D8C5F4A7742}"/>
              </a:ext>
            </a:extLst>
          </p:cNvPr>
          <p:cNvSpPr/>
          <p:nvPr/>
        </p:nvSpPr>
        <p:spPr>
          <a:xfrm>
            <a:off x="677436" y="6109778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42183" y="3719420"/>
            <a:ext cx="208472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標示顯示錯誤的位置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56" b="-49"/>
          <a:stretch/>
        </p:blipFill>
        <p:spPr bwMode="auto">
          <a:xfrm>
            <a:off x="4468115" y="2448351"/>
            <a:ext cx="7548463" cy="30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"/>
          <a:stretch/>
        </p:blipFill>
        <p:spPr bwMode="auto">
          <a:xfrm>
            <a:off x="4709915" y="94532"/>
            <a:ext cx="7030637" cy="135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20578" y="5072680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nl-NL" altLang="zh-TW" sz="1600" dirty="0"/>
              <a:t>//&lt;select id="Gender" name="Gender"&gt;</a:t>
            </a:r>
          </a:p>
          <a:p>
            <a:r>
              <a:rPr lang="en-US" altLang="zh-TW" sz="1600" dirty="0"/>
              <a:t>//    &lt;option value=""&gt;Select Gender&lt;/option&gt;</a:t>
            </a:r>
          </a:p>
          <a:p>
            <a:r>
              <a:rPr lang="en-US" altLang="zh-TW" sz="1600" dirty="0"/>
              <a:t>//    &lt;option value="Male"&gt;Male&lt;/option&gt;</a:t>
            </a:r>
          </a:p>
          <a:p>
            <a:r>
              <a:rPr lang="en-US" altLang="zh-TW" sz="1600" dirty="0"/>
              <a:t>//    &lt;option value="Female"&gt;Female&lt;/option&gt;</a:t>
            </a:r>
          </a:p>
          <a:p>
            <a:r>
              <a:rPr lang="en-US" altLang="zh-TW" sz="1600" dirty="0"/>
              <a:t>//&lt;/select&gt;</a:t>
            </a:r>
          </a:p>
        </p:txBody>
      </p:sp>
      <p:sp>
        <p:nvSpPr>
          <p:cNvPr id="6" name="矩形 5"/>
          <p:cNvSpPr/>
          <p:nvPr/>
        </p:nvSpPr>
        <p:spPr>
          <a:xfrm>
            <a:off x="5515156" y="1341407"/>
            <a:ext cx="6096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It will create</a:t>
            </a:r>
          </a:p>
          <a:p>
            <a:r>
              <a:rPr lang="nl-NL" altLang="zh-TW" sz="1400" dirty="0"/>
              <a:t>//&lt;select id="Gender" name="Gender"&gt;</a:t>
            </a:r>
          </a:p>
          <a:p>
            <a:r>
              <a:rPr lang="en-US" altLang="zh-TW" sz="1400" dirty="0"/>
              <a:t>//    &lt;option value="Male"&gt;Male&lt;/option&gt;</a:t>
            </a:r>
          </a:p>
          <a:p>
            <a:r>
              <a:rPr lang="en-US" altLang="zh-TW" sz="1400" dirty="0"/>
              <a:t>//    &lt;option value="Female"&gt;Female&lt;/option&gt;</a:t>
            </a:r>
          </a:p>
          <a:p>
            <a:r>
              <a:rPr lang="en-US" altLang="zh-TW" sz="1400" dirty="0"/>
              <a:t>//&lt;/select&gt;</a:t>
            </a:r>
          </a:p>
        </p:txBody>
      </p:sp>
      <p:sp>
        <p:nvSpPr>
          <p:cNvPr id="7" name="矩形 6"/>
          <p:cNvSpPr/>
          <p:nvPr/>
        </p:nvSpPr>
        <p:spPr>
          <a:xfrm>
            <a:off x="616183" y="2960163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9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2005</Words>
  <Application>Microsoft Office PowerPoint</Application>
  <PresentationFormat>自訂</PresentationFormat>
  <Paragraphs>323</Paragraphs>
  <Slides>43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148</cp:revision>
  <dcterms:created xsi:type="dcterms:W3CDTF">2018-05-09T05:36:27Z</dcterms:created>
  <dcterms:modified xsi:type="dcterms:W3CDTF">2018-05-17T20:08:38Z</dcterms:modified>
</cp:coreProperties>
</file>