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55"/>
  </p:notesMasterIdLst>
  <p:handoutMasterIdLst>
    <p:handoutMasterId r:id="rId56"/>
  </p:handoutMasterIdLst>
  <p:sldIdLst>
    <p:sldId id="257" r:id="rId2"/>
    <p:sldId id="321" r:id="rId3"/>
    <p:sldId id="322" r:id="rId4"/>
    <p:sldId id="272" r:id="rId5"/>
    <p:sldId id="273" r:id="rId6"/>
    <p:sldId id="282" r:id="rId7"/>
    <p:sldId id="274" r:id="rId8"/>
    <p:sldId id="275" r:id="rId9"/>
    <p:sldId id="325" r:id="rId10"/>
    <p:sldId id="283" r:id="rId11"/>
    <p:sldId id="281" r:id="rId12"/>
    <p:sldId id="276" r:id="rId13"/>
    <p:sldId id="277" r:id="rId14"/>
    <p:sldId id="278" r:id="rId15"/>
    <p:sldId id="279" r:id="rId16"/>
    <p:sldId id="280" r:id="rId17"/>
    <p:sldId id="284" r:id="rId18"/>
    <p:sldId id="285" r:id="rId19"/>
    <p:sldId id="286" r:id="rId20"/>
    <p:sldId id="287" r:id="rId21"/>
    <p:sldId id="288" r:id="rId22"/>
    <p:sldId id="291" r:id="rId23"/>
    <p:sldId id="289" r:id="rId24"/>
    <p:sldId id="290" r:id="rId25"/>
    <p:sldId id="292" r:id="rId26"/>
    <p:sldId id="293" r:id="rId27"/>
    <p:sldId id="294" r:id="rId28"/>
    <p:sldId id="268" r:id="rId29"/>
    <p:sldId id="269" r:id="rId30"/>
    <p:sldId id="270" r:id="rId31"/>
    <p:sldId id="295" r:id="rId32"/>
    <p:sldId id="296" r:id="rId33"/>
    <p:sldId id="297" r:id="rId34"/>
    <p:sldId id="298" r:id="rId35"/>
    <p:sldId id="299" r:id="rId36"/>
    <p:sldId id="301" r:id="rId37"/>
    <p:sldId id="302" r:id="rId38"/>
    <p:sldId id="300" r:id="rId39"/>
    <p:sldId id="303" r:id="rId40"/>
    <p:sldId id="309" r:id="rId41"/>
    <p:sldId id="305" r:id="rId42"/>
    <p:sldId id="310" r:id="rId43"/>
    <p:sldId id="306" r:id="rId44"/>
    <p:sldId id="307" r:id="rId45"/>
    <p:sldId id="308" r:id="rId46"/>
    <p:sldId id="311" r:id="rId47"/>
    <p:sldId id="312" r:id="rId48"/>
    <p:sldId id="313" r:id="rId49"/>
    <p:sldId id="314" r:id="rId50"/>
    <p:sldId id="316" r:id="rId51"/>
    <p:sldId id="317" r:id="rId52"/>
    <p:sldId id="320" r:id="rId53"/>
    <p:sldId id="315" r:id="rId5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C5"/>
    <a:srgbClr val="FFD88B"/>
    <a:srgbClr val="FFE0A3"/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757" autoAdjust="0"/>
  </p:normalViewPr>
  <p:slideViewPr>
    <p:cSldViewPr snapToGrid="0">
      <p:cViewPr varScale="1">
        <p:scale>
          <a:sx n="88" d="100"/>
          <a:sy n="88" d="100"/>
        </p:scale>
        <p:origin x="-408" y="-53"/>
      </p:cViewPr>
      <p:guideLst>
        <p:guide orient="horz" pos="2160"/>
        <p:guide orient="horz" pos="4128"/>
        <p:guide pos="3840"/>
        <p:guide pos="7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-3187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2018年5月16日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2018年5月16日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2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D164DD1-2BFA-422E-B570-312B1928DC3D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2FD0F-6941-4020-B9F5-E8D5010D5E08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2190F-2EB3-4635-B35E-314C999E8682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9DA0-2258-4C18-A31A-7A447532B41B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>
          <a:xfrm>
            <a:off x="11703182" y="6603762"/>
            <a:ext cx="548640" cy="24569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a typeface="Microsoft JhengHei UI"/>
              </a:defRPr>
            </a:lvl1pPr>
          </a:lstStyle>
          <a:p>
            <a:r>
              <a:rPr lang="en-US" altLang="zh-TW" dirty="0"/>
              <a:t>/50</a:t>
            </a: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>
            <a:lvl1pPr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32E6A-811D-4CAE-9D87-72C6ACE685DC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CE3BF-72E0-4142-B249-11E9130BA268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B9B9F-18A6-44FF-86DD-FD67A8359B54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8234E524-7489-45DA-ADBC-21CC58A44226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CF257-C789-428C-85AE-AD867697FDA4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0ED41-1BF2-4CF2-A290-4A1D9821DABE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9AAAB5-F229-488E-916A-91F4004E256B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83D94-38F3-4445-B047-F41715F15F25}" type="datetime2">
              <a:rPr lang="zh-TW" altLang="en-US" smtClean="0"/>
              <a:t>2018年5月16日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3765" y="2154118"/>
            <a:ext cx="11277600" cy="1470025"/>
          </a:xfrm>
        </p:spPr>
        <p:txBody>
          <a:bodyPr rtlCol="0"/>
          <a:lstStyle/>
          <a:p>
            <a:r>
              <a:rPr lang="zh-TW" altLang="en-US" dirty="0"/>
              <a:t>現代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開發者之路 </a:t>
            </a:r>
            <a:r>
              <a:rPr lang="en-US" altLang="zh-TW" dirty="0"/>
              <a:t>- MVC </a:t>
            </a:r>
            <a:r>
              <a:rPr lang="zh-TW" altLang="en-US" dirty="0"/>
              <a:t>完全精通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9208" y="5771870"/>
            <a:ext cx="1348596" cy="542665"/>
          </a:xfrm>
        </p:spPr>
        <p:txBody>
          <a:bodyPr rtlCol="0"/>
          <a:lstStyle/>
          <a:p>
            <a:pPr rtl="0"/>
            <a:r>
              <a:rPr lang="zh-TW" altLang="en-US" dirty="0"/>
              <a:t>陳彥如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462570" y="42145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582790" y="2948213"/>
            <a:ext cx="9585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連接資料庫以及新增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</p:spTree>
    <p:extLst>
      <p:ext uri="{BB962C8B-B14F-4D97-AF65-F5344CB8AC3E}">
        <p14:creationId xmlns:p14="http://schemas.microsoft.com/office/powerpoint/2010/main" val="19552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6" y="1029177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4862" y="522549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21" y="2377937"/>
            <a:ext cx="5775924" cy="2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1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1595320"/>
            <a:ext cx="48387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1190630" y="5075504"/>
            <a:ext cx="42513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511" y="594891"/>
            <a:ext cx="21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Create.cs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(view)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834A1C7-A508-4259-9EF8-E06D1A16D932}"/>
              </a:ext>
            </a:extLst>
          </p:cNvPr>
          <p:cNvSpPr/>
          <p:nvPr/>
        </p:nvSpPr>
        <p:spPr>
          <a:xfrm>
            <a:off x="5453456" y="1864514"/>
            <a:ext cx="644798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&lt;span class="field-validation-valid text-danger" data-</a:t>
            </a:r>
            <a:r>
              <a:rPr lang="en-US" altLang="zh-TW" sz="1100" dirty="0" err="1"/>
              <a:t>valmsg</a:t>
            </a:r>
            <a:r>
              <a:rPr lang="en-US" altLang="zh-TW" sz="1100" dirty="0"/>
              <a:t>-for="Name" data-</a:t>
            </a:r>
            <a:r>
              <a:rPr lang="en-US" altLang="zh-TW" sz="1100" dirty="0" err="1"/>
              <a:t>valmsg</a:t>
            </a:r>
            <a:r>
              <a:rPr lang="en-US" altLang="zh-TW" sz="1100" dirty="0"/>
              <a:t>-replace="true"&gt;&lt;/span&gt;</a:t>
            </a:r>
          </a:p>
          <a:p>
            <a:r>
              <a:rPr lang="en-US" altLang="zh-TW" sz="1100" dirty="0"/>
              <a:t>The </a:t>
            </a:r>
            <a:r>
              <a:rPr lang="en-US" altLang="zh-TW" sz="1100" dirty="0" err="1"/>
              <a:t>cshtml</a:t>
            </a:r>
            <a:r>
              <a:rPr lang="en-US" altLang="zh-TW" sz="1100" dirty="0"/>
              <a:t> also use the following JS</a:t>
            </a:r>
          </a:p>
          <a:p>
            <a:r>
              <a:rPr lang="en-US" altLang="zh-TW" sz="1100" dirty="0"/>
              <a:t>&lt;script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="~/Scripts/jquery-1.10.2.min.js"&gt;&lt;/script&gt;</a:t>
            </a:r>
          </a:p>
          <a:p>
            <a:r>
              <a:rPr lang="en-US" altLang="zh-TW" sz="1100" dirty="0"/>
              <a:t>&lt;script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="~/Scripts/jquery.validate.min.js"&gt;&lt;/script&gt;</a:t>
            </a:r>
          </a:p>
          <a:p>
            <a:r>
              <a:rPr lang="en-US" altLang="zh-TW" sz="1100" dirty="0"/>
              <a:t>&lt;script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="~/Scripts/jquery.validate.unobtrusive.min.js"&gt;&lt;/script&gt;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EA6A6C46-7206-4267-A2B9-95644BDAB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-5284" r="22448" b="69131"/>
          <a:stretch/>
        </p:blipFill>
        <p:spPr bwMode="auto">
          <a:xfrm>
            <a:off x="5521461" y="622124"/>
            <a:ext cx="5270239" cy="4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B61DA7B-5937-4E5E-8C20-42B7E91C30F2}"/>
              </a:ext>
            </a:extLst>
          </p:cNvPr>
          <p:cNvSpPr/>
          <p:nvPr/>
        </p:nvSpPr>
        <p:spPr>
          <a:xfrm>
            <a:off x="5464957" y="1047128"/>
            <a:ext cx="60729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&lt;label class="control-label col-md-2”    for="Name"&gt;Name&lt;/label&gt;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576926B4-61FD-453E-903F-14C898F4B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42378" r="4843" b="43452"/>
          <a:stretch/>
        </p:blipFill>
        <p:spPr bwMode="auto">
          <a:xfrm>
            <a:off x="5441954" y="1308738"/>
            <a:ext cx="6096000" cy="16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40916CF-A032-43D7-ABBE-19A78DC37AB1}"/>
              </a:ext>
            </a:extLst>
          </p:cNvPr>
          <p:cNvSpPr/>
          <p:nvPr/>
        </p:nvSpPr>
        <p:spPr>
          <a:xfrm>
            <a:off x="5453456" y="1464515"/>
            <a:ext cx="60960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&lt;input class="form-control text-box single-line" id="Name" name="Name" type="text" value=""&gt;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74B08DB7-D951-4F97-A7E3-0019BFCE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9" t="55952" b="29928"/>
          <a:stretch/>
        </p:blipFill>
        <p:spPr bwMode="auto">
          <a:xfrm>
            <a:off x="5359712" y="1724545"/>
            <a:ext cx="6479664" cy="16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22744F5-EA66-476E-950D-C9AA7D7DF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84"/>
          <a:stretch/>
        </p:blipFill>
        <p:spPr bwMode="auto">
          <a:xfrm>
            <a:off x="5521461" y="4932885"/>
            <a:ext cx="4686300" cy="28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40511" y="2566800"/>
            <a:ext cx="746417" cy="236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40510" y="2809950"/>
            <a:ext cx="1979995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cxnSpLocks/>
          </p:cNvCxnSpPr>
          <p:nvPr/>
        </p:nvCxnSpPr>
        <p:spPr>
          <a:xfrm flipV="1">
            <a:off x="1448790" y="940279"/>
            <a:ext cx="4236018" cy="16445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  <a:endCxn id="29" idx="1"/>
          </p:cNvCxnSpPr>
          <p:nvPr/>
        </p:nvCxnSpPr>
        <p:spPr>
          <a:xfrm flipV="1">
            <a:off x="1708030" y="1393058"/>
            <a:ext cx="3733924" cy="1416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13084" y="2807074"/>
            <a:ext cx="1979995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cxnSpLocks/>
            <a:endCxn id="31" idx="1"/>
          </p:cNvCxnSpPr>
          <p:nvPr/>
        </p:nvCxnSpPr>
        <p:spPr>
          <a:xfrm flipV="1">
            <a:off x="3053751" y="1808566"/>
            <a:ext cx="2305961" cy="10013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" b="83489"/>
          <a:stretch/>
        </p:blipFill>
        <p:spPr bwMode="auto">
          <a:xfrm>
            <a:off x="133785" y="1693198"/>
            <a:ext cx="7791450" cy="56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5928" y="961555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1F8C077C-EDE3-4755-959E-F64B1F000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6"/>
          <a:stretch/>
        </p:blipFill>
        <p:spPr bwMode="auto">
          <a:xfrm>
            <a:off x="133785" y="2261938"/>
            <a:ext cx="7791450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79" y="598330"/>
            <a:ext cx="5702093" cy="275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47" y="3175868"/>
            <a:ext cx="4023028" cy="360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/>
          <a:stretch/>
        </p:blipFill>
        <p:spPr bwMode="auto">
          <a:xfrm>
            <a:off x="296892" y="1380227"/>
            <a:ext cx="8458200" cy="368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3208" y="586922"/>
            <a:ext cx="3533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2.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name attribute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93" y="2076540"/>
            <a:ext cx="63246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230928" y="3222236"/>
            <a:ext cx="888521" cy="22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070785" y="5064245"/>
            <a:ext cx="1046672" cy="197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2"/>
          <a:stretch/>
        </p:blipFill>
        <p:spPr bwMode="auto">
          <a:xfrm>
            <a:off x="137841" y="1578634"/>
            <a:ext cx="5915025" cy="357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9185" y="601140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11A249BC-F8AD-4973-90A3-3F6583EE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41" y="2468446"/>
            <a:ext cx="7128061" cy="33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185" y="470331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49D8EA7-9FDE-4C96-8B5D-203602A8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9" y="1124452"/>
            <a:ext cx="7585959" cy="49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948213"/>
            <a:ext cx="9585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連接資料庫以及新增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</p:spTree>
    <p:extLst>
      <p:ext uri="{BB962C8B-B14F-4D97-AF65-F5344CB8AC3E}">
        <p14:creationId xmlns:p14="http://schemas.microsoft.com/office/powerpoint/2010/main" val="30255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1" y="891881"/>
            <a:ext cx="8062025" cy="578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4862" y="52254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53" y="2373522"/>
            <a:ext cx="396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3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5"/>
          <a:stretch/>
        </p:blipFill>
        <p:spPr bwMode="auto">
          <a:xfrm>
            <a:off x="134862" y="4379377"/>
            <a:ext cx="6924675" cy="157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4862" y="522549"/>
            <a:ext cx="328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GamerController.cs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Edit</a:t>
            </a:r>
            <a:r>
              <a:rPr lang="zh-TW" altLang="en-US" dirty="0">
                <a:solidFill>
                  <a:srgbClr val="FF0000"/>
                </a:solidFill>
              </a:rPr>
              <a:t>取得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627BAB1A-05E9-4826-AA44-2F4EFB62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891881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B23AD9A5-5652-463B-BD11-FAF28A9A9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00"/>
          <a:stretch/>
        </p:blipFill>
        <p:spPr bwMode="auto">
          <a:xfrm>
            <a:off x="3950234" y="5554459"/>
            <a:ext cx="7410450" cy="130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42" y="1318966"/>
            <a:ext cx="57007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34862" y="4060811"/>
            <a:ext cx="3195014" cy="338554"/>
          </a:xfrm>
          <a:prstGeom prst="rect">
            <a:avLst/>
          </a:prstGeom>
          <a:solidFill>
            <a:srgbClr val="FFECC5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</a:rPr>
              <a:t>GamerController.cs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1665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C3C22FC-87A9-470E-816C-9616FBD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/50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ABF5DF-D6C8-4873-81F7-F57ACB52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D9704A8-DA60-4F57-B1FF-0169A5737D57}"/>
              </a:ext>
            </a:extLst>
          </p:cNvPr>
          <p:cNvSpPr/>
          <p:nvPr/>
        </p:nvSpPr>
        <p:spPr>
          <a:xfrm>
            <a:off x="184008" y="609633"/>
            <a:ext cx="2424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內容大綱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47055CF-B01D-4666-987F-FE1DD2FBCEBD}"/>
              </a:ext>
            </a:extLst>
          </p:cNvPr>
          <p:cNvSpPr/>
          <p:nvPr/>
        </p:nvSpPr>
        <p:spPr>
          <a:xfrm>
            <a:off x="809143" y="1709814"/>
            <a:ext cx="9814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3AB0EA9-873F-490F-81B9-BA4BA6AB817F}"/>
              </a:ext>
            </a:extLst>
          </p:cNvPr>
          <p:cNvSpPr/>
          <p:nvPr/>
        </p:nvSpPr>
        <p:spPr>
          <a:xfrm>
            <a:off x="776401" y="3352111"/>
            <a:ext cx="4939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手寫</a:t>
            </a:r>
            <a:r>
              <a:rPr lang="en-US" altLang="zh-TW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42B0922-8B37-4EDA-BE55-29FCAF148534}"/>
              </a:ext>
            </a:extLst>
          </p:cNvPr>
          <p:cNvSpPr/>
          <p:nvPr/>
        </p:nvSpPr>
        <p:spPr>
          <a:xfrm>
            <a:off x="772636" y="3944043"/>
            <a:ext cx="494364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endParaRPr lang="zh-TW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C1CB5F0-79D1-4DB2-B158-5F2CF5F317B4}"/>
              </a:ext>
            </a:extLst>
          </p:cNvPr>
          <p:cNvSpPr/>
          <p:nvPr/>
        </p:nvSpPr>
        <p:spPr>
          <a:xfrm>
            <a:off x="780200" y="5813721"/>
            <a:ext cx="382956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攻略</a:t>
            </a:r>
            <a:r>
              <a:rPr lang="en-US" altLang="zh-TW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HtmlHelper</a:t>
            </a:r>
            <a:endParaRPr lang="en-US" altLang="zh-TW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2E174D1-D47D-4A11-A395-9DC04E13B53D}"/>
              </a:ext>
            </a:extLst>
          </p:cNvPr>
          <p:cNvSpPr/>
          <p:nvPr/>
        </p:nvSpPr>
        <p:spPr>
          <a:xfrm>
            <a:off x="971312" y="2171479"/>
            <a:ext cx="1321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  <a:endParaRPr lang="zh-TW" altLang="en-US" sz="2000" dirty="0"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2E174D1-D47D-4A11-A395-9DC04E13B53D}"/>
              </a:ext>
            </a:extLst>
          </p:cNvPr>
          <p:cNvSpPr/>
          <p:nvPr/>
        </p:nvSpPr>
        <p:spPr>
          <a:xfrm>
            <a:off x="971312" y="4592626"/>
            <a:ext cx="1321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  <a:endParaRPr lang="en-US" altLang="zh-TW" sz="2000" b="1" dirty="0">
              <a:ln w="1905"/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  <a:endParaRPr lang="zh-TW" altLang="en-US" sz="2000" dirty="0"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983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6" y="753913"/>
            <a:ext cx="7121846" cy="523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DD5328CE-8F2D-4EDB-9F38-03539BBF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19" y="1051008"/>
            <a:ext cx="3438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87" y="639156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9"/>
          <a:stretch/>
        </p:blipFill>
        <p:spPr bwMode="auto">
          <a:xfrm>
            <a:off x="78810" y="1733910"/>
            <a:ext cx="9001125" cy="342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181" y="1100821"/>
            <a:ext cx="25622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72885" y="1395356"/>
            <a:ext cx="3195014" cy="338554"/>
          </a:xfrm>
          <a:prstGeom prst="rect">
            <a:avLst/>
          </a:prstGeom>
          <a:solidFill>
            <a:srgbClr val="FFECC5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</a:rPr>
              <a:t>GamerController.cs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0347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8"/>
          <a:stretch/>
        </p:blipFill>
        <p:spPr bwMode="auto">
          <a:xfrm>
            <a:off x="347393" y="1794295"/>
            <a:ext cx="683895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7987" y="639156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8" b="60958"/>
          <a:stretch/>
        </p:blipFill>
        <p:spPr bwMode="auto">
          <a:xfrm>
            <a:off x="500332" y="2130724"/>
            <a:ext cx="7200900" cy="152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15" b="50"/>
          <a:stretch/>
        </p:blipFill>
        <p:spPr bwMode="auto">
          <a:xfrm>
            <a:off x="500332" y="3657602"/>
            <a:ext cx="7200900" cy="208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00332" y="112223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37062" y="1584702"/>
            <a:ext cx="3283656" cy="646331"/>
          </a:xfrm>
          <a:prstGeom prst="rect">
            <a:avLst/>
          </a:prstGeom>
          <a:solidFill>
            <a:srgbClr val="FFECC5"/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2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8" y="1373307"/>
            <a:ext cx="68865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00332" y="687250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2059261" y="3640347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37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948213"/>
            <a:ext cx="95857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連接資料庫以及新增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</p:spTree>
    <p:extLst>
      <p:ext uri="{BB962C8B-B14F-4D97-AF65-F5344CB8AC3E}">
        <p14:creationId xmlns:p14="http://schemas.microsoft.com/office/powerpoint/2010/main" val="23889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862" y="625049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1183616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3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26</a:t>
            </a:fld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" y="693064"/>
            <a:ext cx="7740875" cy="427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57494" y="4121918"/>
            <a:ext cx="752526" cy="167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1287473" y="1293553"/>
            <a:ext cx="770022" cy="2828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3" y="693064"/>
            <a:ext cx="3311908" cy="240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880444" y="1293553"/>
            <a:ext cx="2333929" cy="876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7218A7CF-0D07-41F7-83C4-AF386500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01" y="4203032"/>
            <a:ext cx="4683816" cy="2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57154F1-3214-4E40-A1CD-3D54767B26B2}"/>
              </a:ext>
            </a:extLst>
          </p:cNvPr>
          <p:cNvSpPr/>
          <p:nvPr/>
        </p:nvSpPr>
        <p:spPr>
          <a:xfrm>
            <a:off x="2351159" y="3110031"/>
            <a:ext cx="748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手寫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27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2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2C1A8C3-62E5-4C57-8E0D-3C4A1E06D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5F6BA07-B41E-4F8E-AB1F-F2E53790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28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6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pic>
        <p:nvPicPr>
          <p:cNvPr id="6" name="Picture 2" descr="https://2.bp.blogspot.com/-YUWtsOlOtQY/Vz58E8CMBOI/AAAAAAAAbiQ/eXGYjaWnA9kDZZ0ESTeMiuJy2a__ZVdwQCLcB/s640/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50" y="3697791"/>
            <a:ext cx="6096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398825" y="1741158"/>
            <a:ext cx="8445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檢視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(View)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：</a:t>
            </a:r>
            <a:r>
              <a:rPr lang="zh-TW" altLang="en-US" dirty="0" smtClean="0"/>
              <a:t>畫面、顯示的邏輯，專門</a:t>
            </a:r>
            <a:r>
              <a:rPr lang="zh-TW" altLang="en-US" dirty="0"/>
              <a:t>展示處理結果給使用者，提供</a:t>
            </a:r>
            <a:r>
              <a:rPr lang="en-US" altLang="zh-TW" dirty="0"/>
              <a:t>UI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控制器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(Controller)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：</a:t>
            </a:r>
            <a:r>
              <a:rPr lang="zh-TW" altLang="en-US" dirty="0" smtClean="0"/>
              <a:t>處理和回應使用者輸入、控制流程，負責</a:t>
            </a:r>
            <a:r>
              <a:rPr lang="zh-TW" altLang="en-US" dirty="0"/>
              <a:t>處理及轉發要求</a:t>
            </a:r>
            <a:r>
              <a:rPr lang="en-US" altLang="zh-TW" dirty="0"/>
              <a:t>(Request)</a:t>
            </a:r>
            <a:r>
              <a:rPr lang="zh-TW" altLang="en-US" dirty="0"/>
              <a:t>，可以視情況呼叫</a:t>
            </a:r>
            <a:r>
              <a:rPr lang="en-US" altLang="zh-TW" dirty="0"/>
              <a:t>Model</a:t>
            </a:r>
            <a:r>
              <a:rPr lang="zh-TW" altLang="en-US" dirty="0"/>
              <a:t>拿資料，也視情況呼叫</a:t>
            </a:r>
            <a:r>
              <a:rPr lang="en-US" altLang="zh-TW" dirty="0"/>
              <a:t>View</a:t>
            </a:r>
            <a:r>
              <a:rPr lang="zh-TW" altLang="en-US" dirty="0"/>
              <a:t>來回應，而控制器中會包含多個動作</a:t>
            </a:r>
            <a:r>
              <a:rPr lang="en-US" altLang="zh-TW" dirty="0"/>
              <a:t>(Action)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模型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(Model)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：</a:t>
            </a:r>
            <a:r>
              <a:rPr lang="zh-TW" altLang="en-US" dirty="0"/>
              <a:t>專門處理資料的相關邏輯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1722" y="856897"/>
            <a:ext cx="2014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MVC</a:t>
            </a:r>
            <a:r>
              <a:rPr lang="zh-TW" altLang="en-US" sz="2400" dirty="0" smtClean="0">
                <a:solidFill>
                  <a:srgbClr val="FF0000"/>
                </a:solidFill>
              </a:rPr>
              <a:t>架構說明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3102C86-151D-4DB0-ACB7-94DBFE46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" y="103595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6BE33C7-D962-49B5-89BC-C9BD9FA36FBA}"/>
              </a:ext>
            </a:extLst>
          </p:cNvPr>
          <p:cNvSpPr/>
          <p:nvPr/>
        </p:nvSpPr>
        <p:spPr>
          <a:xfrm>
            <a:off x="84530" y="430451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18EF6053-07C7-42B9-AD25-D7845557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5" y="1759856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47ABB58-C34A-496B-AC2D-2635F3A72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295" y="1759856"/>
            <a:ext cx="6533343" cy="2690200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29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A229735-7C08-441C-89AA-9E57E606F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66" y="3689826"/>
            <a:ext cx="4904453" cy="29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30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</a:t>
            </a:r>
            <a:r>
              <a:rPr lang="en-US" altLang="zh-TW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endParaRPr lang="zh-TW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0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31</a:t>
            </a:fld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7" y="1378429"/>
            <a:ext cx="92519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5677" y="598105"/>
            <a:ext cx="6043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ADO.Net</a:t>
            </a:r>
            <a:r>
              <a:rPr lang="en-US" altLang="zh-TW" sz="2400" dirty="0">
                <a:solidFill>
                  <a:srgbClr val="FF0000"/>
                </a:solidFill>
              </a:rPr>
              <a:t> Entity Data Model - Entity Framework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393" y="4420230"/>
            <a:ext cx="40767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436633" y="4867305"/>
            <a:ext cx="3295291" cy="1124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933624" y="3436818"/>
            <a:ext cx="598565" cy="1430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32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" y="786524"/>
            <a:ext cx="8570384" cy="300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75" y="605378"/>
            <a:ext cx="3389827" cy="597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839842" y="696284"/>
            <a:ext cx="2667796" cy="79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839842" y="2039129"/>
            <a:ext cx="2667796" cy="254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39842" y="4580626"/>
            <a:ext cx="2667796" cy="1791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1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199" y="60537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7" y="1067043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248596" y="2475781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56739" y="2481532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0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34</a:t>
            </a:fld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08" y="1283538"/>
            <a:ext cx="88900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66070" y="647783"/>
            <a:ext cx="3019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增加</a:t>
            </a:r>
            <a:r>
              <a:rPr lang="en-US" altLang="zh-TW" sz="2400" dirty="0" err="1">
                <a:solidFill>
                  <a:srgbClr val="FF0000"/>
                </a:solidFill>
              </a:rPr>
              <a:t>TeamMetaData</a:t>
            </a:r>
            <a:r>
              <a:rPr lang="zh-TW" altLang="en-US" sz="2400" dirty="0">
                <a:solidFill>
                  <a:srgbClr val="FF0000"/>
                </a:solidFill>
              </a:rPr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29326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35</a:t>
            </a:fld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9229"/>
            <a:ext cx="9972136" cy="170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194362" y="606731"/>
            <a:ext cx="3454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Index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95" y="2853538"/>
            <a:ext cx="4796320" cy="393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36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2" y="2058569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4362" y="682289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35" y="906821"/>
            <a:ext cx="4182913" cy="558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7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37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1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38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4362" y="682289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"/>
          <a:stretch/>
        </p:blipFill>
        <p:spPr bwMode="auto">
          <a:xfrm>
            <a:off x="0" y="3416672"/>
            <a:ext cx="8382000" cy="325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64"/>
          <a:stretch/>
        </p:blipFill>
        <p:spPr bwMode="auto">
          <a:xfrm>
            <a:off x="8382000" y="913121"/>
            <a:ext cx="3436188" cy="564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CB76E224-85B3-45A5-AB97-33FBE7F51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58354" y="1320407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1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3788715" y="3159885"/>
            <a:ext cx="4614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  <a:r>
              <a:rPr lang="zh-TW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39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2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40</a:t>
            </a:fld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32731"/>
            <a:ext cx="7684895" cy="592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94362" y="451456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52" y="1379101"/>
            <a:ext cx="593725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1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41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1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42</a:t>
            </a:fld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49"/>
          <a:stretch/>
        </p:blipFill>
        <p:spPr bwMode="auto">
          <a:xfrm>
            <a:off x="134878" y="569343"/>
            <a:ext cx="4997047" cy="474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45" y="1013835"/>
            <a:ext cx="38989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5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43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181217" y="2754124"/>
            <a:ext cx="3829567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攻略</a:t>
            </a:r>
            <a:r>
              <a:rPr lang="en-US" altLang="zh-TW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HtmlHelper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44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360" y="562320"/>
            <a:ext cx="26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HtmlHelpers.cshtml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22" y="1023985"/>
            <a:ext cx="11565255" cy="484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83" y="3318835"/>
            <a:ext cx="1777981" cy="343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8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45</a:t>
            </a:fld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9" y="1438545"/>
            <a:ext cx="78581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14" y="3554712"/>
            <a:ext cx="327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40360" y="562320"/>
            <a:ext cx="4609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GamersController.cs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Dropdownlist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51" y="1608647"/>
            <a:ext cx="28003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9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ABA3A82-A17F-499F-A813-1AFA18EC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A0E1500-9A82-41A1-B090-01676750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46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2" y="913681"/>
            <a:ext cx="7014534" cy="57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3" y="1396759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19512" y="470872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Game Class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47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0" y="517405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27" y="3972105"/>
            <a:ext cx="57435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398143" y="1285335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743864" y="1395726"/>
            <a:ext cx="2355011" cy="37542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"/>
          <a:stretch/>
        </p:blipFill>
        <p:spPr bwMode="auto">
          <a:xfrm>
            <a:off x="8826710" y="723363"/>
            <a:ext cx="3365289" cy="324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48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19" y="1106068"/>
            <a:ext cx="4162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" y="1106068"/>
            <a:ext cx="30194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79" y="1191074"/>
            <a:ext cx="4410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40360" y="562320"/>
            <a:ext cx="180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CheckBoxList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0" y="3692735"/>
            <a:ext cx="4517366" cy="26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C329B88-44A2-4966-9E5B-60618404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BFC52AD-E36E-4F1B-A7D3-92B961A89FC6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D2B5AF0-E187-40A1-9343-7F5DACB61ADC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>
            <a:stCxn id="2050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321548" y="4666074"/>
            <a:ext cx="4666511" cy="414885"/>
          </a:xfrm>
          <a:prstGeom prst="wedgeRoundRectCallout">
            <a:avLst>
              <a:gd name="adj1" fmla="val -45863"/>
              <a:gd name="adj2" fmla="val -135375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0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49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8" y="493324"/>
            <a:ext cx="5334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26" y="2932082"/>
            <a:ext cx="83439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1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50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82" y="2718130"/>
            <a:ext cx="3915979" cy="3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" y="609600"/>
            <a:ext cx="4886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9" y="4000500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4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51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42" y="708092"/>
            <a:ext cx="5009192" cy="60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2736" y="630530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GamersController.cs</a:t>
            </a:r>
            <a:r>
              <a:rPr lang="en-US" altLang="zh-TW" sz="2800" dirty="0">
                <a:solidFill>
                  <a:srgbClr val="FF0000"/>
                </a:solidFill>
              </a:rPr>
              <a:t> - </a:t>
            </a:r>
            <a:r>
              <a:rPr lang="en-US" altLang="zh-TW" sz="2800" dirty="0" err="1">
                <a:solidFill>
                  <a:srgbClr val="FF0000"/>
                </a:solidFill>
              </a:rPr>
              <a:t>ListBox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3089888"/>
            <a:ext cx="12192000" cy="1143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4486275" y="2999401"/>
            <a:ext cx="195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 dirty="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End</a:t>
            </a:r>
            <a:endParaRPr lang="zh-CN" altLang="en-US" sz="8000" dirty="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  <p:sp>
        <p:nvSpPr>
          <p:cNvPr id="8" name="椭圆形标注 3"/>
          <p:cNvSpPr>
            <a:spLocks noChangeArrowheads="1"/>
          </p:cNvSpPr>
          <p:nvPr/>
        </p:nvSpPr>
        <p:spPr bwMode="auto">
          <a:xfrm rot="437392">
            <a:off x="6545263" y="1913551"/>
            <a:ext cx="1757362" cy="1604963"/>
          </a:xfrm>
          <a:prstGeom prst="wedgeEllipseCallout">
            <a:avLst>
              <a:gd name="adj1" fmla="val -40199"/>
              <a:gd name="adj2" fmla="val 53991"/>
            </a:avLst>
          </a:prstGeom>
          <a:solidFill>
            <a:srgbClr val="FFC000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6645275" y="2494576"/>
            <a:ext cx="156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Thank</a:t>
            </a:r>
          </a:p>
          <a:p>
            <a:pPr algn="ctr" eaLnBrk="1" hangingPunct="1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you</a:t>
            </a:r>
            <a:endParaRPr lang="zh-CN" altLang="en-US" sz="400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</p:spTree>
    <p:extLst>
      <p:ext uri="{BB962C8B-B14F-4D97-AF65-F5344CB8AC3E}">
        <p14:creationId xmlns:p14="http://schemas.microsoft.com/office/powerpoint/2010/main" val="14188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32" y="1217463"/>
            <a:ext cx="6615706" cy="532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9675" y="527014"/>
            <a:ext cx="2419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4C0066AE-909C-42B8-8E44-C45670AE8500}"/>
              </a:ext>
            </a:extLst>
          </p:cNvPr>
          <p:cNvSpPr/>
          <p:nvPr/>
        </p:nvSpPr>
        <p:spPr>
          <a:xfrm>
            <a:off x="2226399" y="1097362"/>
            <a:ext cx="5476989" cy="381837"/>
          </a:xfrm>
          <a:prstGeom prst="wedgeRoundRectCallout">
            <a:avLst>
              <a:gd name="adj1" fmla="val -58475"/>
              <a:gd name="adj2" fmla="val -4838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18" y="4657626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C61ED52-2B99-4CAB-987C-94ED3BC3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564" y="1562030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B6A2B-2AC1-42A0-BF27-2ACFDDAE3426}"/>
              </a:ext>
            </a:extLst>
          </p:cNvPr>
          <p:cNvSpPr/>
          <p:nvPr/>
        </p:nvSpPr>
        <p:spPr>
          <a:xfrm>
            <a:off x="8751653" y="4502612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2F778B7-D274-4355-99E8-8FBF550011A7}"/>
              </a:ext>
            </a:extLst>
          </p:cNvPr>
          <p:cNvSpPr/>
          <p:nvPr/>
        </p:nvSpPr>
        <p:spPr>
          <a:xfrm>
            <a:off x="220158" y="796758"/>
            <a:ext cx="5449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126097" y="1742536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H="1" flipV="1">
            <a:off x="5426844" y="2463683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607586" y="2909131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9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9"/>
          <a:stretch/>
        </p:blipFill>
        <p:spPr bwMode="auto">
          <a:xfrm>
            <a:off x="75838" y="1538068"/>
            <a:ext cx="8572500" cy="168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0730" y="793486"/>
            <a:ext cx="1984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GamerController.cs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115763" y="1162818"/>
            <a:ext cx="1568379" cy="462793"/>
          </a:xfrm>
          <a:prstGeom prst="wedgeRoundRectCallout">
            <a:avLst>
              <a:gd name="adj1" fmla="val -57827"/>
              <a:gd name="adj2" fmla="val 102279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</a:rPr>
              <a:t>Ado.Net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1" y="3954209"/>
            <a:ext cx="5434640" cy="263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96" y="793486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13" y="793485"/>
            <a:ext cx="4211579" cy="568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52" y="3356332"/>
            <a:ext cx="4268763" cy="22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29" y="3252815"/>
            <a:ext cx="3794823" cy="346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05" y="836760"/>
            <a:ext cx="2766473" cy="15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70" y="1077219"/>
            <a:ext cx="3161419" cy="17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6473364" y="1147313"/>
            <a:ext cx="1480191" cy="28144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F85A00F0-5070-470D-B0F4-F907C51A172B}"/>
              </a:ext>
            </a:extLst>
          </p:cNvPr>
          <p:cNvCxnSpPr/>
          <p:nvPr/>
        </p:nvCxnSpPr>
        <p:spPr>
          <a:xfrm flipV="1">
            <a:off x="7516134" y="3510951"/>
            <a:ext cx="1834900" cy="2420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3E162AF-314B-4AA4-A2FF-E7410E562048}"/>
              </a:ext>
            </a:extLst>
          </p:cNvPr>
          <p:cNvSpPr/>
          <p:nvPr/>
        </p:nvSpPr>
        <p:spPr>
          <a:xfrm>
            <a:off x="4382004" y="2914261"/>
            <a:ext cx="1628645" cy="338554"/>
          </a:xfrm>
          <a:prstGeom prst="rect">
            <a:avLst/>
          </a:prstGeom>
          <a:solidFill>
            <a:srgbClr val="FFD88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  <p:pic>
        <p:nvPicPr>
          <p:cNvPr id="1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" y="530267"/>
            <a:ext cx="5467899" cy="216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" y="3822305"/>
            <a:ext cx="4453655" cy="210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7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5089</TotalTime>
  <Words>546</Words>
  <Application>Microsoft Office PowerPoint</Application>
  <PresentationFormat>自訂</PresentationFormat>
  <Paragraphs>200</Paragraphs>
  <Slides>53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訓練課程簡報</vt:lpstr>
      <vt:lpstr>現代 .Net 開發者之路 - MVC 完全精通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 .Net 開發者之路 - MVC 完全精通</dc:title>
  <dc:creator>陳彥如</dc:creator>
  <cp:lastModifiedBy>Anna</cp:lastModifiedBy>
  <cp:revision>148</cp:revision>
  <dcterms:created xsi:type="dcterms:W3CDTF">2018-05-02T03:29:08Z</dcterms:created>
  <dcterms:modified xsi:type="dcterms:W3CDTF">2018-05-16T20:18:36Z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