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291" r:id="rId3"/>
    <p:sldId id="257" r:id="rId4"/>
    <p:sldId id="292" r:id="rId5"/>
    <p:sldId id="258" r:id="rId6"/>
    <p:sldId id="305" r:id="rId7"/>
    <p:sldId id="290" r:id="rId8"/>
    <p:sldId id="293" r:id="rId9"/>
    <p:sldId id="260" r:id="rId10"/>
    <p:sldId id="261" r:id="rId11"/>
    <p:sldId id="259" r:id="rId12"/>
    <p:sldId id="264" r:id="rId13"/>
    <p:sldId id="265" r:id="rId14"/>
    <p:sldId id="266" r:id="rId15"/>
    <p:sldId id="267" r:id="rId16"/>
    <p:sldId id="262" r:id="rId17"/>
    <p:sldId id="268" r:id="rId18"/>
    <p:sldId id="269" r:id="rId19"/>
    <p:sldId id="271" r:id="rId20"/>
    <p:sldId id="274" r:id="rId21"/>
    <p:sldId id="275" r:id="rId22"/>
    <p:sldId id="272" r:id="rId23"/>
    <p:sldId id="273" r:id="rId24"/>
    <p:sldId id="276" r:id="rId25"/>
    <p:sldId id="277" r:id="rId26"/>
    <p:sldId id="302" r:id="rId27"/>
    <p:sldId id="303" r:id="rId28"/>
    <p:sldId id="278" r:id="rId29"/>
    <p:sldId id="279" r:id="rId30"/>
    <p:sldId id="280" r:id="rId31"/>
    <p:sldId id="281" r:id="rId32"/>
    <p:sldId id="282" r:id="rId33"/>
    <p:sldId id="294" r:id="rId34"/>
    <p:sldId id="283" r:id="rId35"/>
    <p:sldId id="284" r:id="rId36"/>
    <p:sldId id="285" r:id="rId37"/>
    <p:sldId id="286" r:id="rId38"/>
    <p:sldId id="287" r:id="rId39"/>
    <p:sldId id="295" r:id="rId40"/>
    <p:sldId id="296" r:id="rId41"/>
    <p:sldId id="297" r:id="rId42"/>
    <p:sldId id="298" r:id="rId43"/>
    <p:sldId id="301" r:id="rId44"/>
    <p:sldId id="299" r:id="rId45"/>
    <p:sldId id="300" r:id="rId4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8B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-341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198393F-506E-42F3-9FA2-C5A711619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EEA0432F-353E-42BB-9B17-1D182533D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4CDE810-493D-4C49-B8ED-9436B09E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F2EE26C-5BD5-49B3-AFA9-F3AD51DF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E168F88-A195-4F77-9EB7-45BBA865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97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FBAA53A-84EC-4393-9448-9CAE254C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AE87E7FC-8712-4D20-BEFC-C40630375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587C640-CE34-4DCB-A779-FECBEAE9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A88C654-BC98-4205-83C0-BE29BA52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324F803-7C42-4F87-9C7E-B76C231F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4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9BAC39AB-F732-4CC0-B422-B26720BFC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FBC3752A-000A-4A33-B236-B8F23F660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01FE94D-9366-4936-84EE-5985F9DE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FE29EB2-FAEB-4546-98D7-92EED2E8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22F40B8-7D29-4D01-9DBE-D704BBD2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4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A3F3828-BD0A-4B81-A984-81DFE4E5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EC8A2A9-2912-4BFA-BCDF-32962C0BB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B3D757A-635C-497E-9BA1-32A5E7FC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F5A3E80-D4D4-44B5-8BBD-0365A50F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AC6233F-BFA6-42D3-8283-2F071C9C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62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93186E9-1AB3-46F6-91DF-3B08ED2A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0D1B0F2E-115D-4029-BEC4-14D342BEF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3C6FD83-AA37-48FE-89EF-284F407D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A45A3BE-CDD8-4584-A65F-0CCEFC3F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03CAF72-F7A0-490C-8F2C-45718C95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03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9FB1FFE-288D-46F4-838A-0824C9C3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4E6D906-22CF-4F86-9C57-0AADC9D52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905BDD05-1E92-49F7-8524-2E69E5C3E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97422E4D-D418-4B8A-9EF5-529BC972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F1BD7C8D-CE3E-4C0F-B2B9-E51DCA1C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5BBA102D-360B-4EE5-BDFC-FEC0D863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54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AD70CB9-5A3B-467D-8944-4DC5A90D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A3775FAB-53FE-40CC-A723-777B55828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1B6FF27E-92E8-4038-AC25-286B2F129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F05571B1-5586-4BC5-8497-CBBAFEF07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3163290B-F505-41DA-A556-93FAE747E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2B929A61-93D8-4176-9436-DEA4C8AA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CB0BDEC3-882A-40E1-9AD7-9CADC514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E649F777-8B0B-4E07-8789-213A9EA2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8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190E325-266A-4F95-A6CE-C45234A1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EA3CE308-4CE4-4A55-8AFF-261766BD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9A5D54C3-4E6B-4A64-891C-B7F8257E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99D49CF7-6C63-436D-B538-07295C3E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96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95B32A53-9F7F-4C64-B0C3-58B77A2B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C143E365-1A3B-48D6-816F-ED5BB793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4B9A1611-BAD4-433E-A82A-460481C3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25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FDB57DA-AF3F-49F6-99CA-75A4C27F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F1ECA61-1796-4832-9432-65258A3F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2A3B2590-9E27-4191-A02E-AB16317FC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CFDA4BC8-C396-49AB-B5FC-73CC9CE0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C5433602-B0B3-40E6-BDA3-8E1BAAD4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D8FED8BE-893F-4E06-8160-E9657CFF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12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E1B0F45-88E2-4BFB-A88B-3AAF2D98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EE50A91B-B093-4764-962F-7D6938EF9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7BACFCEA-685B-42B5-BDF7-AD63F1314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36D3AAC6-EA71-40A7-A355-9571CCD2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5DDE9F81-23D3-4C44-8D5A-CB9DBF84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073497D4-4649-468C-94A9-AF635568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09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7818C2F0-BE73-48CD-90D4-08C181AE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6B3FA1F4-293A-424F-BBDC-D39891EE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69709D7-7319-4D2B-B1A5-212DE7E9D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3F8DA-040C-4179-8EC3-2597626DD22D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DC51CC8-38F1-4540-A0E1-DF87A9B5F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47516C6-0347-4866-BB79-FE8992EFF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84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zh-tw/library/system.string.empty(v=vs.110).aspx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4FA5B047-4B7F-47C6-9CE1-B2A3F41B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63" y="1023159"/>
            <a:ext cx="2543175" cy="39719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A099EFAB-F3C9-4304-A7BD-31D67A14252A}"/>
              </a:ext>
            </a:extLst>
          </p:cNvPr>
          <p:cNvSpPr/>
          <p:nvPr/>
        </p:nvSpPr>
        <p:spPr>
          <a:xfrm>
            <a:off x="1233182" y="3305263"/>
            <a:ext cx="1090568" cy="167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xmlns="" id="{3651C266-FAE0-4C25-9A88-C9F904D9923C}"/>
              </a:ext>
            </a:extLst>
          </p:cNvPr>
          <p:cNvSpPr/>
          <p:nvPr/>
        </p:nvSpPr>
        <p:spPr>
          <a:xfrm>
            <a:off x="3682766" y="3271707"/>
            <a:ext cx="2399251" cy="809225"/>
          </a:xfrm>
          <a:prstGeom prst="wedgeRoundRectCallout">
            <a:avLst>
              <a:gd name="adj1" fmla="val -109647"/>
              <a:gd name="adj2" fmla="val -3001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Model </a:t>
            </a:r>
            <a:r>
              <a:rPr lang="zh-TW" altLang="en-US" dirty="0">
                <a:solidFill>
                  <a:schemeClr val="tx1"/>
                </a:solidFill>
              </a:rPr>
              <a:t>用來儲存資料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再</a:t>
            </a:r>
            <a:r>
              <a:rPr lang="zh-TW" altLang="en-US" dirty="0">
                <a:solidFill>
                  <a:schemeClr val="tx1"/>
                </a:solidFill>
              </a:rPr>
              <a:t>丟給</a:t>
            </a:r>
            <a:r>
              <a:rPr lang="en-US" altLang="zh-TW" dirty="0">
                <a:solidFill>
                  <a:schemeClr val="tx1"/>
                </a:solidFill>
              </a:rPr>
              <a:t>View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A099EFAB-F3C9-4304-A7BD-31D67A14252A}"/>
              </a:ext>
            </a:extLst>
          </p:cNvPr>
          <p:cNvSpPr/>
          <p:nvPr/>
        </p:nvSpPr>
        <p:spPr>
          <a:xfrm>
            <a:off x="1233182" y="2441663"/>
            <a:ext cx="1090568" cy="167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語音泡泡: 圓角矩形 5">
            <a:extLst>
              <a:ext uri="{FF2B5EF4-FFF2-40B4-BE49-F238E27FC236}">
                <a16:creationId xmlns:a16="http://schemas.microsoft.com/office/drawing/2014/main" xmlns="" id="{3651C266-FAE0-4C25-9A88-C9F904D9923C}"/>
              </a:ext>
            </a:extLst>
          </p:cNvPr>
          <p:cNvSpPr/>
          <p:nvPr/>
        </p:nvSpPr>
        <p:spPr>
          <a:xfrm>
            <a:off x="3682766" y="2404614"/>
            <a:ext cx="2399251" cy="687896"/>
          </a:xfrm>
          <a:prstGeom prst="wedgeRoundRectCallout">
            <a:avLst>
              <a:gd name="adj1" fmla="val -109647"/>
              <a:gd name="adj2" fmla="val -3001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Controller</a:t>
            </a:r>
            <a:r>
              <a:rPr lang="zh-TW" altLang="en-US" dirty="0" smtClean="0">
                <a:solidFill>
                  <a:schemeClr val="tx1"/>
                </a:solidFill>
              </a:rPr>
              <a:t>把資料儲存在</a:t>
            </a:r>
            <a:r>
              <a:rPr lang="en-US" altLang="zh-TW" dirty="0" smtClean="0">
                <a:solidFill>
                  <a:schemeClr val="tx1"/>
                </a:solidFill>
              </a:rPr>
              <a:t>Model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A099EFAB-F3C9-4304-A7BD-31D67A14252A}"/>
              </a:ext>
            </a:extLst>
          </p:cNvPr>
          <p:cNvSpPr/>
          <p:nvPr/>
        </p:nvSpPr>
        <p:spPr>
          <a:xfrm>
            <a:off x="1233182" y="4160396"/>
            <a:ext cx="1090568" cy="167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語音泡泡: 圓角矩形 5">
            <a:extLst>
              <a:ext uri="{FF2B5EF4-FFF2-40B4-BE49-F238E27FC236}">
                <a16:creationId xmlns:a16="http://schemas.microsoft.com/office/drawing/2014/main" xmlns="" id="{3651C266-FAE0-4C25-9A88-C9F904D9923C}"/>
              </a:ext>
            </a:extLst>
          </p:cNvPr>
          <p:cNvSpPr/>
          <p:nvPr/>
        </p:nvSpPr>
        <p:spPr>
          <a:xfrm>
            <a:off x="3488033" y="4160396"/>
            <a:ext cx="2399251" cy="809225"/>
          </a:xfrm>
          <a:prstGeom prst="wedgeRoundRectCallout">
            <a:avLst>
              <a:gd name="adj1" fmla="val -109647"/>
              <a:gd name="adj2" fmla="val -3001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</a:t>
            </a:r>
            <a:r>
              <a:rPr lang="zh-TW" altLang="en-US" dirty="0" smtClean="0">
                <a:solidFill>
                  <a:schemeClr val="tx1"/>
                </a:solidFill>
              </a:rPr>
              <a:t>就可以顯示</a:t>
            </a:r>
            <a:r>
              <a:rPr lang="en-US" altLang="zh-TW" dirty="0">
                <a:solidFill>
                  <a:schemeClr val="tx1"/>
                </a:solidFill>
              </a:rPr>
              <a:t>Model </a:t>
            </a:r>
            <a:r>
              <a:rPr lang="zh-TW" altLang="en-US" dirty="0" smtClean="0">
                <a:solidFill>
                  <a:schemeClr val="tx1"/>
                </a:solidFill>
              </a:rPr>
              <a:t>所儲存的資料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91455" y="3009121"/>
            <a:ext cx="23594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這就是</a:t>
            </a:r>
            <a:r>
              <a:rPr lang="en-US" altLang="zh-TW" sz="1600" dirty="0" smtClean="0"/>
              <a:t>model binding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254175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1156" b="-49"/>
          <a:stretch/>
        </p:blipFill>
        <p:spPr bwMode="auto">
          <a:xfrm>
            <a:off x="4468115" y="2448351"/>
            <a:ext cx="7548463" cy="302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1"/>
          <a:stretch/>
        </p:blipFill>
        <p:spPr bwMode="auto">
          <a:xfrm>
            <a:off x="4709915" y="94532"/>
            <a:ext cx="7030637" cy="135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21" y="405083"/>
            <a:ext cx="45148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920578" y="5072680"/>
            <a:ext cx="609600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sz="1600" dirty="0"/>
              <a:t>It will create</a:t>
            </a:r>
          </a:p>
          <a:p>
            <a:r>
              <a:rPr lang="nl-NL" altLang="zh-TW" sz="1600" dirty="0"/>
              <a:t>//&lt;select id="Gender" name="Gender"&gt;</a:t>
            </a:r>
          </a:p>
          <a:p>
            <a:r>
              <a:rPr lang="en-US" altLang="zh-TW" sz="1600" dirty="0"/>
              <a:t>//    &lt;option value=""&gt;Select Gender&lt;/option&gt;</a:t>
            </a:r>
          </a:p>
          <a:p>
            <a:r>
              <a:rPr lang="en-US" altLang="zh-TW" sz="1600" dirty="0"/>
              <a:t>//    &lt;option value="Male"&gt;Male&lt;/option&gt;</a:t>
            </a:r>
          </a:p>
          <a:p>
            <a:r>
              <a:rPr lang="en-US" altLang="zh-TW" sz="1600" dirty="0"/>
              <a:t>//    &lt;option value="Female"&gt;Female&lt;/option&gt;</a:t>
            </a:r>
          </a:p>
          <a:p>
            <a:r>
              <a:rPr lang="en-US" altLang="zh-TW" sz="1600" dirty="0"/>
              <a:t>//&lt;/select&gt;</a:t>
            </a:r>
          </a:p>
        </p:txBody>
      </p:sp>
      <p:sp>
        <p:nvSpPr>
          <p:cNvPr id="6" name="矩形 5"/>
          <p:cNvSpPr/>
          <p:nvPr/>
        </p:nvSpPr>
        <p:spPr>
          <a:xfrm>
            <a:off x="5515156" y="1341407"/>
            <a:ext cx="6096000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sz="1400" dirty="0"/>
              <a:t>It will create</a:t>
            </a:r>
          </a:p>
          <a:p>
            <a:r>
              <a:rPr lang="nl-NL" altLang="zh-TW" sz="1400" dirty="0"/>
              <a:t>//&lt;select id="Gender" name="Gender"&gt;</a:t>
            </a:r>
          </a:p>
          <a:p>
            <a:r>
              <a:rPr lang="en-US" altLang="zh-TW" sz="1400" dirty="0"/>
              <a:t>//    &lt;option value="Male"&gt;Male&lt;/option&gt;</a:t>
            </a:r>
          </a:p>
          <a:p>
            <a:r>
              <a:rPr lang="en-US" altLang="zh-TW" sz="1400" dirty="0"/>
              <a:t>//    &lt;option value="Female"&gt;Female&lt;/option&gt;</a:t>
            </a:r>
          </a:p>
          <a:p>
            <a:r>
              <a:rPr lang="en-US" altLang="zh-TW" sz="1400" dirty="0"/>
              <a:t>//&lt;/select&gt;</a:t>
            </a:r>
          </a:p>
        </p:txBody>
      </p:sp>
      <p:sp>
        <p:nvSpPr>
          <p:cNvPr id="7" name="矩形 6"/>
          <p:cNvSpPr/>
          <p:nvPr/>
        </p:nvSpPr>
        <p:spPr>
          <a:xfrm>
            <a:off x="616183" y="2960163"/>
            <a:ext cx="4342248" cy="36821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59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37827" y="1260107"/>
            <a:ext cx="4658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It will create</a:t>
            </a:r>
          </a:p>
          <a:p>
            <a:r>
              <a:rPr lang="en-US" altLang="zh-TW" dirty="0"/>
              <a:t>&lt;a </a:t>
            </a:r>
            <a:r>
              <a:rPr lang="en-US" altLang="zh-TW" dirty="0" err="1"/>
              <a:t>href</a:t>
            </a:r>
            <a:r>
              <a:rPr lang="en-US" altLang="zh-TW" dirty="0"/>
              <a:t>="/Gamer/Index2"&gt;Back to List&lt;/a&gt;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2" b="16245"/>
          <a:stretch/>
        </p:blipFill>
        <p:spPr bwMode="auto">
          <a:xfrm>
            <a:off x="120411" y="50709"/>
            <a:ext cx="4514850" cy="412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726" y="635030"/>
            <a:ext cx="45339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3A61286-440E-43CF-AA29-DD50496D543F}"/>
              </a:ext>
            </a:extLst>
          </p:cNvPr>
          <p:cNvSpPr/>
          <p:nvPr/>
        </p:nvSpPr>
        <p:spPr>
          <a:xfrm>
            <a:off x="188600" y="4352706"/>
            <a:ext cx="5558291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在</a:t>
            </a:r>
            <a:r>
              <a:rPr lang="en-US" altLang="zh-TW" dirty="0" err="1"/>
              <a:t>Craete</a:t>
            </a:r>
            <a:r>
              <a:rPr lang="zh-TW" altLang="en-US" dirty="0"/>
              <a:t>頁面寫完資料後按送出 會跑</a:t>
            </a:r>
            <a:r>
              <a:rPr lang="en-US" altLang="zh-TW" dirty="0" err="1"/>
              <a:t>Craete</a:t>
            </a:r>
            <a:r>
              <a:rPr lang="zh-TW" altLang="en-US" dirty="0"/>
              <a:t> </a:t>
            </a:r>
            <a:r>
              <a:rPr lang="en-US" altLang="zh-TW" dirty="0" err="1"/>
              <a:t>atcion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要把值丟回到</a:t>
            </a:r>
            <a:r>
              <a:rPr lang="en-US" altLang="zh-TW" dirty="0" err="1"/>
              <a:t>GamerController</a:t>
            </a:r>
            <a:r>
              <a:rPr lang="zh-TW" altLang="en-US" dirty="0"/>
              <a:t>   有四種方式</a:t>
            </a:r>
            <a:endParaRPr lang="en-US" altLang="zh-TW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34D79D6-E27D-40EC-A9BC-FC3DF19D4DA7}"/>
              </a:ext>
            </a:extLst>
          </p:cNvPr>
          <p:cNvSpPr/>
          <p:nvPr/>
        </p:nvSpPr>
        <p:spPr>
          <a:xfrm>
            <a:off x="6236514" y="252654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X //[</a:t>
            </a:r>
            <a:r>
              <a:rPr lang="en-US" altLang="zh-TW" dirty="0" err="1"/>
              <a:t>HttpGet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//public </a:t>
            </a:r>
            <a:r>
              <a:rPr lang="en-US" altLang="zh-TW" dirty="0" err="1"/>
              <a:t>ActionResult</a:t>
            </a:r>
            <a:r>
              <a:rPr lang="en-US" altLang="zh-TW" dirty="0"/>
              <a:t> Create()</a:t>
            </a:r>
          </a:p>
          <a:p>
            <a:r>
              <a:rPr lang="en-US" altLang="zh-TW" dirty="0"/>
              <a:t>The GET request will direct to Views/Gamer/</a:t>
            </a:r>
            <a:r>
              <a:rPr lang="en-US" altLang="zh-TW" dirty="0" err="1"/>
              <a:t>Create.cshtml</a:t>
            </a:r>
            <a:r>
              <a:rPr lang="en-US" altLang="zh-TW" dirty="0"/>
              <a:t>.</a:t>
            </a:r>
          </a:p>
          <a:p>
            <a:endParaRPr lang="zh-TW" altLang="en-US" dirty="0"/>
          </a:p>
          <a:p>
            <a:r>
              <a:rPr lang="en-US" altLang="zh-TW" dirty="0"/>
              <a:t>-------------------------------</a:t>
            </a:r>
          </a:p>
          <a:p>
            <a:r>
              <a:rPr lang="en-US" altLang="zh-TW" dirty="0"/>
              <a:t>3.</a:t>
            </a:r>
          </a:p>
          <a:p>
            <a:r>
              <a:rPr lang="en-US" altLang="zh-TW" dirty="0"/>
              <a:t>//[</a:t>
            </a:r>
            <a:r>
              <a:rPr lang="en-US" altLang="zh-TW" dirty="0" err="1"/>
              <a:t>HttpPost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-----------------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F4ED373-10C6-44AD-AED6-86E1821C38F2}"/>
              </a:ext>
            </a:extLst>
          </p:cNvPr>
          <p:cNvSpPr/>
          <p:nvPr/>
        </p:nvSpPr>
        <p:spPr>
          <a:xfrm>
            <a:off x="461964" y="5200667"/>
            <a:ext cx="4409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按下送出 他會將這個</a:t>
            </a:r>
            <a:r>
              <a:rPr lang="en-US" altLang="zh-TW" dirty="0"/>
              <a:t>from</a:t>
            </a:r>
            <a:r>
              <a:rPr lang="zh-TW" altLang="en-US" dirty="0"/>
              <a:t>裡面的值會</a:t>
            </a:r>
            <a:r>
              <a:rPr lang="en-US" altLang="zh-TW" dirty="0"/>
              <a:t>POST</a:t>
            </a:r>
            <a:endParaRPr lang="zh-TW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6C259E68-A455-456B-B6F1-F4DF043AD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14" y="5755820"/>
            <a:ext cx="46863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900D61C-69FA-4344-A06D-2D8C5F4A7742}"/>
              </a:ext>
            </a:extLst>
          </p:cNvPr>
          <p:cNvSpPr/>
          <p:nvPr/>
        </p:nvSpPr>
        <p:spPr>
          <a:xfrm>
            <a:off x="677436" y="6109778"/>
            <a:ext cx="4443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指定去跑</a:t>
            </a:r>
            <a:r>
              <a:rPr lang="en-US" altLang="zh-TW" dirty="0" err="1"/>
              <a:t>GamerController</a:t>
            </a:r>
            <a:r>
              <a:rPr lang="zh-TW" altLang="en-US" dirty="0"/>
              <a:t> 裡面</a:t>
            </a:r>
            <a:r>
              <a:rPr lang="en-US" altLang="zh-TW" dirty="0" err="1"/>
              <a:t>Craete</a:t>
            </a:r>
            <a:r>
              <a:rPr lang="zh-TW" altLang="en-US" dirty="0"/>
              <a:t> </a:t>
            </a:r>
            <a:r>
              <a:rPr lang="en-US" altLang="zh-TW" dirty="0" err="1"/>
              <a:t>atcion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87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6" y="646981"/>
            <a:ext cx="7791450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29396" y="36107"/>
            <a:ext cx="2359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1.FormCollection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04778" y="1455089"/>
            <a:ext cx="5558291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當取到</a:t>
            </a:r>
            <a:r>
              <a:rPr lang="en-US" altLang="zh-TW" dirty="0" err="1" smtClean="0"/>
              <a:t>FormCollection</a:t>
            </a:r>
            <a:r>
              <a:rPr lang="zh-TW" altLang="en-US" sz="1050" dirty="0"/>
              <a:t>鳳ㄎ類</a:t>
            </a:r>
            <a:r>
              <a:rPr lang="zh-TW" altLang="en-US" sz="1050" dirty="0" smtClean="0"/>
              <a:t>訊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將</a:t>
            </a:r>
            <a:r>
              <a:rPr lang="en-US" altLang="zh-TW" dirty="0" err="1"/>
              <a:t>FormCollection</a:t>
            </a:r>
            <a:r>
              <a:rPr lang="zh-TW" altLang="en-US" dirty="0"/>
              <a:t>取到的所有</a:t>
            </a:r>
            <a:r>
              <a:rPr lang="en-US" altLang="zh-TW" dirty="0"/>
              <a:t>KEY</a:t>
            </a:r>
            <a:r>
              <a:rPr lang="zh-TW" altLang="en-US" dirty="0"/>
              <a:t> 用</a:t>
            </a:r>
            <a:r>
              <a:rPr lang="en-US" altLang="zh-TW" dirty="0" err="1"/>
              <a:t>foreach</a:t>
            </a:r>
            <a:r>
              <a:rPr lang="zh-TW" altLang="en-US" dirty="0"/>
              <a:t>跑一遍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6074430" y="2315861"/>
            <a:ext cx="3147207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顯示這個</a:t>
            </a:r>
            <a:r>
              <a:rPr lang="en-US" altLang="zh-TW" dirty="0"/>
              <a:t>KEY</a:t>
            </a:r>
            <a:r>
              <a:rPr lang="zh-TW" altLang="en-US" dirty="0"/>
              <a:t> 並且顯示這個值 </a:t>
            </a:r>
            <a:endParaRPr lang="en-US" altLang="zh-TW" dirty="0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2082800" y="1396487"/>
            <a:ext cx="1907273" cy="227055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03826" y="3667040"/>
            <a:ext cx="253688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 smtClean="0"/>
              <a:t>是</a:t>
            </a:r>
            <a:r>
              <a:rPr lang="en-US" altLang="zh-TW" sz="1400" dirty="0" err="1" smtClean="0"/>
              <a:t>DataTime</a:t>
            </a:r>
            <a:r>
              <a:rPr lang="zh-TW" altLang="en-US" sz="1400" dirty="0" smtClean="0"/>
              <a:t>所以要轉換</a:t>
            </a:r>
            <a:r>
              <a:rPr lang="zh-TW" altLang="en-US" sz="1400" dirty="0"/>
              <a:t>型</a:t>
            </a:r>
            <a:r>
              <a:rPr lang="zh-TW" altLang="en-US" sz="1400" dirty="0" smtClean="0"/>
              <a:t>別  </a:t>
            </a:r>
            <a:endParaRPr lang="en-US" altLang="zh-TW" sz="1400" dirty="0"/>
          </a:p>
        </p:txBody>
      </p:sp>
      <p:sp>
        <p:nvSpPr>
          <p:cNvPr id="15" name="矩形 14"/>
          <p:cNvSpPr/>
          <p:nvPr/>
        </p:nvSpPr>
        <p:spPr>
          <a:xfrm>
            <a:off x="1841390" y="4431686"/>
            <a:ext cx="3860669" cy="223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702059" y="4419319"/>
            <a:ext cx="1061048" cy="235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924851" y="4316921"/>
            <a:ext cx="473806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 smtClean="0"/>
              <a:t>是</a:t>
            </a:r>
            <a:r>
              <a:rPr lang="en-US" altLang="zh-TW" sz="1400" dirty="0" err="1" smtClean="0"/>
              <a:t>int</a:t>
            </a:r>
            <a:r>
              <a:rPr lang="zh-TW" altLang="en-US" sz="1400" dirty="0" smtClean="0"/>
              <a:t>轉換</a:t>
            </a:r>
            <a:r>
              <a:rPr lang="zh-TW" altLang="en-US" sz="1400" dirty="0"/>
              <a:t>型別</a:t>
            </a:r>
            <a:r>
              <a:rPr lang="en-US" altLang="zh-TW" sz="1400" dirty="0"/>
              <a:t>/</a:t>
            </a:r>
            <a:r>
              <a:rPr lang="zh-TW" altLang="en-US" sz="1400" dirty="0" smtClean="0"/>
              <a:t>當</a:t>
            </a:r>
            <a:r>
              <a:rPr lang="en-US" altLang="zh-TW" sz="1400" dirty="0" err="1" smtClean="0"/>
              <a:t>teamid</a:t>
            </a:r>
            <a:r>
              <a:rPr lang="zh-TW" altLang="en-US" sz="1400" dirty="0" smtClean="0"/>
              <a:t>可以</a:t>
            </a:r>
            <a:r>
              <a:rPr lang="zh-TW" altLang="en-US" sz="1400" dirty="0"/>
              <a:t>轉換</a:t>
            </a:r>
            <a:r>
              <a:rPr lang="en-US" altLang="zh-TW" sz="1400" dirty="0"/>
              <a:t>INT</a:t>
            </a:r>
            <a:r>
              <a:rPr lang="zh-TW" altLang="en-US" sz="1400" dirty="0" smtClean="0"/>
              <a:t>時</a:t>
            </a:r>
            <a:r>
              <a:rPr lang="zh-TW" altLang="en-US" sz="1400" dirty="0"/>
              <a:t>就會回傳</a:t>
            </a:r>
            <a:r>
              <a:rPr lang="zh-TW" altLang="en-US" sz="1400" dirty="0" smtClean="0"/>
              <a:t>給他</a:t>
            </a:r>
            <a:r>
              <a:rPr lang="en-US" altLang="zh-TW" sz="1400" dirty="0" err="1" smtClean="0"/>
              <a:t>teamid</a:t>
            </a:r>
            <a:r>
              <a:rPr lang="zh-TW" altLang="en-US" sz="1400" dirty="0" smtClean="0"/>
              <a:t>如果不能</a:t>
            </a:r>
            <a:r>
              <a:rPr lang="zh-TW" altLang="en-US" sz="1400" dirty="0" smtClean="0"/>
              <a:t>轉換就給</a:t>
            </a:r>
            <a:r>
              <a:rPr lang="zh-TW" altLang="en-US" sz="1400" dirty="0"/>
              <a:t>一個</a:t>
            </a:r>
            <a:r>
              <a:rPr lang="en-US" altLang="zh-TW" sz="1400" dirty="0"/>
              <a:t>0</a:t>
            </a:r>
          </a:p>
        </p:txBody>
      </p:sp>
      <p:sp>
        <p:nvSpPr>
          <p:cNvPr id="18" name="矩形 17"/>
          <p:cNvSpPr/>
          <p:nvPr/>
        </p:nvSpPr>
        <p:spPr>
          <a:xfrm>
            <a:off x="3547246" y="5504918"/>
            <a:ext cx="252718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用</a:t>
            </a:r>
            <a:r>
              <a:rPr lang="en-US" altLang="zh-TW" sz="1600" dirty="0" err="1"/>
              <a:t>gamerBusinessLayer</a:t>
            </a:r>
            <a:r>
              <a:rPr lang="zh-TW" altLang="en-US" sz="1600" dirty="0"/>
              <a:t> 的</a:t>
            </a:r>
            <a:r>
              <a:rPr lang="en-US" altLang="zh-TW" sz="1600" dirty="0" err="1"/>
              <a:t>addGamer</a:t>
            </a:r>
            <a:r>
              <a:rPr lang="zh-TW" altLang="en-US" sz="1600" dirty="0"/>
              <a:t> 方法來把</a:t>
            </a:r>
            <a:r>
              <a:rPr lang="en-US" altLang="zh-TW" sz="1600" dirty="0"/>
              <a:t>gamer</a:t>
            </a:r>
            <a:r>
              <a:rPr lang="zh-TW" altLang="en-US" sz="1600" dirty="0"/>
              <a:t>加進去</a:t>
            </a:r>
            <a:endParaRPr lang="en-US" altLang="zh-TW" sz="1600" dirty="0"/>
          </a:p>
        </p:txBody>
      </p:sp>
      <p:sp>
        <p:nvSpPr>
          <p:cNvPr id="20" name="矩形 19"/>
          <p:cNvSpPr/>
          <p:nvPr/>
        </p:nvSpPr>
        <p:spPr>
          <a:xfrm>
            <a:off x="4013797" y="4890919"/>
            <a:ext cx="252718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建立 </a:t>
            </a:r>
            <a:r>
              <a:rPr lang="en-US" altLang="zh-TW" sz="1600" dirty="0" err="1"/>
              <a:t>gamerBusinessLayer</a:t>
            </a:r>
            <a:endParaRPr lang="en-US" altLang="zh-TW" sz="1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90727EDF-6E8C-49FB-9150-E3EAA56C3F26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12</a:t>
            </a:r>
          </a:p>
        </p:txBody>
      </p:sp>
      <p:sp>
        <p:nvSpPr>
          <p:cNvPr id="23" name="語音泡泡: 圓角矩形 8">
            <a:extLst>
              <a:ext uri="{FF2B5EF4-FFF2-40B4-BE49-F238E27FC236}">
                <a16:creationId xmlns:a16="http://schemas.microsoft.com/office/drawing/2014/main" xmlns="" id="{CECB12D8-92A4-4EB8-9B34-574ADF32B763}"/>
              </a:ext>
            </a:extLst>
          </p:cNvPr>
          <p:cNvSpPr/>
          <p:nvPr/>
        </p:nvSpPr>
        <p:spPr>
          <a:xfrm>
            <a:off x="3547246" y="2639026"/>
            <a:ext cx="1753553" cy="497630"/>
          </a:xfrm>
          <a:prstGeom prst="wedgeRoundRectCallout">
            <a:avLst>
              <a:gd name="adj1" fmla="val -47779"/>
              <a:gd name="adj2" fmla="val 8437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67840" y="1196071"/>
            <a:ext cx="1142998" cy="179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/>
          <p:nvPr/>
        </p:nvCxnSpPr>
        <p:spPr>
          <a:xfrm flipV="1">
            <a:off x="3667840" y="4004107"/>
            <a:ext cx="2688386" cy="26138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205488" y="3400817"/>
            <a:ext cx="1364224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取到值後帶進來</a:t>
            </a:r>
            <a:endParaRPr lang="en-US" altLang="zh-TW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452" y="-5053"/>
            <a:ext cx="3936521" cy="3523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7844287" y="2706980"/>
            <a:ext cx="2637445" cy="5611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2097974" y="4199077"/>
            <a:ext cx="789626" cy="235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874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67"/>
          <a:stretch/>
        </p:blipFill>
        <p:spPr bwMode="auto">
          <a:xfrm>
            <a:off x="17253" y="578621"/>
            <a:ext cx="8458200" cy="421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946476" y="4932728"/>
            <a:ext cx="60960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3.2.</a:t>
            </a:r>
          </a:p>
          <a:p>
            <a:r>
              <a:rPr lang="en-US" altLang="zh-TW" dirty="0"/>
              <a:t>//[</a:t>
            </a:r>
            <a:r>
              <a:rPr lang="en-US" altLang="zh-TW" dirty="0" err="1"/>
              <a:t>HttpPost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//public </a:t>
            </a:r>
            <a:r>
              <a:rPr lang="en-US" altLang="zh-TW" dirty="0" err="1"/>
              <a:t>ActionResult</a:t>
            </a:r>
            <a:r>
              <a:rPr lang="en-US" altLang="zh-TW" dirty="0"/>
              <a:t> Create2(string name, string gender, string city, </a:t>
            </a:r>
            <a:r>
              <a:rPr lang="en-US" altLang="zh-TW" dirty="0" err="1"/>
              <a:t>DateTime</a:t>
            </a:r>
            <a:r>
              <a:rPr lang="en-US" altLang="zh-TW" dirty="0"/>
              <a:t> </a:t>
            </a:r>
            <a:r>
              <a:rPr lang="en-US" altLang="zh-TW" dirty="0" err="1"/>
              <a:t>dateOfBirth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teamId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Retrieve form data using name attribute of input tag from </a:t>
            </a:r>
            <a:r>
              <a:rPr lang="en-US" altLang="zh-TW" dirty="0" err="1"/>
              <a:t>cshtml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162378" y="1286601"/>
            <a:ext cx="252718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直接從</a:t>
            </a:r>
            <a:r>
              <a:rPr lang="en-US" altLang="zh-TW" sz="1600" dirty="0"/>
              <a:t>name</a:t>
            </a:r>
            <a:r>
              <a:rPr lang="zh-TW" altLang="en-US" sz="1600" dirty="0"/>
              <a:t>取到的值帶入</a:t>
            </a:r>
            <a:endParaRPr lang="en-US" altLang="zh-TW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0406DF1-52B4-462A-97CA-36C95C8B1725}"/>
              </a:ext>
            </a:extLst>
          </p:cNvPr>
          <p:cNvSpPr/>
          <p:nvPr/>
        </p:nvSpPr>
        <p:spPr>
          <a:xfrm>
            <a:off x="134093" y="125126"/>
            <a:ext cx="3533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2.</a:t>
            </a:r>
            <a:r>
              <a:rPr lang="zh-TW" altLang="en-US" sz="2400" b="1" dirty="0">
                <a:solidFill>
                  <a:srgbClr val="FF0000"/>
                </a:solidFill>
              </a:rPr>
              <a:t>使用</a:t>
            </a:r>
            <a:r>
              <a:rPr lang="en-US" altLang="zh-TW" sz="2400" b="1" dirty="0">
                <a:solidFill>
                  <a:srgbClr val="FF0000"/>
                </a:solidFill>
              </a:rPr>
              <a:t>name attribute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417CEF7-24DB-45B1-9185-D3F781040926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14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9155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402" y="4431103"/>
            <a:ext cx="88646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5" y="357907"/>
            <a:ext cx="59150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003321" y="829401"/>
            <a:ext cx="4323268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  </a:t>
            </a:r>
            <a:r>
              <a:rPr lang="en-US" altLang="zh-TW" sz="1600" dirty="0"/>
              <a:t>Input  gamer   </a:t>
            </a:r>
            <a:r>
              <a:rPr lang="zh-TW" altLang="en-US" sz="1600" dirty="0"/>
              <a:t>型別是 </a:t>
            </a:r>
            <a:r>
              <a:rPr lang="en-US" altLang="zh-TW" sz="1600" dirty="0" err="1"/>
              <a:t>BusinessLayer.Gamer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2911067" y="912895"/>
            <a:ext cx="1930334" cy="223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10032" y="6066858"/>
            <a:ext cx="1696528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//X</a:t>
            </a:r>
            <a:r>
              <a:rPr lang="zh-TW" altLang="en-US" sz="1600" dirty="0"/>
              <a:t>傳一個物件進去直接傳進去</a:t>
            </a:r>
            <a:endParaRPr lang="en-US" altLang="zh-TW" sz="1600" dirty="0"/>
          </a:p>
        </p:txBody>
      </p:sp>
      <p:sp>
        <p:nvSpPr>
          <p:cNvPr id="10" name="矩形 9"/>
          <p:cNvSpPr/>
          <p:nvPr/>
        </p:nvSpPr>
        <p:spPr>
          <a:xfrm>
            <a:off x="980732" y="2911342"/>
            <a:ext cx="3243335" cy="573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7" idx="2"/>
          </p:cNvCxnSpPr>
          <p:nvPr/>
        </p:nvCxnSpPr>
        <p:spPr>
          <a:xfrm flipH="1">
            <a:off x="3309667" y="1136216"/>
            <a:ext cx="566567" cy="17751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25640" y="1480181"/>
            <a:ext cx="609600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//[</a:t>
            </a:r>
            <a:r>
              <a:rPr lang="en-US" altLang="zh-TW" dirty="0" err="1"/>
              <a:t>HttpPost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//public </a:t>
            </a:r>
            <a:r>
              <a:rPr lang="en-US" altLang="zh-TW" dirty="0" err="1"/>
              <a:t>ActionResult</a:t>
            </a:r>
            <a:r>
              <a:rPr lang="en-US" altLang="zh-TW" dirty="0"/>
              <a:t> Create3(</a:t>
            </a:r>
            <a:r>
              <a:rPr lang="en-US" altLang="zh-TW" dirty="0" err="1"/>
              <a:t>BusinessLayer.Gamer</a:t>
            </a:r>
            <a:r>
              <a:rPr lang="en-US" altLang="zh-TW" dirty="0"/>
              <a:t> gamer)</a:t>
            </a:r>
          </a:p>
          <a:p>
            <a:r>
              <a:rPr lang="en-US" altLang="zh-TW" dirty="0"/>
              <a:t>If the view has a lot of input, </a:t>
            </a:r>
          </a:p>
          <a:p>
            <a:r>
              <a:rPr lang="zh-TW" altLang="en-US" dirty="0"/>
              <a:t>舉例來說有很多的 </a:t>
            </a:r>
            <a:r>
              <a:rPr lang="en-US" altLang="zh-TW" dirty="0" err="1"/>
              <a:t>TEXTBox</a:t>
            </a:r>
            <a:endParaRPr lang="en-US" altLang="zh-TW" dirty="0"/>
          </a:p>
          <a:p>
            <a:r>
              <a:rPr lang="en-US" altLang="zh-TW" dirty="0"/>
              <a:t>then the previous two ways is not a good idea.</a:t>
            </a:r>
          </a:p>
          <a:p>
            <a:r>
              <a:rPr lang="en-US" altLang="zh-TW" dirty="0"/>
              <a:t>It is always better to retrieve form data using model binding.</a:t>
            </a:r>
          </a:p>
          <a:p>
            <a:r>
              <a:rPr lang="en-US" altLang="zh-TW" dirty="0"/>
              <a:t>The model of the </a:t>
            </a:r>
            <a:r>
              <a:rPr lang="en-US" altLang="zh-TW" dirty="0" err="1"/>
              <a:t>cshtml</a:t>
            </a:r>
            <a:r>
              <a:rPr lang="en-US" altLang="zh-TW" dirty="0"/>
              <a:t> is </a:t>
            </a:r>
            <a:r>
              <a:rPr lang="en-US" altLang="zh-TW" dirty="0" err="1"/>
              <a:t>BusinessLayer.Gamer</a:t>
            </a:r>
            <a:r>
              <a:rPr lang="en-US" altLang="zh-TW" dirty="0"/>
              <a:t>, </a:t>
            </a:r>
          </a:p>
          <a:p>
            <a:r>
              <a:rPr lang="en-US" altLang="zh-TW" dirty="0"/>
              <a:t>so we can pass the model object into </a:t>
            </a:r>
            <a:r>
              <a:rPr lang="en-US" altLang="zh-TW" dirty="0" err="1"/>
              <a:t>HttpPost</a:t>
            </a:r>
            <a:r>
              <a:rPr lang="en-US" altLang="zh-TW" dirty="0"/>
              <a:t> action.</a:t>
            </a:r>
          </a:p>
          <a:p>
            <a:r>
              <a:rPr lang="en-US" altLang="zh-TW" dirty="0"/>
              <a:t>The property value of model object will contain the value </a:t>
            </a:r>
          </a:p>
          <a:p>
            <a:r>
              <a:rPr lang="en-US" altLang="zh-TW" dirty="0"/>
              <a:t>from input or select tag from </a:t>
            </a:r>
            <a:r>
              <a:rPr lang="en-US" altLang="zh-TW" dirty="0" err="1"/>
              <a:t>cshtml</a:t>
            </a:r>
            <a:r>
              <a:rPr lang="en-US" altLang="zh-TW" dirty="0"/>
              <a:t> based on name attribute.</a:t>
            </a:r>
          </a:p>
        </p:txBody>
      </p:sp>
      <p:sp>
        <p:nvSpPr>
          <p:cNvPr id="16" name="矩形 15"/>
          <p:cNvSpPr/>
          <p:nvPr/>
        </p:nvSpPr>
        <p:spPr>
          <a:xfrm>
            <a:off x="4224067" y="4597881"/>
            <a:ext cx="1089805" cy="211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313872" y="4639683"/>
            <a:ext cx="30019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2-1.</a:t>
            </a:r>
            <a:r>
              <a:rPr lang="zh-TW" altLang="en-US" sz="1600" dirty="0"/>
              <a:t>所有的值都會丟到這個物件</a:t>
            </a:r>
            <a:endParaRPr lang="en-US" altLang="zh-TW" sz="1600" dirty="0"/>
          </a:p>
        </p:txBody>
      </p:sp>
      <p:cxnSp>
        <p:nvCxnSpPr>
          <p:cNvPr id="22" name="直線單箭頭接點 21"/>
          <p:cNvCxnSpPr/>
          <p:nvPr/>
        </p:nvCxnSpPr>
        <p:spPr>
          <a:xfrm flipH="1" flipV="1">
            <a:off x="4559705" y="1167955"/>
            <a:ext cx="443617" cy="34299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304674" y="3079484"/>
            <a:ext cx="476896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2-2.Creat </a:t>
            </a:r>
            <a:r>
              <a:rPr lang="en-US" altLang="zh-TW" sz="1600" dirty="0"/>
              <a:t>e</a:t>
            </a:r>
            <a:r>
              <a:rPr lang="zh-TW" altLang="en-US" sz="1600" dirty="0"/>
              <a:t> </a:t>
            </a:r>
            <a:r>
              <a:rPr lang="en-US" altLang="zh-TW" sz="1600" dirty="0"/>
              <a:t>View</a:t>
            </a:r>
            <a:r>
              <a:rPr lang="zh-TW" altLang="en-US" sz="1600" dirty="0"/>
              <a:t>把值丟進來  </a:t>
            </a:r>
            <a:endParaRPr lang="en-US" altLang="zh-TW" sz="1600" dirty="0" smtClean="0"/>
          </a:p>
          <a:p>
            <a:r>
              <a:rPr lang="zh-TW" altLang="en-US" sz="1600" dirty="0" smtClean="0"/>
              <a:t>接到</a:t>
            </a:r>
            <a:r>
              <a:rPr lang="en-US" altLang="zh-TW" sz="1600" dirty="0" smtClean="0"/>
              <a:t>gamer</a:t>
            </a:r>
            <a:r>
              <a:rPr lang="zh-TW" altLang="en-US" sz="1600" dirty="0" smtClean="0"/>
              <a:t>之後 建立</a:t>
            </a:r>
            <a:r>
              <a:rPr lang="en-US" altLang="zh-TW" sz="1600" dirty="0" err="1" smtClean="0"/>
              <a:t>BusinessLayer</a:t>
            </a:r>
            <a:r>
              <a:rPr lang="zh-TW" altLang="en-US" sz="1600" dirty="0" smtClean="0"/>
              <a:t> 再把</a:t>
            </a:r>
            <a:r>
              <a:rPr lang="en-US" altLang="zh-TW" sz="1600" dirty="0" smtClean="0"/>
              <a:t>gamer</a:t>
            </a:r>
            <a:r>
              <a:rPr lang="zh-TW" altLang="en-US" sz="1600" dirty="0" smtClean="0"/>
              <a:t>值丟到</a:t>
            </a:r>
            <a:r>
              <a:rPr lang="en-US" altLang="zh-TW" sz="1600" dirty="0" err="1" smtClean="0"/>
              <a:t>AddGamer</a:t>
            </a:r>
            <a:r>
              <a:rPr lang="zh-TW" altLang="en-US" sz="1600" dirty="0" smtClean="0"/>
              <a:t>裡面做更新</a:t>
            </a:r>
            <a:endParaRPr lang="en-US" altLang="zh-TW" sz="1600" dirty="0"/>
          </a:p>
        </p:txBody>
      </p:sp>
      <p:sp>
        <p:nvSpPr>
          <p:cNvPr id="26" name="矩形 25"/>
          <p:cNvSpPr/>
          <p:nvPr/>
        </p:nvSpPr>
        <p:spPr>
          <a:xfrm>
            <a:off x="4841401" y="1515948"/>
            <a:ext cx="476896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如果有錯誤的話留在</a:t>
            </a:r>
            <a:r>
              <a:rPr lang="en-US" altLang="zh-TW" sz="1600" dirty="0"/>
              <a:t>Create</a:t>
            </a:r>
            <a:r>
              <a:rPr lang="zh-TW" altLang="en-US" sz="1600" dirty="0"/>
              <a:t> </a:t>
            </a:r>
            <a:r>
              <a:rPr lang="en-US" altLang="zh-TW" sz="1600" dirty="0"/>
              <a:t>View</a:t>
            </a:r>
          </a:p>
        </p:txBody>
      </p:sp>
      <p:cxnSp>
        <p:nvCxnSpPr>
          <p:cNvPr id="27" name="直線單箭頭接點 26"/>
          <p:cNvCxnSpPr>
            <a:endCxn id="26" idx="1"/>
          </p:cNvCxnSpPr>
          <p:nvPr/>
        </p:nvCxnSpPr>
        <p:spPr>
          <a:xfrm>
            <a:off x="2976113" y="1613140"/>
            <a:ext cx="1865288" cy="7208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291D879B-DE59-46FE-9886-ADC025F31029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15</a:t>
            </a:r>
            <a:endParaRPr lang="zh-TW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4C7DBBBD-30C4-4FA8-B81B-4003FC56F008}"/>
              </a:ext>
            </a:extLst>
          </p:cNvPr>
          <p:cNvSpPr/>
          <p:nvPr/>
        </p:nvSpPr>
        <p:spPr>
          <a:xfrm>
            <a:off x="409519" y="-12957"/>
            <a:ext cx="33249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3.</a:t>
            </a:r>
            <a:r>
              <a:rPr lang="zh-TW" altLang="en-US" sz="2800" b="1" dirty="0">
                <a:solidFill>
                  <a:srgbClr val="FF0000"/>
                </a:solidFill>
              </a:rPr>
              <a:t>使用</a:t>
            </a:r>
            <a:r>
              <a:rPr lang="en-US" altLang="zh-TW" sz="2800" b="1" dirty="0">
                <a:solidFill>
                  <a:srgbClr val="FF0000"/>
                </a:solidFill>
              </a:rPr>
              <a:t>model binding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7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717879"/>
            <a:ext cx="8248650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944465" y="3193962"/>
            <a:ext cx="3946147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如果驗證有過就建立 </a:t>
            </a:r>
            <a:r>
              <a:rPr lang="en-US" altLang="zh-TW" sz="1600" dirty="0" err="1"/>
              <a:t>gamerBusinessLayer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5201366" y="3785103"/>
            <a:ext cx="1432346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再建立 </a:t>
            </a:r>
            <a:r>
              <a:rPr lang="en-US" altLang="zh-TW" sz="1600" dirty="0"/>
              <a:t>gamer</a:t>
            </a:r>
          </a:p>
        </p:txBody>
      </p:sp>
      <p:sp>
        <p:nvSpPr>
          <p:cNvPr id="7" name="矩形 6"/>
          <p:cNvSpPr/>
          <p:nvPr/>
        </p:nvSpPr>
        <p:spPr>
          <a:xfrm>
            <a:off x="2737840" y="4339957"/>
            <a:ext cx="520653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用</a:t>
            </a:r>
            <a:r>
              <a:rPr lang="en-US" altLang="zh-TW" sz="1600" dirty="0" err="1"/>
              <a:t>TryUpdateModel</a:t>
            </a:r>
            <a:r>
              <a:rPr lang="zh-TW" altLang="en-US" sz="1600" dirty="0"/>
              <a:t> 的方式將</a:t>
            </a:r>
            <a:r>
              <a:rPr lang="en-US" altLang="zh-TW" sz="1600" dirty="0"/>
              <a:t>gamer</a:t>
            </a:r>
            <a:r>
              <a:rPr lang="zh-TW" altLang="en-US" sz="1600" dirty="0"/>
              <a:t>裡面的資料</a:t>
            </a:r>
            <a:r>
              <a:rPr lang="en-US" altLang="zh-TW" sz="1600" dirty="0"/>
              <a:t>Update</a:t>
            </a:r>
          </a:p>
        </p:txBody>
      </p:sp>
      <p:sp>
        <p:nvSpPr>
          <p:cNvPr id="8" name="矩形 7"/>
          <p:cNvSpPr/>
          <p:nvPr/>
        </p:nvSpPr>
        <p:spPr>
          <a:xfrm>
            <a:off x="3697941" y="5587211"/>
            <a:ext cx="1442593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再加進這個</a:t>
            </a:r>
            <a:r>
              <a:rPr lang="en-US" altLang="zh-TW" sz="1600" dirty="0" err="1"/>
              <a:t>sp</a:t>
            </a:r>
            <a:endParaRPr lang="en-US" altLang="zh-TW" sz="1600" dirty="0"/>
          </a:p>
        </p:txBody>
      </p:sp>
      <p:sp>
        <p:nvSpPr>
          <p:cNvPr id="9" name="矩形 8"/>
          <p:cNvSpPr/>
          <p:nvPr/>
        </p:nvSpPr>
        <p:spPr>
          <a:xfrm>
            <a:off x="6745857" y="4688181"/>
            <a:ext cx="483079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 err="1"/>
              <a:t>UpdateModel</a:t>
            </a:r>
            <a:r>
              <a:rPr lang="en-US" altLang="zh-TW" sz="1200" dirty="0"/>
              <a:t>() </a:t>
            </a:r>
            <a:r>
              <a:rPr lang="zh-TW" altLang="en-US" sz="1200" dirty="0"/>
              <a:t>和</a:t>
            </a:r>
            <a:r>
              <a:rPr lang="en-US" altLang="zh-TW" sz="1200" dirty="0"/>
              <a:t> </a:t>
            </a:r>
            <a:r>
              <a:rPr lang="en-US" altLang="zh-TW" sz="1200" dirty="0" err="1"/>
              <a:t>TryUpdateModel</a:t>
            </a:r>
            <a:r>
              <a:rPr lang="en-US" altLang="zh-TW" sz="1200" dirty="0"/>
              <a:t>()</a:t>
            </a:r>
            <a:r>
              <a:rPr lang="zh-TW" altLang="en-US" sz="1200" dirty="0"/>
              <a:t> 會檢查所有的</a:t>
            </a:r>
            <a:r>
              <a:rPr lang="en-US" altLang="zh-TW" sz="1200" dirty="0" err="1"/>
              <a:t>HttpRequest</a:t>
            </a:r>
            <a:r>
              <a:rPr lang="en-US" altLang="zh-TW" sz="1200" dirty="0"/>
              <a:t> inputs</a:t>
            </a:r>
            <a:br>
              <a:rPr lang="en-US" altLang="zh-TW" sz="1200" dirty="0"/>
            </a:br>
            <a:r>
              <a:rPr lang="zh-TW" altLang="en-US" sz="1200" dirty="0"/>
              <a:t>把</a:t>
            </a:r>
            <a:r>
              <a:rPr lang="en-US" altLang="zh-TW" sz="1200" dirty="0"/>
              <a:t>form</a:t>
            </a:r>
            <a:r>
              <a:rPr lang="zh-TW" altLang="en-US" sz="1200" dirty="0"/>
              <a:t>所有的資料</a:t>
            </a:r>
            <a:r>
              <a:rPr lang="en-US" altLang="zh-TW" sz="1200" dirty="0"/>
              <a:t>Update</a:t>
            </a:r>
            <a:r>
              <a:rPr lang="zh-TW" altLang="en-US" sz="1200" dirty="0"/>
              <a:t>到這個物件來</a:t>
            </a:r>
            <a:endParaRPr lang="en-US" altLang="zh-TW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20802F6A-3ED9-4B3C-A3B3-10AEB67F2780}"/>
              </a:ext>
            </a:extLst>
          </p:cNvPr>
          <p:cNvSpPr/>
          <p:nvPr/>
        </p:nvSpPr>
        <p:spPr>
          <a:xfrm>
            <a:off x="62298" y="29166"/>
            <a:ext cx="657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4.</a:t>
            </a:r>
            <a:r>
              <a:rPr lang="zh-TW" altLang="en-US" sz="2800" b="1" dirty="0">
                <a:solidFill>
                  <a:srgbClr val="FF0000"/>
                </a:solidFill>
              </a:rPr>
              <a:t>使用</a:t>
            </a:r>
            <a:r>
              <a:rPr lang="en-US" altLang="zh-TW" sz="2800" dirty="0" err="1">
                <a:solidFill>
                  <a:srgbClr val="FF0000"/>
                </a:solidFill>
              </a:rPr>
              <a:t>UpdateModel</a:t>
            </a:r>
            <a:r>
              <a:rPr lang="en-US" altLang="zh-TW" sz="2800" dirty="0">
                <a:solidFill>
                  <a:srgbClr val="FF0000"/>
                </a:solidFill>
              </a:rPr>
              <a:t>() or </a:t>
            </a:r>
            <a:r>
              <a:rPr lang="en-US" altLang="zh-TW" sz="2800" dirty="0" err="1">
                <a:solidFill>
                  <a:srgbClr val="FF0000"/>
                </a:solidFill>
              </a:rPr>
              <a:t>TryUpdateModel</a:t>
            </a:r>
            <a:r>
              <a:rPr lang="en-US" altLang="zh-TW" sz="2800" dirty="0">
                <a:solidFill>
                  <a:srgbClr val="FF0000"/>
                </a:solidFill>
              </a:rPr>
              <a:t>()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6A89CFC-9F35-4427-8263-C864C0243349}"/>
              </a:ext>
            </a:extLst>
          </p:cNvPr>
          <p:cNvSpPr/>
          <p:nvPr/>
        </p:nvSpPr>
        <p:spPr>
          <a:xfrm>
            <a:off x="7831839" y="3397486"/>
            <a:ext cx="32836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/>
              <a:t>UpdateModel</a:t>
            </a:r>
            <a:r>
              <a:rPr lang="en-US" altLang="zh-TW" dirty="0"/>
              <a:t>()</a:t>
            </a:r>
            <a:r>
              <a:rPr lang="zh-TW" altLang="en-US" dirty="0"/>
              <a:t> 會回傳</a:t>
            </a:r>
            <a:r>
              <a:rPr lang="en-US" altLang="zh-TW" dirty="0"/>
              <a:t>Exception</a:t>
            </a:r>
          </a:p>
          <a:p>
            <a:r>
              <a:rPr lang="en-US" altLang="zh-TW" dirty="0" err="1"/>
              <a:t>TryUpdateModel</a:t>
            </a:r>
            <a:r>
              <a:rPr lang="en-US" altLang="zh-TW" dirty="0"/>
              <a:t>()</a:t>
            </a:r>
            <a:r>
              <a:rPr lang="zh-TW" altLang="en-US" dirty="0"/>
              <a:t> 會回傳</a:t>
            </a:r>
            <a:r>
              <a:rPr lang="en-US" altLang="zh-TW" dirty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5709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66" y="310393"/>
            <a:ext cx="8988787" cy="6449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337466" y="659966"/>
            <a:ext cx="4027601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把</a:t>
            </a:r>
            <a:r>
              <a:rPr lang="en-US" altLang="zh-TW" sz="1600" dirty="0"/>
              <a:t>gamer</a:t>
            </a:r>
            <a:r>
              <a:rPr lang="zh-TW" altLang="en-US" sz="1600" dirty="0"/>
              <a:t>丟進去就會把</a:t>
            </a:r>
            <a:r>
              <a:rPr lang="en-US" altLang="zh-TW" sz="1600" dirty="0"/>
              <a:t>gamer </a:t>
            </a:r>
            <a:r>
              <a:rPr lang="zh-TW" altLang="en-US" sz="1600" dirty="0" smtClean="0"/>
              <a:t>更新</a:t>
            </a:r>
            <a:endParaRPr lang="en-US" altLang="zh-TW" sz="1600" dirty="0" smtClean="0"/>
          </a:p>
          <a:p>
            <a:r>
              <a:rPr lang="zh-TW" altLang="en-US" sz="1600" dirty="0" smtClean="0"/>
              <a:t>接到值之後 然後跑下面去執行更新的動作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3241871" y="2517747"/>
            <a:ext cx="244990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/>
              <a:t>跑</a:t>
            </a:r>
            <a:r>
              <a:rPr lang="en-US" altLang="zh-TW" sz="1200" dirty="0"/>
              <a:t>T-SQL</a:t>
            </a:r>
            <a:r>
              <a:rPr lang="zh-TW" altLang="en-US" sz="1200" dirty="0"/>
              <a:t>的語法  後面加他的參數</a:t>
            </a:r>
            <a:endParaRPr lang="en-US" altLang="zh-TW" sz="1200" dirty="0"/>
          </a:p>
        </p:txBody>
      </p:sp>
      <p:sp>
        <p:nvSpPr>
          <p:cNvPr id="9" name="矩形 8"/>
          <p:cNvSpPr/>
          <p:nvPr/>
        </p:nvSpPr>
        <p:spPr>
          <a:xfrm>
            <a:off x="6487064" y="1974903"/>
            <a:ext cx="507233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取得</a:t>
            </a:r>
            <a:r>
              <a:rPr lang="en-US" altLang="zh-TW" sz="1100" dirty="0" err="1"/>
              <a:t>ConnectionString</a:t>
            </a:r>
            <a:r>
              <a:rPr lang="en-US" altLang="zh-TW" sz="1100" dirty="0"/>
              <a:t> </a:t>
            </a:r>
            <a:r>
              <a:rPr lang="zh-TW" altLang="en-US" sz="1100" dirty="0"/>
              <a:t>建立 </a:t>
            </a:r>
            <a:r>
              <a:rPr lang="en-US" altLang="zh-TW" sz="1100" dirty="0" err="1"/>
              <a:t>SqlConnection</a:t>
            </a:r>
            <a:r>
              <a:rPr lang="en-US" altLang="zh-TW" sz="1100" dirty="0"/>
              <a:t> </a:t>
            </a:r>
            <a:r>
              <a:rPr lang="zh-TW" altLang="en-US" sz="1100" dirty="0"/>
              <a:t>後跑完後從</a:t>
            </a:r>
            <a:r>
              <a:rPr lang="en-US" altLang="zh-TW" sz="1100" dirty="0"/>
              <a:t>memory</a:t>
            </a:r>
            <a:r>
              <a:rPr lang="zh-TW" altLang="en-US" sz="1100" dirty="0"/>
              <a:t>清除掉 </a:t>
            </a:r>
            <a:r>
              <a:rPr lang="en-US" altLang="zh-TW" sz="1100" dirty="0" err="1"/>
              <a:t>SqlConnection</a:t>
            </a:r>
            <a:endParaRPr lang="en-US" altLang="zh-TW" sz="1100" dirty="0"/>
          </a:p>
        </p:txBody>
      </p:sp>
      <p:sp>
        <p:nvSpPr>
          <p:cNvPr id="10" name="矩形 9"/>
          <p:cNvSpPr/>
          <p:nvPr/>
        </p:nvSpPr>
        <p:spPr>
          <a:xfrm>
            <a:off x="6001109" y="2363859"/>
            <a:ext cx="5072332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//</a:t>
            </a:r>
            <a:r>
              <a:rPr lang="zh-TW" altLang="en-US" sz="1100" dirty="0"/>
              <a:t>把</a:t>
            </a:r>
            <a:r>
              <a:rPr lang="en-US" altLang="zh-TW" sz="1100" dirty="0"/>
              <a:t>Gamer</a:t>
            </a:r>
            <a:r>
              <a:rPr lang="zh-TW" altLang="en-US" sz="1100" dirty="0"/>
              <a:t>透過</a:t>
            </a:r>
            <a:r>
              <a:rPr lang="en-US" altLang="zh-TW" sz="1100" dirty="0" err="1"/>
              <a:t>spAddGamer</a:t>
            </a:r>
            <a:r>
              <a:rPr lang="zh-TW" altLang="en-US" sz="1100" dirty="0"/>
              <a:t>加進</a:t>
            </a:r>
            <a:r>
              <a:rPr lang="en-US" altLang="zh-TW" sz="1100" dirty="0" err="1"/>
              <a:t>DataBase</a:t>
            </a:r>
            <a:r>
              <a:rPr lang="zh-TW" altLang="en-US" sz="1100" dirty="0"/>
              <a:t>裡面</a:t>
            </a:r>
            <a:endParaRPr lang="en-US" altLang="zh-TW" sz="1100" dirty="0"/>
          </a:p>
          <a:p>
            <a:r>
              <a:rPr lang="zh-TW" altLang="en-US" sz="1100" dirty="0"/>
              <a:t>去執行</a:t>
            </a:r>
            <a:r>
              <a:rPr lang="en-US" altLang="zh-TW" sz="1100" dirty="0" err="1"/>
              <a:t>spSaveGamer</a:t>
            </a:r>
            <a:endParaRPr lang="en-US" altLang="zh-TW" sz="1100" dirty="0"/>
          </a:p>
        </p:txBody>
      </p:sp>
      <p:sp>
        <p:nvSpPr>
          <p:cNvPr id="11" name="矩形 10"/>
          <p:cNvSpPr/>
          <p:nvPr/>
        </p:nvSpPr>
        <p:spPr>
          <a:xfrm>
            <a:off x="5205648" y="3273768"/>
            <a:ext cx="507233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把每個參數加到</a:t>
            </a:r>
            <a:r>
              <a:rPr lang="en-US" altLang="zh-TW" sz="1100" dirty="0" err="1"/>
              <a:t>cmd</a:t>
            </a:r>
            <a:r>
              <a:rPr lang="zh-TW" altLang="en-US" sz="1100" dirty="0"/>
              <a:t>裡面</a:t>
            </a:r>
            <a:endParaRPr lang="en-US" altLang="zh-TW" sz="11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4A4F1A74-7957-4657-B4DF-7352536561B3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77DD5EC7-D7BF-4E0B-8D0D-E45FDAD19FDB}"/>
              </a:ext>
            </a:extLst>
          </p:cNvPr>
          <p:cNvSpPr/>
          <p:nvPr/>
        </p:nvSpPr>
        <p:spPr>
          <a:xfrm>
            <a:off x="109695" y="-58939"/>
            <a:ext cx="371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GamerBusinessLayer.cs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SaveGamer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75598" y="1424570"/>
            <a:ext cx="97206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建立</a:t>
            </a:r>
            <a:r>
              <a:rPr lang="en-US" altLang="zh-TW" sz="1100" dirty="0" smtClean="0"/>
              <a:t>DB</a:t>
            </a:r>
            <a:r>
              <a:rPr lang="zh-TW" altLang="en-US" sz="1100" dirty="0" smtClean="0"/>
              <a:t>連線</a:t>
            </a:r>
            <a:endParaRPr lang="en-US" altLang="zh-TW" sz="11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226" y="3404573"/>
            <a:ext cx="3321170" cy="327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066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98" y="3339608"/>
            <a:ext cx="69246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354023" y="4335919"/>
            <a:ext cx="319501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先建立</a:t>
            </a:r>
            <a:r>
              <a:rPr lang="en-US" altLang="zh-TW" sz="1600" dirty="0" err="1"/>
              <a:t>gamerBusinessLayer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7951530" y="3447485"/>
            <a:ext cx="4388378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x</a:t>
            </a:r>
            <a:r>
              <a:rPr lang="zh-TW" altLang="en-US" sz="1600" dirty="0" smtClean="0"/>
              <a:t>把</a:t>
            </a:r>
            <a:r>
              <a:rPr lang="zh-TW" altLang="en-US" sz="1600" dirty="0"/>
              <a:t>它變成</a:t>
            </a:r>
            <a:r>
              <a:rPr lang="en-US" altLang="zh-TW" sz="1600" dirty="0" err="1"/>
              <a:t>gamerBusinessLayer</a:t>
            </a:r>
            <a:r>
              <a:rPr lang="zh-TW" altLang="en-US" sz="1600" dirty="0"/>
              <a:t>物件後找出上面的</a:t>
            </a:r>
            <a:r>
              <a:rPr lang="en-US" altLang="zh-TW" sz="1600" dirty="0"/>
              <a:t>ID</a:t>
            </a:r>
            <a:r>
              <a:rPr lang="zh-TW" altLang="en-US" sz="1600" dirty="0"/>
              <a:t> </a:t>
            </a:r>
            <a:r>
              <a:rPr lang="en-US" altLang="zh-TW" sz="1600" dirty="0"/>
              <a:t>Gamers</a:t>
            </a:r>
          </a:p>
        </p:txBody>
      </p:sp>
      <p:sp>
        <p:nvSpPr>
          <p:cNvPr id="8" name="矩形 7"/>
          <p:cNvSpPr/>
          <p:nvPr/>
        </p:nvSpPr>
        <p:spPr>
          <a:xfrm>
            <a:off x="3124171" y="4049581"/>
            <a:ext cx="287351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3411522" y="4113151"/>
            <a:ext cx="3096883" cy="56132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768672" y="4899298"/>
            <a:ext cx="2123718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透過上面的</a:t>
            </a:r>
            <a:r>
              <a:rPr lang="en-US" altLang="zh-TW" sz="1600" dirty="0"/>
              <a:t>ID</a:t>
            </a:r>
            <a:r>
              <a:rPr lang="zh-TW" altLang="en-US" sz="1600" dirty="0"/>
              <a:t> </a:t>
            </a:r>
            <a:r>
              <a:rPr lang="en-US" altLang="zh-TW" sz="1600" dirty="0"/>
              <a:t>Gamer</a:t>
            </a:r>
          </a:p>
        </p:txBody>
      </p:sp>
      <p:sp>
        <p:nvSpPr>
          <p:cNvPr id="13" name="矩形 12"/>
          <p:cNvSpPr/>
          <p:nvPr/>
        </p:nvSpPr>
        <p:spPr>
          <a:xfrm>
            <a:off x="3411522" y="4674473"/>
            <a:ext cx="3755301" cy="164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000450" y="5232264"/>
            <a:ext cx="261810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再把</a:t>
            </a:r>
            <a:r>
              <a:rPr lang="en-US" altLang="zh-TW" sz="1600" dirty="0"/>
              <a:t>Gamer</a:t>
            </a:r>
            <a:r>
              <a:rPr lang="zh-TW" altLang="en-US" sz="1600" dirty="0"/>
              <a:t> 物件丟到</a:t>
            </a:r>
            <a:r>
              <a:rPr lang="en-US" altLang="zh-TW" sz="1600" dirty="0"/>
              <a:t>view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35" y="77636"/>
            <a:ext cx="6325470" cy="318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254035" y="2217906"/>
            <a:ext cx="1396267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741910" y="2442193"/>
            <a:ext cx="2123718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ID</a:t>
            </a:r>
            <a:r>
              <a:rPr lang="zh-TW" altLang="en-US" sz="1600" dirty="0"/>
              <a:t> 從這邊</a:t>
            </a:r>
            <a:r>
              <a:rPr lang="en-US" altLang="zh-TW" sz="1600" dirty="0"/>
              <a:t>PASS</a:t>
            </a:r>
            <a:r>
              <a:rPr lang="zh-TW" altLang="en-US" sz="1600" dirty="0"/>
              <a:t>進來</a:t>
            </a:r>
            <a:endParaRPr lang="en-US" altLang="zh-TW" sz="1600" dirty="0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3411522" y="2442193"/>
            <a:ext cx="1678063" cy="15510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69" y="5682796"/>
            <a:ext cx="74104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/>
          <p:cNvSpPr/>
          <p:nvPr/>
        </p:nvSpPr>
        <p:spPr>
          <a:xfrm>
            <a:off x="2136068" y="4896831"/>
            <a:ext cx="499174" cy="222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2920910" y="5486905"/>
            <a:ext cx="1763233" cy="5429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684143" y="5918685"/>
            <a:ext cx="2018582" cy="292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166823" y="4669456"/>
            <a:ext cx="319501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找出從</a:t>
            </a:r>
            <a:r>
              <a:rPr lang="en-US" altLang="zh-TW" sz="1600" dirty="0"/>
              <a:t>view</a:t>
            </a:r>
            <a:r>
              <a:rPr lang="zh-TW" altLang="en-US" sz="1600" dirty="0"/>
              <a:t>傳進來</a:t>
            </a:r>
            <a:r>
              <a:rPr lang="zh-TW" altLang="en-US" sz="1600" dirty="0" smtClean="0"/>
              <a:t>的</a:t>
            </a:r>
            <a:r>
              <a:rPr lang="en-US" altLang="zh-TW" sz="1600" dirty="0" smtClean="0"/>
              <a:t>ID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2650695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47" y="158689"/>
            <a:ext cx="8976847" cy="659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576680" y="158689"/>
            <a:ext cx="491171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按下送出鍵後會去跑</a:t>
            </a:r>
            <a:r>
              <a:rPr lang="en-US" altLang="zh-TW" sz="1600" dirty="0" err="1"/>
              <a:t>GamerController</a:t>
            </a:r>
            <a:r>
              <a:rPr lang="zh-TW" altLang="en-US" sz="1600" dirty="0"/>
              <a:t>  的 </a:t>
            </a:r>
            <a:r>
              <a:rPr lang="en-US" altLang="zh-TW" sz="1600" dirty="0"/>
              <a:t>Edit</a:t>
            </a:r>
            <a:r>
              <a:rPr lang="zh-TW" altLang="en-US" sz="1600" dirty="0"/>
              <a:t>  </a:t>
            </a:r>
            <a:r>
              <a:rPr lang="en-US" altLang="zh-TW" sz="1600" dirty="0"/>
              <a:t>Action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01E63E7-475E-42EE-9E5A-B377C5FD9734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9681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705" y="110093"/>
            <a:ext cx="74104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34" y="1170431"/>
            <a:ext cx="65532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08049" y="294100"/>
            <a:ext cx="2010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使用</a:t>
            </a:r>
            <a:r>
              <a:rPr lang="en-US" altLang="zh-TW" dirty="0">
                <a:solidFill>
                  <a:srgbClr val="FF0000"/>
                </a:solidFill>
              </a:rPr>
              <a:t>Model binding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2916" y="2015696"/>
            <a:ext cx="187125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x</a:t>
            </a:r>
            <a:r>
              <a:rPr lang="zh-TW" altLang="en-US" sz="1600" dirty="0"/>
              <a:t>會接收到物件</a:t>
            </a:r>
            <a:endParaRPr lang="en-US" altLang="zh-TW" sz="1600" dirty="0"/>
          </a:p>
        </p:txBody>
      </p:sp>
      <p:sp>
        <p:nvSpPr>
          <p:cNvPr id="11" name="矩形 10"/>
          <p:cNvSpPr/>
          <p:nvPr/>
        </p:nvSpPr>
        <p:spPr>
          <a:xfrm>
            <a:off x="2977235" y="3917692"/>
            <a:ext cx="431790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3972239" y="518387"/>
            <a:ext cx="1678063" cy="15510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438542" y="794668"/>
            <a:ext cx="3867247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會存到這個物件裡面 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zh-TW" altLang="en-US" sz="1600" dirty="0"/>
              <a:t>透過</a:t>
            </a:r>
            <a:r>
              <a:rPr lang="en-US" altLang="zh-TW" sz="1600" dirty="0"/>
              <a:t>MVC</a:t>
            </a:r>
            <a:r>
              <a:rPr lang="zh-TW" altLang="en-US" sz="1600" dirty="0"/>
              <a:t>的方式這個物件會再丟到這邊來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5912372" y="389632"/>
            <a:ext cx="2127426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567290" y="3849758"/>
            <a:ext cx="2483098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如果沒有錯誤就會存進去</a:t>
            </a:r>
            <a:endParaRPr lang="en-US" altLang="zh-TW" sz="1600" dirty="0"/>
          </a:p>
        </p:txBody>
      </p:sp>
      <p:sp>
        <p:nvSpPr>
          <p:cNvPr id="17" name="矩形 16"/>
          <p:cNvSpPr/>
          <p:nvPr/>
        </p:nvSpPr>
        <p:spPr>
          <a:xfrm>
            <a:off x="6923850" y="2691368"/>
            <a:ext cx="4342248" cy="36821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2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AA13050E-6B24-4684-ACE0-595609BE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59" y="1158488"/>
            <a:ext cx="2827589" cy="457958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1688101-08F8-4ECB-A7D0-82A4787D361E}"/>
              </a:ext>
            </a:extLst>
          </p:cNvPr>
          <p:cNvSpPr/>
          <p:nvPr/>
        </p:nvSpPr>
        <p:spPr>
          <a:xfrm>
            <a:off x="289247" y="807745"/>
            <a:ext cx="54492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先建立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BusinessLayer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BusinessLayer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底下建立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Gamer.cs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/>
              <a:t>Model)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在建立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GamerBusinessLayer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9359A53-0219-4665-BF7C-37DC1765794F}"/>
              </a:ext>
            </a:extLst>
          </p:cNvPr>
          <p:cNvSpPr/>
          <p:nvPr/>
        </p:nvSpPr>
        <p:spPr>
          <a:xfrm>
            <a:off x="8179258" y="1989606"/>
            <a:ext cx="3034988" cy="1221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D94F9260-5359-4671-858F-158837E26C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73"/>
          <a:stretch/>
        </p:blipFill>
        <p:spPr bwMode="auto">
          <a:xfrm>
            <a:off x="581206" y="1350743"/>
            <a:ext cx="4096235" cy="230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xmlns="" id="{35200388-9675-4ECD-89D7-EDDB62A5C42A}"/>
              </a:ext>
            </a:extLst>
          </p:cNvPr>
          <p:cNvCxnSpPr>
            <a:stCxn id="7" idx="3"/>
          </p:cNvCxnSpPr>
          <p:nvPr/>
        </p:nvCxnSpPr>
        <p:spPr>
          <a:xfrm flipV="1">
            <a:off x="4677441" y="1466491"/>
            <a:ext cx="3603918" cy="103592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xmlns="" id="{C7681FFB-A141-4CF6-8A70-5AD70BDAE0F5}"/>
              </a:ext>
            </a:extLst>
          </p:cNvPr>
          <p:cNvCxnSpPr/>
          <p:nvPr/>
        </p:nvCxnSpPr>
        <p:spPr>
          <a:xfrm flipV="1">
            <a:off x="5063706" y="2242868"/>
            <a:ext cx="3674855" cy="17233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xmlns="" id="{F6A7CC66-5B99-42D9-8C61-8697ED348872}"/>
              </a:ext>
            </a:extLst>
          </p:cNvPr>
          <p:cNvCxnSpPr/>
          <p:nvPr/>
        </p:nvCxnSpPr>
        <p:spPr>
          <a:xfrm flipV="1">
            <a:off x="4753158" y="2432649"/>
            <a:ext cx="3985403" cy="19165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56050ADF-80CD-475A-A783-234EAD83DA58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6</a:t>
            </a:r>
            <a:endParaRPr lang="zh-TW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3626342" y="229446"/>
            <a:ext cx="4361717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這個章節是示範可以在一個新的專案裡面跑的是</a:t>
            </a:r>
            <a:r>
              <a:rPr lang="en-US" altLang="zh-TW" sz="1600" dirty="0" smtClean="0"/>
              <a:t>ADO.NET</a:t>
            </a:r>
            <a:br>
              <a:rPr lang="en-US" altLang="zh-TW" sz="1600" dirty="0" smtClean="0"/>
            </a:br>
            <a:r>
              <a:rPr lang="zh-TW" altLang="en-US" sz="1600" dirty="0" smtClean="0"/>
              <a:t>裡面會先建立一個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BusinessLayer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/>
              <a:t>Data</a:t>
            </a:r>
            <a:endParaRPr lang="en-US" altLang="zh-TW" sz="1600" dirty="0" smtClean="0"/>
          </a:p>
          <a:p>
            <a:r>
              <a:rPr lang="zh-TW" altLang="en-US" sz="1600" dirty="0" smtClean="0"/>
              <a:t>把讀取的資料 丟到新專案裡面的</a:t>
            </a:r>
            <a:r>
              <a:rPr lang="en-US" altLang="zh-TW" sz="1600" dirty="0" smtClean="0"/>
              <a:t>MVC</a:t>
            </a:r>
            <a:r>
              <a:rPr lang="zh-TW" altLang="en-US" sz="1600" dirty="0" smtClean="0"/>
              <a:t>的</a:t>
            </a:r>
            <a:r>
              <a:rPr lang="en-US" altLang="zh-TW" sz="1600" dirty="0" smtClean="0"/>
              <a:t>view</a:t>
            </a:r>
            <a:endParaRPr lang="en-US" altLang="zh-TW" sz="1600" dirty="0"/>
          </a:p>
        </p:txBody>
      </p:sp>
      <p:sp>
        <p:nvSpPr>
          <p:cNvPr id="14" name="語音泡泡: 圓角矩形 6">
            <a:extLst>
              <a:ext uri="{FF2B5EF4-FFF2-40B4-BE49-F238E27FC236}">
                <a16:creationId xmlns:a16="http://schemas.microsoft.com/office/drawing/2014/main" xmlns="" id="{E1486E0C-4024-47AF-A99B-32C763660AF4}"/>
              </a:ext>
            </a:extLst>
          </p:cNvPr>
          <p:cNvSpPr/>
          <p:nvPr/>
        </p:nvSpPr>
        <p:spPr>
          <a:xfrm>
            <a:off x="3321548" y="4666074"/>
            <a:ext cx="4666511" cy="414885"/>
          </a:xfrm>
          <a:prstGeom prst="wedgeRoundRectCallout">
            <a:avLst>
              <a:gd name="adj1" fmla="val -45863"/>
              <a:gd name="adj2" fmla="val -135375"/>
              <a:gd name="adj3" fmla="val 16667"/>
            </a:avLst>
          </a:prstGeom>
          <a:solidFill>
            <a:srgbClr val="FFD88B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Ado.net 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來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取得資料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6985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91" y="908378"/>
            <a:ext cx="900112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372867" y="1943320"/>
            <a:ext cx="248845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只會抓要更新的屬性</a:t>
            </a:r>
            <a:endParaRPr lang="en-US" altLang="zh-TW" sz="1600" dirty="0"/>
          </a:p>
          <a:p>
            <a:r>
              <a:rPr lang="zh-TW" altLang="en-US" sz="1600" dirty="0"/>
              <a:t>以外的屬性都不會更新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4135139" y="2030833"/>
            <a:ext cx="3024785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78769" y="2738948"/>
            <a:ext cx="184605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手動給他原本的值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6205268" y="3327029"/>
            <a:ext cx="431033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不然</a:t>
            </a:r>
            <a:r>
              <a:rPr lang="zh-TW" altLang="en-US" sz="1600" dirty="0"/>
              <a:t>沒有</a:t>
            </a:r>
            <a:r>
              <a:rPr lang="en-US" altLang="zh-TW" sz="1600" dirty="0"/>
              <a:t>name</a:t>
            </a:r>
            <a:r>
              <a:rPr lang="zh-TW" altLang="en-US" sz="1600" dirty="0"/>
              <a:t>會等於</a:t>
            </a:r>
            <a:r>
              <a:rPr lang="en-US" altLang="zh-TW" sz="1600" dirty="0"/>
              <a:t>null</a:t>
            </a:r>
            <a:br>
              <a:rPr lang="en-US" altLang="zh-TW" sz="1600" dirty="0"/>
            </a:br>
            <a:r>
              <a:rPr lang="zh-TW" altLang="en-US" sz="1600" dirty="0"/>
              <a:t>這邊檢查會不過 </a:t>
            </a:r>
            <a:endParaRPr lang="en-US" altLang="zh-TW" sz="1600" dirty="0" smtClean="0"/>
          </a:p>
          <a:p>
            <a:r>
              <a:rPr lang="zh-TW" altLang="en-US" sz="1600" dirty="0"/>
              <a:t>有值就是</a:t>
            </a:r>
            <a:r>
              <a:rPr lang="en-US" altLang="zh-TW" sz="1600" dirty="0"/>
              <a:t>true</a:t>
            </a:r>
          </a:p>
          <a:p>
            <a:r>
              <a:rPr lang="zh-TW" altLang="en-US" sz="1600" dirty="0"/>
              <a:t>沒有值就是</a:t>
            </a:r>
            <a:r>
              <a:rPr lang="en-US" altLang="zh-TW" sz="1600" dirty="0" err="1" smtClean="0"/>
              <a:t>flase</a:t>
            </a:r>
            <a:endParaRPr lang="en-US" altLang="zh-TW" sz="1600" dirty="0" smtClean="0"/>
          </a:p>
          <a:p>
            <a:r>
              <a:rPr lang="zh-TW" altLang="en-US" sz="1600" dirty="0"/>
              <a:t>沒有值就會停留在</a:t>
            </a:r>
            <a:r>
              <a:rPr lang="zh-TW" altLang="en-US" sz="1600" dirty="0" smtClean="0"/>
              <a:t>原頁</a:t>
            </a:r>
            <a:endParaRPr lang="en-US" altLang="zh-TW" sz="1600" dirty="0"/>
          </a:p>
        </p:txBody>
      </p:sp>
      <p:sp>
        <p:nvSpPr>
          <p:cNvPr id="9" name="矩形 8"/>
          <p:cNvSpPr/>
          <p:nvPr/>
        </p:nvSpPr>
        <p:spPr>
          <a:xfrm>
            <a:off x="1110354" y="3214885"/>
            <a:ext cx="3024785" cy="856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92878" y="276847"/>
            <a:ext cx="3539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>
                <a:solidFill>
                  <a:srgbClr val="FF0000"/>
                </a:solidFill>
              </a:rPr>
              <a:t>Model binding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en-US" altLang="zh-TW" sz="2400" dirty="0" err="1">
                <a:solidFill>
                  <a:srgbClr val="FF0000"/>
                </a:solidFill>
              </a:rPr>
              <a:t>Includ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6EA199B-0A40-44B3-8115-E74C4F8C23CB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0398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64" y="939588"/>
            <a:ext cx="68389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978769" y="1719032"/>
            <a:ext cx="248845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只有</a:t>
            </a:r>
            <a:r>
              <a:rPr lang="en-US" altLang="zh-TW" sz="1600" dirty="0"/>
              <a:t>name</a:t>
            </a:r>
            <a:r>
              <a:rPr lang="zh-TW" altLang="en-US" sz="1600" dirty="0"/>
              <a:t>的屬性不會更新</a:t>
            </a:r>
            <a:endParaRPr lang="en-US" altLang="zh-TW" sz="1600" dirty="0"/>
          </a:p>
          <a:p>
            <a:r>
              <a:rPr lang="zh-TW" altLang="en-US" sz="1600" dirty="0"/>
              <a:t>其他都會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2340845" y="2011420"/>
            <a:ext cx="2489948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78769" y="2738948"/>
            <a:ext cx="184605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手動給他原本的值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307457" y="3327029"/>
            <a:ext cx="431033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不然沒有</a:t>
            </a:r>
            <a:r>
              <a:rPr lang="en-US" altLang="zh-TW" sz="1600" dirty="0"/>
              <a:t>name</a:t>
            </a:r>
            <a:r>
              <a:rPr lang="zh-TW" altLang="en-US" sz="1600" dirty="0"/>
              <a:t>會等於</a:t>
            </a:r>
            <a:r>
              <a:rPr lang="en-US" altLang="zh-TW" sz="1600" dirty="0"/>
              <a:t>null</a:t>
            </a:r>
            <a:br>
              <a:rPr lang="en-US" altLang="zh-TW" sz="1600" dirty="0"/>
            </a:br>
            <a:r>
              <a:rPr lang="zh-TW" altLang="en-US" sz="1600" dirty="0"/>
              <a:t>這邊檢查會不過 </a:t>
            </a:r>
            <a:endParaRPr lang="en-US" altLang="zh-TW" sz="1600" dirty="0"/>
          </a:p>
        </p:txBody>
      </p:sp>
      <p:sp>
        <p:nvSpPr>
          <p:cNvPr id="9" name="矩形 8"/>
          <p:cNvSpPr/>
          <p:nvPr/>
        </p:nvSpPr>
        <p:spPr>
          <a:xfrm>
            <a:off x="1110354" y="3214885"/>
            <a:ext cx="3024785" cy="856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3540" y="345858"/>
            <a:ext cx="3731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>
                <a:solidFill>
                  <a:srgbClr val="FF0000"/>
                </a:solidFill>
              </a:rPr>
              <a:t>Model binding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-Exclude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DA11BBD5-92AB-43BF-A078-C43D2BEF7DD6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22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9158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18" y="129396"/>
            <a:ext cx="7200900" cy="649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697406" y="4414202"/>
            <a:ext cx="533982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使用</a:t>
            </a:r>
            <a:r>
              <a:rPr lang="en-US" altLang="zh-TW" sz="1600" dirty="0" err="1"/>
              <a:t>excludeProperties</a:t>
            </a:r>
            <a:r>
              <a:rPr lang="zh-TW" altLang="en-US" sz="1600" dirty="0"/>
              <a:t>更新所有的除了名子</a:t>
            </a:r>
            <a:r>
              <a:rPr lang="en-US" altLang="zh-TW" sz="1600" dirty="0"/>
              <a:t>property</a:t>
            </a:r>
            <a:r>
              <a:rPr lang="zh-TW" altLang="en-US" sz="1600" dirty="0"/>
              <a:t>以外</a:t>
            </a:r>
            <a:endParaRPr lang="en-US" altLang="zh-TW" sz="1600" dirty="0"/>
          </a:p>
        </p:txBody>
      </p:sp>
      <p:sp>
        <p:nvSpPr>
          <p:cNvPr id="4" name="矩形 3"/>
          <p:cNvSpPr/>
          <p:nvPr/>
        </p:nvSpPr>
        <p:spPr>
          <a:xfrm>
            <a:off x="7448873" y="1726085"/>
            <a:ext cx="32836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/>
              <a:t>UpdateModel</a:t>
            </a:r>
            <a:r>
              <a:rPr lang="en-US" altLang="zh-TW" dirty="0"/>
              <a:t>()</a:t>
            </a:r>
            <a:r>
              <a:rPr lang="zh-TW" altLang="en-US" dirty="0"/>
              <a:t> 會回傳</a:t>
            </a:r>
            <a:r>
              <a:rPr lang="en-US" altLang="zh-TW" dirty="0"/>
              <a:t>Exception</a:t>
            </a:r>
          </a:p>
          <a:p>
            <a:r>
              <a:rPr lang="en-US" altLang="zh-TW" dirty="0" err="1"/>
              <a:t>TryUpdateModel</a:t>
            </a:r>
            <a:r>
              <a:rPr lang="en-US" altLang="zh-TW" dirty="0"/>
              <a:t>()</a:t>
            </a:r>
            <a:r>
              <a:rPr lang="zh-TW" altLang="en-US" dirty="0"/>
              <a:t> 會回傳</a:t>
            </a:r>
            <a:r>
              <a:rPr lang="en-US" altLang="zh-TW" dirty="0"/>
              <a:t>false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73570" y="5096041"/>
            <a:ext cx="18575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檢查</a:t>
            </a:r>
            <a:r>
              <a:rPr lang="en-US" altLang="zh-TW" sz="1600" dirty="0"/>
              <a:t>input</a:t>
            </a:r>
            <a:r>
              <a:rPr lang="zh-TW" altLang="en-US" sz="1600" dirty="0"/>
              <a:t>是否正確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1242204" y="225585"/>
            <a:ext cx="5620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 err="1">
                <a:solidFill>
                  <a:srgbClr val="FF0000"/>
                </a:solidFill>
              </a:rPr>
              <a:t>UpdateModel</a:t>
            </a:r>
            <a:r>
              <a:rPr lang="en-US" altLang="zh-TW" sz="2400" dirty="0">
                <a:solidFill>
                  <a:srgbClr val="FF0000"/>
                </a:solidFill>
              </a:rPr>
              <a:t>() and </a:t>
            </a:r>
            <a:r>
              <a:rPr lang="en-US" altLang="zh-TW" sz="2400" dirty="0" err="1">
                <a:solidFill>
                  <a:srgbClr val="FF0000"/>
                </a:solidFill>
              </a:rPr>
              <a:t>TryUpdateModel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4AF74417-5071-4FD7-A3D0-17E25668F6DF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23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40713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02" y="703772"/>
            <a:ext cx="7286625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53503" y="143785"/>
            <a:ext cx="5620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 err="1">
                <a:solidFill>
                  <a:srgbClr val="FF0000"/>
                </a:solidFill>
              </a:rPr>
              <a:t>UpdateModel</a:t>
            </a:r>
            <a:r>
              <a:rPr lang="en-US" altLang="zh-TW" sz="2400" dirty="0">
                <a:solidFill>
                  <a:srgbClr val="FF0000"/>
                </a:solidFill>
              </a:rPr>
              <a:t>() and </a:t>
            </a:r>
            <a:r>
              <a:rPr lang="en-US" altLang="zh-TW" sz="2400" dirty="0" err="1">
                <a:solidFill>
                  <a:srgbClr val="FF0000"/>
                </a:solidFill>
              </a:rPr>
              <a:t>TryUpdateModel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1747484" y="4528868"/>
            <a:ext cx="623554" cy="231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356" y="3485072"/>
            <a:ext cx="51530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572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862" y="66482"/>
            <a:ext cx="388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GamerBusinessLayer.cs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DeleteGamer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62" y="625049"/>
            <a:ext cx="892492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947140" y="2329415"/>
            <a:ext cx="507233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取得</a:t>
            </a:r>
            <a:r>
              <a:rPr lang="en-US" altLang="zh-TW" sz="1100" dirty="0" err="1"/>
              <a:t>ConnectionString</a:t>
            </a:r>
            <a:r>
              <a:rPr lang="en-US" altLang="zh-TW" sz="1100" dirty="0"/>
              <a:t> </a:t>
            </a:r>
            <a:r>
              <a:rPr lang="zh-TW" altLang="en-US" sz="1100" dirty="0"/>
              <a:t>建立 </a:t>
            </a:r>
            <a:r>
              <a:rPr lang="en-US" altLang="zh-TW" sz="1100" dirty="0" err="1"/>
              <a:t>SqlConnection</a:t>
            </a:r>
            <a:r>
              <a:rPr lang="en-US" altLang="zh-TW" sz="1100" dirty="0"/>
              <a:t> </a:t>
            </a:r>
            <a:r>
              <a:rPr lang="zh-TW" altLang="en-US" sz="1100" dirty="0"/>
              <a:t>後跑完後從</a:t>
            </a:r>
            <a:r>
              <a:rPr lang="en-US" altLang="zh-TW" sz="1100" dirty="0"/>
              <a:t>memory</a:t>
            </a:r>
            <a:r>
              <a:rPr lang="zh-TW" altLang="en-US" sz="1100" dirty="0"/>
              <a:t>清除掉 </a:t>
            </a:r>
            <a:r>
              <a:rPr lang="en-US" altLang="zh-TW" sz="1100" dirty="0" err="1"/>
              <a:t>SqlConnection</a:t>
            </a:r>
            <a:endParaRPr lang="en-US" altLang="zh-TW" sz="1100" dirty="0"/>
          </a:p>
        </p:txBody>
      </p:sp>
      <p:sp>
        <p:nvSpPr>
          <p:cNvPr id="10" name="矩形 9"/>
          <p:cNvSpPr/>
          <p:nvPr/>
        </p:nvSpPr>
        <p:spPr>
          <a:xfrm>
            <a:off x="6768860" y="2846157"/>
            <a:ext cx="291860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err="1"/>
              <a:t>SqlCommand</a:t>
            </a:r>
            <a:r>
              <a:rPr lang="en-US" altLang="zh-TW" sz="1100" dirty="0"/>
              <a:t> </a:t>
            </a:r>
            <a:r>
              <a:rPr lang="en-US" altLang="zh-TW" sz="1100" dirty="0" err="1"/>
              <a:t>cmd</a:t>
            </a:r>
            <a:r>
              <a:rPr lang="zh-TW" altLang="en-US" sz="1100" dirty="0"/>
              <a:t>會去執行</a:t>
            </a:r>
            <a:r>
              <a:rPr lang="en-US" altLang="zh-TW" sz="1100" dirty="0" err="1"/>
              <a:t>spDeleteGamer</a:t>
            </a:r>
            <a:endParaRPr lang="en-US" altLang="zh-TW" sz="1100" dirty="0"/>
          </a:p>
        </p:txBody>
      </p:sp>
      <p:sp>
        <p:nvSpPr>
          <p:cNvPr id="11" name="矩形 10"/>
          <p:cNvSpPr/>
          <p:nvPr/>
        </p:nvSpPr>
        <p:spPr>
          <a:xfrm>
            <a:off x="4710022" y="3875006"/>
            <a:ext cx="130258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把</a:t>
            </a:r>
            <a:r>
              <a:rPr lang="en-US" altLang="zh-TW" sz="1100" dirty="0"/>
              <a:t>ID</a:t>
            </a:r>
            <a:r>
              <a:rPr lang="zh-TW" altLang="en-US" sz="1100" dirty="0"/>
              <a:t>參數丟進來後</a:t>
            </a:r>
            <a:endParaRPr lang="en-US" altLang="zh-TW" sz="1100" dirty="0"/>
          </a:p>
        </p:txBody>
      </p:sp>
      <p:sp>
        <p:nvSpPr>
          <p:cNvPr id="12" name="矩形 11"/>
          <p:cNvSpPr/>
          <p:nvPr/>
        </p:nvSpPr>
        <p:spPr>
          <a:xfrm>
            <a:off x="4892613" y="4438762"/>
            <a:ext cx="130258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再把參數丟進</a:t>
            </a:r>
            <a:endParaRPr lang="en-US" altLang="zh-TW" sz="1100" dirty="0"/>
          </a:p>
        </p:txBody>
      </p:sp>
      <p:sp>
        <p:nvSpPr>
          <p:cNvPr id="13" name="矩形 12"/>
          <p:cNvSpPr/>
          <p:nvPr/>
        </p:nvSpPr>
        <p:spPr>
          <a:xfrm>
            <a:off x="4787660" y="2780300"/>
            <a:ext cx="1224951" cy="196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5857336" y="2976962"/>
            <a:ext cx="110704" cy="14395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311768" y="4979350"/>
            <a:ext cx="130258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再去做刪除的動作</a:t>
            </a:r>
            <a:endParaRPr lang="en-US" altLang="zh-TW" sz="11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AC64D88A-822E-4971-B5F5-BFA3F66869FC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26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3160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01" y="411012"/>
            <a:ext cx="10991850" cy="60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010619" y="5287993"/>
            <a:ext cx="974786" cy="216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 flipH="1" flipV="1">
            <a:off x="1811547" y="1216325"/>
            <a:ext cx="1199073" cy="407166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333446" y="1244112"/>
            <a:ext cx="189349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會去執行</a:t>
            </a:r>
            <a:r>
              <a:rPr lang="en-US" altLang="zh-TW" sz="1100" dirty="0"/>
              <a:t>Form post</a:t>
            </a:r>
            <a:r>
              <a:rPr lang="zh-TW" altLang="en-US" sz="1100" dirty="0"/>
              <a:t>的動作</a:t>
            </a:r>
            <a:endParaRPr lang="en-US" altLang="zh-TW" sz="1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580" y="988137"/>
            <a:ext cx="36099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線單箭頭接點 8"/>
          <p:cNvCxnSpPr/>
          <p:nvPr/>
        </p:nvCxnSpPr>
        <p:spPr>
          <a:xfrm>
            <a:off x="5383695" y="1244113"/>
            <a:ext cx="2543980" cy="117128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92739" y="1640786"/>
            <a:ext cx="1206800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再去執行這一段</a:t>
            </a:r>
            <a:endParaRPr lang="en-US" altLang="zh-TW" sz="1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FEB38F6E-81F0-490F-BFC1-10280E501927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27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06226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58C98C09-3733-4C20-AE1C-FEFEEC6AF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97" t="6540" b="61350"/>
          <a:stretch/>
        </p:blipFill>
        <p:spPr>
          <a:xfrm>
            <a:off x="71021" y="454520"/>
            <a:ext cx="3579949" cy="33324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866DDCC5-1605-49D5-80F0-5306B6516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2" y="3847381"/>
            <a:ext cx="11938621" cy="28388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AF40F365-2F7A-4892-9A5E-68318CD82CD1}"/>
              </a:ext>
            </a:extLst>
          </p:cNvPr>
          <p:cNvSpPr/>
          <p:nvPr/>
        </p:nvSpPr>
        <p:spPr>
          <a:xfrm>
            <a:off x="1149292" y="3003259"/>
            <a:ext cx="2030136" cy="209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xmlns="" id="{DF1D0A1B-279F-4AE4-B29C-F57C8EC5439F}"/>
              </a:ext>
            </a:extLst>
          </p:cNvPr>
          <p:cNvSpPr/>
          <p:nvPr/>
        </p:nvSpPr>
        <p:spPr>
          <a:xfrm>
            <a:off x="2451344" y="2211331"/>
            <a:ext cx="2399251" cy="687896"/>
          </a:xfrm>
          <a:prstGeom prst="wedgeRoundRectCallout">
            <a:avLst>
              <a:gd name="adj1" fmla="val -35172"/>
              <a:gd name="adj2" fmla="val 8096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要先裝套件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8C642F8-9173-483E-927E-155B9778DE48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0670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1AF3DB7E-967E-456B-9A4F-CD9CAD00A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22" y="494316"/>
            <a:ext cx="10963275" cy="7239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25A0EF3-3E71-4DF2-8E86-E252A2E2295F}"/>
              </a:ext>
            </a:extLst>
          </p:cNvPr>
          <p:cNvSpPr/>
          <p:nvPr/>
        </p:nvSpPr>
        <p:spPr>
          <a:xfrm>
            <a:off x="78994" y="0"/>
            <a:ext cx="1598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Web.config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C450E27A-DA07-4691-AE25-7820B96A4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08" y="1432528"/>
            <a:ext cx="4495800" cy="21621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47D10AD4-26B6-4726-A2EB-16C761A6E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977" y="1118816"/>
            <a:ext cx="6533343" cy="2690200"/>
          </a:xfrm>
          <a:prstGeom prst="rect">
            <a:avLst/>
          </a:prstGeom>
        </p:spPr>
      </p:pic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xmlns="" id="{55442D45-CA09-40BC-B05B-B26CBC92705E}"/>
              </a:ext>
            </a:extLst>
          </p:cNvPr>
          <p:cNvSpPr/>
          <p:nvPr/>
        </p:nvSpPr>
        <p:spPr>
          <a:xfrm>
            <a:off x="1770172" y="137112"/>
            <a:ext cx="3660397" cy="361614"/>
          </a:xfrm>
          <a:prstGeom prst="wedgeRoundRectCallout">
            <a:avLst>
              <a:gd name="adj1" fmla="val -35172"/>
              <a:gd name="adj2" fmla="val 8096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之後要去</a:t>
            </a:r>
            <a:r>
              <a:rPr lang="zh-TW" altLang="en-US" dirty="0">
                <a:solidFill>
                  <a:srgbClr val="FF0000"/>
                </a:solidFill>
              </a:rPr>
              <a:t>Web.config </a:t>
            </a:r>
            <a:r>
              <a:rPr lang="zh-TW" altLang="en-US" dirty="0">
                <a:solidFill>
                  <a:schemeClr val="tx1"/>
                </a:solidFill>
              </a:rPr>
              <a:t>設定連線資訊</a:t>
            </a:r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xmlns="" id="{6FFA0F0D-AAB2-4792-8858-EDD6016E1D41}"/>
              </a:ext>
            </a:extLst>
          </p:cNvPr>
          <p:cNvSpPr/>
          <p:nvPr/>
        </p:nvSpPr>
        <p:spPr>
          <a:xfrm>
            <a:off x="297108" y="1240031"/>
            <a:ext cx="3911670" cy="361614"/>
          </a:xfrm>
          <a:prstGeom prst="wedgeRoundRectCallout">
            <a:avLst>
              <a:gd name="adj1" fmla="val -2998"/>
              <a:gd name="adj2" fmla="val 29671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Class </a:t>
            </a:r>
            <a:r>
              <a:rPr lang="zh-TW" altLang="en-US" dirty="0">
                <a:solidFill>
                  <a:schemeClr val="tx1"/>
                </a:solidFill>
              </a:rPr>
              <a:t>的名稱一定要跟Web.config 一樣 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D2DAE6E6-2CBC-4906-9C23-D9CA4934A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08" y="3572888"/>
            <a:ext cx="5476875" cy="3314700"/>
          </a:xfrm>
          <a:prstGeom prst="rect">
            <a:avLst/>
          </a:prstGeom>
        </p:spPr>
      </p:pic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xmlns="" id="{4973D049-1104-42F6-9E29-B5789AE37153}"/>
              </a:ext>
            </a:extLst>
          </p:cNvPr>
          <p:cNvSpPr/>
          <p:nvPr/>
        </p:nvSpPr>
        <p:spPr>
          <a:xfrm>
            <a:off x="2354016" y="3211274"/>
            <a:ext cx="1740020" cy="361614"/>
          </a:xfrm>
          <a:prstGeom prst="wedgeRoundRectCallout">
            <a:avLst>
              <a:gd name="adj1" fmla="val -16509"/>
              <a:gd name="adj2" fmla="val -10462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取得</a:t>
            </a:r>
            <a:r>
              <a:rPr lang="en-US" altLang="zh-TW" dirty="0">
                <a:solidFill>
                  <a:schemeClr val="tx1"/>
                </a:solidFill>
              </a:rPr>
              <a:t>DB</a:t>
            </a:r>
            <a:r>
              <a:rPr lang="zh-TW" altLang="en-US" dirty="0">
                <a:solidFill>
                  <a:schemeClr val="tx1"/>
                </a:solidFill>
              </a:rPr>
              <a:t>資訊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A47348DB-D356-489C-B644-D105B4AB4109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14" name="語音泡泡: 圓角矩形 13">
            <a:extLst>
              <a:ext uri="{FF2B5EF4-FFF2-40B4-BE49-F238E27FC236}">
                <a16:creationId xmlns:a16="http://schemas.microsoft.com/office/drawing/2014/main" xmlns="" id="{58497045-F1D8-440B-AFA7-7C4C402DF985}"/>
              </a:ext>
            </a:extLst>
          </p:cNvPr>
          <p:cNvSpPr/>
          <p:nvPr/>
        </p:nvSpPr>
        <p:spPr>
          <a:xfrm>
            <a:off x="8101873" y="1601645"/>
            <a:ext cx="1740020" cy="361614"/>
          </a:xfrm>
          <a:prstGeom prst="wedgeRoundRectCallout">
            <a:avLst>
              <a:gd name="adj1" fmla="val -45436"/>
              <a:gd name="adj2" fmla="val 11112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DB</a:t>
            </a:r>
            <a:r>
              <a:rPr lang="zh-TW" altLang="en-US" dirty="0">
                <a:solidFill>
                  <a:schemeClr val="tx1"/>
                </a:solidFill>
              </a:rPr>
              <a:t>資訊</a:t>
            </a:r>
          </a:p>
        </p:txBody>
      </p:sp>
    </p:spTree>
    <p:extLst>
      <p:ext uri="{BB962C8B-B14F-4D97-AF65-F5344CB8AC3E}">
        <p14:creationId xmlns:p14="http://schemas.microsoft.com/office/powerpoint/2010/main" val="1355196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自動生成的頁面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8" y="461665"/>
            <a:ext cx="10477500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80397" y="1870403"/>
            <a:ext cx="502566" cy="243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188540" y="1876154"/>
            <a:ext cx="502566" cy="243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815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63175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572771" y="755283"/>
            <a:ext cx="316445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只要自動生成的一定不要去變動</a:t>
            </a:r>
            <a:endParaRPr lang="en-US" altLang="zh-TW" sz="11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6" y="2795798"/>
            <a:ext cx="8610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3757340" y="3552806"/>
            <a:ext cx="3164459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建立一個新的 </a:t>
            </a:r>
            <a:r>
              <a:rPr lang="en-US" altLang="zh-TW" sz="1100" dirty="0"/>
              <a:t>team view</a:t>
            </a:r>
            <a:r>
              <a:rPr lang="zh-TW" altLang="en-US" sz="1100" dirty="0"/>
              <a:t> </a:t>
            </a:r>
            <a:r>
              <a:rPr lang="en-US" altLang="zh-TW" sz="1100" dirty="0"/>
              <a:t/>
            </a:r>
            <a:br>
              <a:rPr lang="en-US" altLang="zh-TW" sz="1100" dirty="0"/>
            </a:br>
            <a:r>
              <a:rPr lang="zh-TW" altLang="en-US" sz="1100" dirty="0"/>
              <a:t>但因為</a:t>
            </a:r>
            <a:r>
              <a:rPr lang="en-US" altLang="zh-TW" sz="1100" dirty="0"/>
              <a:t>Name </a:t>
            </a:r>
            <a:r>
              <a:rPr lang="zh-TW" altLang="en-US" sz="1100" dirty="0"/>
              <a:t>已經存在了</a:t>
            </a:r>
            <a:endParaRPr lang="en-US" altLang="zh-TW" sz="11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70" y="4084248"/>
            <a:ext cx="65246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7343952" y="4084247"/>
            <a:ext cx="316445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所以再建立一個</a:t>
            </a:r>
            <a:r>
              <a:rPr lang="en-US" altLang="zh-TW" sz="1100" dirty="0" err="1"/>
              <a:t>TeamMetaData</a:t>
            </a:r>
            <a:endParaRPr lang="en-US" altLang="zh-TW" sz="11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6C96275F-EC89-41F3-A35E-D4D7AE4F5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606" y="704301"/>
            <a:ext cx="3000375" cy="27336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8F02B9B-61B0-4B63-B610-6EF05DD6248F}"/>
              </a:ext>
            </a:extLst>
          </p:cNvPr>
          <p:cNvSpPr/>
          <p:nvPr/>
        </p:nvSpPr>
        <p:spPr>
          <a:xfrm>
            <a:off x="9413394" y="3076628"/>
            <a:ext cx="1179079" cy="176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2C1154C0-8122-4CFD-B6C2-412928C562B3}"/>
              </a:ext>
            </a:extLst>
          </p:cNvPr>
          <p:cNvSpPr/>
          <p:nvPr/>
        </p:nvSpPr>
        <p:spPr>
          <a:xfrm>
            <a:off x="9278787" y="1203472"/>
            <a:ext cx="1179079" cy="176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B161AD9F-A5D0-411F-8016-7DCEF6857421}"/>
              </a:ext>
            </a:extLst>
          </p:cNvPr>
          <p:cNvSpPr/>
          <p:nvPr/>
        </p:nvSpPr>
        <p:spPr>
          <a:xfrm>
            <a:off x="9278788" y="1379842"/>
            <a:ext cx="1507896" cy="173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7339A040-8229-4522-9AF8-879FAAA5437C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32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830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3D2AD7E2-E957-4DB7-B9AD-96CC48379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4"/>
            <a:ext cx="7905750" cy="6810375"/>
          </a:xfrm>
          <a:prstGeom prst="rect">
            <a:avLst/>
          </a:prstGeom>
        </p:spPr>
      </p:pic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xmlns="" id="{E1486E0C-4024-47AF-A99B-32C763660AF4}"/>
              </a:ext>
            </a:extLst>
          </p:cNvPr>
          <p:cNvSpPr/>
          <p:nvPr/>
        </p:nvSpPr>
        <p:spPr>
          <a:xfrm>
            <a:off x="3642218" y="1761687"/>
            <a:ext cx="4263532" cy="462793"/>
          </a:xfrm>
          <a:prstGeom prst="wedgeRoundRectCallout">
            <a:avLst>
              <a:gd name="adj1" fmla="val -58947"/>
              <a:gd name="adj2" fmla="val 535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取得全部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資料後放到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Gamers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0AEC7426-FEE0-44B5-90F3-09E9C0CC35CE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9" name="語音泡泡: 圓角矩形 7">
            <a:extLst>
              <a:ext uri="{FF2B5EF4-FFF2-40B4-BE49-F238E27FC236}">
                <a16:creationId xmlns:a16="http://schemas.microsoft.com/office/drawing/2014/main" xmlns="" id="{4C0066AE-909C-42B8-8E44-C45670AE8500}"/>
              </a:ext>
            </a:extLst>
          </p:cNvPr>
          <p:cNvSpPr/>
          <p:nvPr/>
        </p:nvSpPr>
        <p:spPr>
          <a:xfrm>
            <a:off x="2164256" y="-6361"/>
            <a:ext cx="5476989" cy="381837"/>
          </a:xfrm>
          <a:prstGeom prst="wedgeRoundRectCallout">
            <a:avLst>
              <a:gd name="adj1" fmla="val -58475"/>
              <a:gd name="adj2" fmla="val -4838"/>
              <a:gd name="adj3" fmla="val 16667"/>
            </a:avLst>
          </a:prstGeom>
          <a:solidFill>
            <a:srgbClr val="FFD88B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Ado.net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來取得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Gamers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6749" y="2549329"/>
            <a:ext cx="16737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讀取連線資訊</a:t>
            </a:r>
            <a:endParaRPr lang="en-US" altLang="zh-TW" sz="1600" dirty="0"/>
          </a:p>
        </p:txBody>
      </p:sp>
      <p:sp>
        <p:nvSpPr>
          <p:cNvPr id="2" name="矩形 1"/>
          <p:cNvSpPr/>
          <p:nvPr/>
        </p:nvSpPr>
        <p:spPr>
          <a:xfrm>
            <a:off x="1625600" y="3667034"/>
            <a:ext cx="60960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取得</a:t>
            </a:r>
            <a:r>
              <a:rPr lang="en-US" altLang="zh-TW" sz="1200" dirty="0" err="1"/>
              <a:t>ConnectionString</a:t>
            </a:r>
            <a:r>
              <a:rPr lang="en-US" altLang="zh-TW" sz="1200" dirty="0"/>
              <a:t> </a:t>
            </a:r>
            <a:r>
              <a:rPr lang="zh-TW" altLang="en-US" sz="1200" dirty="0"/>
              <a:t>建立 </a:t>
            </a:r>
            <a:r>
              <a:rPr lang="en-US" altLang="zh-TW" sz="1200" dirty="0" err="1"/>
              <a:t>SqlConnection</a:t>
            </a:r>
            <a:r>
              <a:rPr lang="en-US" altLang="zh-TW" sz="1200" dirty="0"/>
              <a:t> </a:t>
            </a:r>
            <a:r>
              <a:rPr lang="zh-TW" altLang="en-US" sz="1200" dirty="0"/>
              <a:t>後跑完後從</a:t>
            </a:r>
            <a:r>
              <a:rPr lang="en-US" altLang="zh-TW" sz="1200" dirty="0"/>
              <a:t>memory</a:t>
            </a:r>
            <a:r>
              <a:rPr lang="zh-TW" altLang="en-US" sz="1200" dirty="0"/>
              <a:t>清除掉 </a:t>
            </a:r>
            <a:r>
              <a:rPr lang="en-US" altLang="zh-TW" sz="1200" dirty="0" err="1" smtClean="0"/>
              <a:t>xSqlConnection</a:t>
            </a:r>
            <a:endParaRPr lang="zh-TW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4416749" y="3059616"/>
            <a:ext cx="16737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建立</a:t>
            </a:r>
            <a:r>
              <a:rPr lang="zh-TW" altLang="en-US" sz="1600" dirty="0" smtClean="0"/>
              <a:t>一個</a:t>
            </a:r>
            <a:r>
              <a:rPr lang="en-US" altLang="zh-TW" sz="1600" dirty="0" smtClean="0"/>
              <a:t>List</a:t>
            </a:r>
            <a:endParaRPr lang="en-US" altLang="zh-TW" sz="1600" dirty="0"/>
          </a:p>
        </p:txBody>
      </p:sp>
      <p:sp>
        <p:nvSpPr>
          <p:cNvPr id="12" name="矩形 11"/>
          <p:cNvSpPr/>
          <p:nvPr/>
        </p:nvSpPr>
        <p:spPr>
          <a:xfrm>
            <a:off x="5253645" y="3957933"/>
            <a:ext cx="198535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使用</a:t>
            </a:r>
            <a:r>
              <a:rPr lang="en-US" altLang="zh-TW" sz="1200" dirty="0" err="1" smtClean="0"/>
              <a:t>Sql</a:t>
            </a:r>
            <a:r>
              <a:rPr lang="en-US" altLang="zh-TW" sz="1200" dirty="0" smtClean="0"/>
              <a:t> command</a:t>
            </a:r>
            <a:r>
              <a:rPr lang="zh-TW" altLang="en-US" sz="1200" dirty="0" smtClean="0"/>
              <a:t>去跑</a:t>
            </a:r>
            <a:r>
              <a:rPr lang="en-US" altLang="zh-TW" sz="1200" dirty="0" smtClean="0"/>
              <a:t>SP</a:t>
            </a:r>
            <a:endParaRPr lang="zh-TW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3952875" y="4782233"/>
            <a:ext cx="198535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建立一個</a:t>
            </a:r>
            <a:r>
              <a:rPr lang="en-US" altLang="zh-TW" sz="1200" dirty="0" smtClean="0"/>
              <a:t>Gamer</a:t>
            </a:r>
            <a:endParaRPr lang="zh-TW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766" y="4234932"/>
            <a:ext cx="24955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xmlns="" id="{9F5472DB-3040-4E23-9AF3-685BF7A352B1}"/>
              </a:ext>
            </a:extLst>
          </p:cNvPr>
          <p:cNvCxnSpPr/>
          <p:nvPr/>
        </p:nvCxnSpPr>
        <p:spPr>
          <a:xfrm>
            <a:off x="5452532" y="4920732"/>
            <a:ext cx="2269068" cy="33706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090630" y="5823633"/>
            <a:ext cx="3239637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/>
              <a:t>讀取到的</a:t>
            </a:r>
            <a:r>
              <a:rPr lang="zh-TW" altLang="en-US" sz="1200" dirty="0" smtClean="0"/>
              <a:t>資料 丟到這些</a:t>
            </a:r>
            <a:r>
              <a:rPr lang="en-US" altLang="zh-TW" sz="1200" dirty="0" smtClean="0"/>
              <a:t>gamer </a:t>
            </a:r>
            <a:r>
              <a:rPr lang="zh-TW" altLang="en-US" sz="1200" dirty="0" smtClean="0"/>
              <a:t>的屬性裡面去</a:t>
            </a:r>
            <a:endParaRPr lang="zh-TW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2850994" y="6475567"/>
            <a:ext cx="1619818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然後回傳到</a:t>
            </a:r>
            <a:r>
              <a:rPr lang="en-US" altLang="zh-TW" sz="1200" dirty="0" smtClean="0"/>
              <a:t>gamers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90069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68" y="777546"/>
            <a:ext cx="71913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876133" y="1692273"/>
            <a:ext cx="3076757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會先建立一個</a:t>
            </a:r>
            <a:r>
              <a:rPr lang="en-US" altLang="zh-TW" sz="1100" dirty="0"/>
              <a:t>Index</a:t>
            </a:r>
            <a:r>
              <a:rPr lang="zh-TW" altLang="en-US" sz="1100" dirty="0"/>
              <a:t>的</a:t>
            </a:r>
            <a:r>
              <a:rPr lang="en-US" altLang="zh-TW" sz="1100" dirty="0"/>
              <a:t>method   </a:t>
            </a:r>
            <a:r>
              <a:rPr lang="en-US" altLang="zh-TW" sz="1100" dirty="0" smtClean="0"/>
              <a:t>index</a:t>
            </a:r>
            <a:r>
              <a:rPr lang="zh-TW" altLang="en-US" sz="1100" dirty="0" smtClean="0"/>
              <a:t>  </a:t>
            </a:r>
            <a:r>
              <a:rPr lang="en-US" altLang="zh-TW" sz="1100" dirty="0" smtClean="0"/>
              <a:t>x</a:t>
            </a:r>
            <a:r>
              <a:rPr lang="zh-TW" altLang="en-US" sz="1100" dirty="0" smtClean="0"/>
              <a:t>是</a:t>
            </a:r>
            <a:r>
              <a:rPr lang="zh-TW" altLang="en-US" sz="1100" dirty="0"/>
              <a:t>從</a:t>
            </a:r>
            <a:r>
              <a:rPr lang="en-US" altLang="zh-TW" sz="1100" dirty="0"/>
              <a:t>action</a:t>
            </a:r>
          </a:p>
        </p:txBody>
      </p:sp>
      <p:sp>
        <p:nvSpPr>
          <p:cNvPr id="6" name="矩形 5"/>
          <p:cNvSpPr/>
          <p:nvPr/>
        </p:nvSpPr>
        <p:spPr>
          <a:xfrm>
            <a:off x="5408760" y="1968291"/>
            <a:ext cx="4071670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action</a:t>
            </a:r>
            <a:r>
              <a:rPr lang="zh-TW" altLang="en-US" sz="1100" dirty="0"/>
              <a:t>會先取出所有的</a:t>
            </a:r>
            <a:r>
              <a:rPr lang="en-US" altLang="zh-TW" sz="1100" dirty="0"/>
              <a:t>gamer  </a:t>
            </a:r>
            <a:r>
              <a:rPr lang="zh-TW" altLang="en-US" sz="1100" dirty="0"/>
              <a:t>這個</a:t>
            </a:r>
            <a:r>
              <a:rPr lang="en-US" altLang="zh-TW" sz="1100" dirty="0"/>
              <a:t>gamer</a:t>
            </a:r>
            <a:r>
              <a:rPr lang="zh-TW" altLang="en-US" sz="1100" dirty="0"/>
              <a:t> 必須包括</a:t>
            </a:r>
            <a:r>
              <a:rPr lang="en-US" altLang="zh-TW" sz="1100" dirty="0"/>
              <a:t>team</a:t>
            </a:r>
          </a:p>
        </p:txBody>
      </p:sp>
      <p:sp>
        <p:nvSpPr>
          <p:cNvPr id="8" name="矩形 7"/>
          <p:cNvSpPr/>
          <p:nvPr/>
        </p:nvSpPr>
        <p:spPr>
          <a:xfrm>
            <a:off x="1265069" y="2099096"/>
            <a:ext cx="1711044" cy="153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2120591" y="2252905"/>
            <a:ext cx="235232" cy="1308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A37E7308-6AB5-4F48-AC9C-00F8F278688A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33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8135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75" y="1251848"/>
            <a:ext cx="7039906" cy="357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0845" y="220624"/>
            <a:ext cx="3620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11945" y="1251848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給他一個</a:t>
            </a:r>
            <a:r>
              <a:rPr lang="en-US" altLang="zh-TW" sz="1100" dirty="0"/>
              <a:t>ID</a:t>
            </a:r>
            <a:r>
              <a:rPr lang="zh-TW" altLang="en-US" sz="1100" dirty="0"/>
              <a:t> 他就會找出</a:t>
            </a:r>
            <a:r>
              <a:rPr lang="en-US" altLang="zh-TW" sz="1100" dirty="0"/>
              <a:t>Gamer</a:t>
            </a:r>
            <a:br>
              <a:rPr lang="en-US" altLang="zh-TW" sz="1100" dirty="0"/>
            </a:br>
            <a:r>
              <a:rPr lang="zh-TW" altLang="en-US" sz="1100" dirty="0"/>
              <a:t>然後就會給你這個</a:t>
            </a:r>
            <a:r>
              <a:rPr lang="en-US" altLang="zh-TW" sz="1100" dirty="0"/>
              <a:t>Gamer</a:t>
            </a:r>
            <a:r>
              <a:rPr lang="zh-TW" altLang="en-US" sz="1100" dirty="0"/>
              <a:t>的所有資料</a:t>
            </a:r>
            <a:endParaRPr lang="en-US" altLang="zh-TW" sz="1100" dirty="0"/>
          </a:p>
        </p:txBody>
      </p:sp>
      <p:sp>
        <p:nvSpPr>
          <p:cNvPr id="7" name="矩形 6"/>
          <p:cNvSpPr/>
          <p:nvPr/>
        </p:nvSpPr>
        <p:spPr>
          <a:xfrm>
            <a:off x="6699847" y="2197878"/>
            <a:ext cx="1693655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如果</a:t>
            </a:r>
            <a:r>
              <a:rPr lang="en-US" altLang="zh-TW" sz="1100" dirty="0"/>
              <a:t>ID</a:t>
            </a:r>
            <a:r>
              <a:rPr lang="zh-TW" altLang="en-US" sz="1100" dirty="0"/>
              <a:t>是空的值</a:t>
            </a:r>
            <a:r>
              <a:rPr lang="en-US" altLang="zh-TW" sz="1100" dirty="0"/>
              <a:t/>
            </a:r>
            <a:br>
              <a:rPr lang="en-US" altLang="zh-TW" sz="1100" dirty="0"/>
            </a:br>
            <a:r>
              <a:rPr lang="zh-TW" altLang="en-US" sz="1100" dirty="0"/>
              <a:t>就會給一個</a:t>
            </a:r>
            <a:r>
              <a:rPr lang="en-US" altLang="zh-TW" sz="1100" dirty="0" err="1"/>
              <a:t>BadRequest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5158592" y="3039087"/>
            <a:ext cx="1693655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找出</a:t>
            </a:r>
            <a:r>
              <a:rPr lang="en-US" altLang="zh-TW" sz="1100" dirty="0"/>
              <a:t>Gamer</a:t>
            </a:r>
          </a:p>
          <a:p>
            <a:r>
              <a:rPr lang="zh-TW" altLang="en-US" sz="1100" dirty="0"/>
              <a:t>如果</a:t>
            </a:r>
            <a:r>
              <a:rPr lang="en-US" altLang="zh-TW" sz="1100" dirty="0"/>
              <a:t>Gamer</a:t>
            </a:r>
            <a:r>
              <a:rPr lang="zh-TW" altLang="en-US" sz="1100" dirty="0"/>
              <a:t>是空的</a:t>
            </a:r>
            <a:endParaRPr lang="en-US" altLang="zh-TW" sz="1100" dirty="0"/>
          </a:p>
          <a:p>
            <a:r>
              <a:rPr lang="zh-TW" altLang="en-US" sz="1100" dirty="0"/>
              <a:t>就會顯示</a:t>
            </a:r>
            <a:r>
              <a:rPr lang="en-US" altLang="zh-TW" sz="1100" dirty="0" err="1"/>
              <a:t>HttpNotFound</a:t>
            </a:r>
            <a:endParaRPr lang="en-US" altLang="zh-TW" sz="1100" dirty="0"/>
          </a:p>
        </p:txBody>
      </p:sp>
      <p:sp>
        <p:nvSpPr>
          <p:cNvPr id="9" name="矩形 8"/>
          <p:cNvSpPr/>
          <p:nvPr/>
        </p:nvSpPr>
        <p:spPr>
          <a:xfrm>
            <a:off x="2748947" y="4303856"/>
            <a:ext cx="226299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再回傳到</a:t>
            </a:r>
            <a:r>
              <a:rPr lang="en-US" altLang="zh-TW" sz="1100" dirty="0"/>
              <a:t>View(</a:t>
            </a:r>
            <a:r>
              <a:rPr lang="en-US" altLang="zh-TW" sz="1100" dirty="0" err="1"/>
              <a:t>Details.cshtml</a:t>
            </a:r>
            <a:r>
              <a:rPr lang="en-US" altLang="zh-TW" sz="1100" dirty="0"/>
              <a:t>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1E9B407-C312-47D1-A2AE-14BB7CEA0C43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34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8839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64"/>
          <a:stretch/>
        </p:blipFill>
        <p:spPr bwMode="auto">
          <a:xfrm>
            <a:off x="125351" y="985209"/>
            <a:ext cx="7800975" cy="1688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25351" y="121572"/>
            <a:ext cx="3590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Create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43267" y="1329486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給他一個</a:t>
            </a:r>
            <a:r>
              <a:rPr lang="en-US" altLang="zh-TW" sz="1100" dirty="0"/>
              <a:t>ID</a:t>
            </a:r>
            <a:r>
              <a:rPr lang="zh-TW" altLang="en-US" sz="1100" dirty="0"/>
              <a:t> 他就會找出</a:t>
            </a:r>
            <a:r>
              <a:rPr lang="en-US" altLang="zh-TW" sz="1100" dirty="0"/>
              <a:t>Gamer</a:t>
            </a:r>
            <a:br>
              <a:rPr lang="en-US" altLang="zh-TW" sz="1100" dirty="0"/>
            </a:br>
            <a:r>
              <a:rPr lang="zh-TW" altLang="en-US" sz="1100" dirty="0"/>
              <a:t>然後就會給你這個</a:t>
            </a:r>
            <a:r>
              <a:rPr lang="en-US" altLang="zh-TW" sz="1100" dirty="0"/>
              <a:t>Gamer</a:t>
            </a:r>
            <a:r>
              <a:rPr lang="zh-TW" altLang="en-US" sz="1100" dirty="0"/>
              <a:t>的所有資料</a:t>
            </a:r>
            <a:endParaRPr lang="en-US" altLang="zh-TW" sz="1100" dirty="0"/>
          </a:p>
        </p:txBody>
      </p:sp>
      <p:sp>
        <p:nvSpPr>
          <p:cNvPr id="7" name="矩形 6"/>
          <p:cNvSpPr/>
          <p:nvPr/>
        </p:nvSpPr>
        <p:spPr>
          <a:xfrm>
            <a:off x="4103159" y="2142171"/>
            <a:ext cx="348071" cy="153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199072" y="2139240"/>
            <a:ext cx="517585" cy="156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664014" y="2142171"/>
            <a:ext cx="4071670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找一個</a:t>
            </a:r>
            <a:r>
              <a:rPr lang="en-US" altLang="zh-TW" sz="1100" dirty="0"/>
              <a:t>name=</a:t>
            </a:r>
            <a:r>
              <a:rPr lang="en-US" altLang="zh-TW" sz="1100" dirty="0" err="1"/>
              <a:t>TeamID</a:t>
            </a:r>
            <a:endParaRPr lang="en-US" altLang="zh-TW" sz="11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4"/>
          <a:stretch/>
        </p:blipFill>
        <p:spPr bwMode="auto">
          <a:xfrm>
            <a:off x="86193" y="2785579"/>
            <a:ext cx="9022736" cy="347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3367430" y="3096828"/>
            <a:ext cx="5368254" cy="267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653176" y="2579299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>
                <a:solidFill>
                  <a:sysClr val="windowText" lastClr="000000"/>
                </a:solidFill>
              </a:rPr>
              <a:t>使用</a:t>
            </a:r>
            <a:r>
              <a:rPr lang="en-US" altLang="zh-TW" sz="1100" dirty="0">
                <a:solidFill>
                  <a:sysClr val="windowText" lastClr="000000"/>
                </a:solidFill>
              </a:rPr>
              <a:t>Model binding</a:t>
            </a:r>
            <a:r>
              <a:rPr lang="zh-TW" altLang="en-US" sz="1100" dirty="0">
                <a:solidFill>
                  <a:sysClr val="windowText" lastClr="000000"/>
                </a:solidFill>
              </a:rPr>
              <a:t> </a:t>
            </a:r>
            <a:r>
              <a:rPr lang="en-US" altLang="zh-TW" sz="1100" dirty="0">
                <a:solidFill>
                  <a:sysClr val="windowText" lastClr="000000"/>
                </a:solidFill>
              </a:rPr>
              <a:t>–Include</a:t>
            </a:r>
            <a:br>
              <a:rPr lang="en-US" altLang="zh-TW" sz="1100" dirty="0">
                <a:solidFill>
                  <a:sysClr val="windowText" lastClr="000000"/>
                </a:solidFill>
              </a:rPr>
            </a:br>
            <a:r>
              <a:rPr lang="zh-TW" altLang="en-US" sz="1100" dirty="0">
                <a:solidFill>
                  <a:sysClr val="windowText" lastClr="000000"/>
                </a:solidFill>
              </a:rPr>
              <a:t>去更新</a:t>
            </a:r>
            <a:r>
              <a:rPr lang="en-US" altLang="zh-TW" sz="1100" dirty="0">
                <a:solidFill>
                  <a:sysClr val="windowText" lastClr="000000"/>
                </a:solidFill>
              </a:rPr>
              <a:t>gamer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22930" y="4646763"/>
            <a:ext cx="2349261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>
                <a:solidFill>
                  <a:sysClr val="windowText" lastClr="000000"/>
                </a:solidFill>
              </a:rPr>
              <a:t>如果驗證有過的話就新增</a:t>
            </a:r>
          </a:p>
        </p:txBody>
      </p:sp>
      <p:sp>
        <p:nvSpPr>
          <p:cNvPr id="16" name="矩形 15"/>
          <p:cNvSpPr/>
          <p:nvPr/>
        </p:nvSpPr>
        <p:spPr>
          <a:xfrm>
            <a:off x="3102562" y="5929223"/>
            <a:ext cx="325510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>
                <a:solidFill>
                  <a:sysClr val="windowText" lastClr="000000"/>
                </a:solidFill>
              </a:rPr>
              <a:t>如果是錯誤的話就回到原本的頁面</a:t>
            </a:r>
            <a:r>
              <a:rPr lang="en-US" altLang="zh-TW" sz="1100" dirty="0" err="1">
                <a:solidFill>
                  <a:sysClr val="windowText" lastClr="000000"/>
                </a:solidFill>
              </a:rPr>
              <a:t>Create.cshtml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61458" y="5581291"/>
            <a:ext cx="1063961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>
                <a:solidFill>
                  <a:sysClr val="windowText" lastClr="000000"/>
                </a:solidFill>
              </a:rPr>
              <a:t>丟回原本的值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AEB93240-EFBE-41BD-957D-5A85F61C07A5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36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8840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BBC0D5F8-4615-479F-BA5E-B49E6FF194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58"/>
          <a:stretch/>
        </p:blipFill>
        <p:spPr bwMode="auto">
          <a:xfrm>
            <a:off x="181964" y="1526786"/>
            <a:ext cx="6048375" cy="237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E322B0A-30D6-41C5-8BAF-484F53DFC38A}"/>
              </a:ext>
            </a:extLst>
          </p:cNvPr>
          <p:cNvSpPr/>
          <p:nvPr/>
        </p:nvSpPr>
        <p:spPr>
          <a:xfrm>
            <a:off x="194362" y="682289"/>
            <a:ext cx="3321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Edit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FB149BEE-DAEF-48AF-9FB3-193B631DF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94" y="913121"/>
            <a:ext cx="596265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20E2FE52-6AAB-4243-B02B-B7DBE00207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99" b="-833"/>
          <a:stretch/>
        </p:blipFill>
        <p:spPr bwMode="auto">
          <a:xfrm>
            <a:off x="181963" y="3906253"/>
            <a:ext cx="6048375" cy="58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AD92C906-859D-415A-B853-7FD8FFF7DBC9}"/>
              </a:ext>
            </a:extLst>
          </p:cNvPr>
          <p:cNvSpPr/>
          <p:nvPr/>
        </p:nvSpPr>
        <p:spPr>
          <a:xfrm>
            <a:off x="4099213" y="5031455"/>
            <a:ext cx="1772155" cy="12542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298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60" y="922937"/>
            <a:ext cx="604837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94362" y="138825"/>
            <a:ext cx="3252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Edit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69741" y="803185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要給他一個</a:t>
            </a:r>
            <a:r>
              <a:rPr lang="en-US" altLang="zh-TW" sz="1100" dirty="0"/>
              <a:t>ID</a:t>
            </a:r>
            <a:r>
              <a:rPr lang="zh-TW" altLang="en-US" sz="1100" dirty="0"/>
              <a:t> 就會找出</a:t>
            </a:r>
            <a:r>
              <a:rPr lang="en-US" altLang="zh-TW" sz="1100" dirty="0"/>
              <a:t>Gamer</a:t>
            </a:r>
            <a:br>
              <a:rPr lang="en-US" altLang="zh-TW" sz="1100" dirty="0"/>
            </a:br>
            <a:r>
              <a:rPr lang="zh-TW" altLang="en-US" sz="1100" dirty="0"/>
              <a:t>然後就會給你這個</a:t>
            </a:r>
            <a:r>
              <a:rPr lang="en-US" altLang="zh-TW" sz="1100" dirty="0"/>
              <a:t>Gamer</a:t>
            </a:r>
            <a:r>
              <a:rPr lang="zh-TW" altLang="en-US" sz="1100" dirty="0"/>
              <a:t>的所有資料</a:t>
            </a:r>
            <a:endParaRPr lang="en-US" altLang="zh-TW" sz="1100" dirty="0"/>
          </a:p>
        </p:txBody>
      </p:sp>
      <p:sp>
        <p:nvSpPr>
          <p:cNvPr id="7" name="矩形 6"/>
          <p:cNvSpPr/>
          <p:nvPr/>
        </p:nvSpPr>
        <p:spPr>
          <a:xfrm>
            <a:off x="5283764" y="1352616"/>
            <a:ext cx="1693655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如果</a:t>
            </a:r>
            <a:r>
              <a:rPr lang="en-US" altLang="zh-TW" sz="1100" dirty="0"/>
              <a:t>ID</a:t>
            </a:r>
            <a:r>
              <a:rPr lang="zh-TW" altLang="en-US" sz="1100" dirty="0"/>
              <a:t>是空的值</a:t>
            </a:r>
            <a:r>
              <a:rPr lang="en-US" altLang="zh-TW" sz="1100" dirty="0"/>
              <a:t/>
            </a:r>
            <a:br>
              <a:rPr lang="en-US" altLang="zh-TW" sz="1100" dirty="0"/>
            </a:br>
            <a:r>
              <a:rPr lang="zh-TW" altLang="en-US" sz="1100" dirty="0"/>
              <a:t>就會給一個</a:t>
            </a:r>
            <a:r>
              <a:rPr lang="en-US" altLang="zh-TW" sz="1100" dirty="0" err="1"/>
              <a:t>BadRequest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4692766" y="2530039"/>
            <a:ext cx="1693655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找出</a:t>
            </a:r>
            <a:r>
              <a:rPr lang="en-US" altLang="zh-TW" sz="1100" dirty="0"/>
              <a:t>Gamer</a:t>
            </a:r>
          </a:p>
          <a:p>
            <a:r>
              <a:rPr lang="zh-TW" altLang="en-US" sz="1100" dirty="0"/>
              <a:t>如果</a:t>
            </a:r>
            <a:r>
              <a:rPr lang="en-US" altLang="zh-TW" sz="1100" dirty="0"/>
              <a:t>Gamer</a:t>
            </a:r>
            <a:r>
              <a:rPr lang="zh-TW" altLang="en-US" sz="1100" dirty="0"/>
              <a:t>是空的</a:t>
            </a:r>
            <a:endParaRPr lang="en-US" altLang="zh-TW" sz="1100" dirty="0"/>
          </a:p>
          <a:p>
            <a:r>
              <a:rPr lang="zh-TW" altLang="en-US" sz="1100" dirty="0"/>
              <a:t>就會顯示</a:t>
            </a:r>
            <a:r>
              <a:rPr lang="en-US" altLang="zh-TW" sz="1100" dirty="0" err="1"/>
              <a:t>HttpNotFound</a:t>
            </a:r>
            <a:endParaRPr lang="en-US" altLang="zh-TW" sz="1100" dirty="0"/>
          </a:p>
        </p:txBody>
      </p:sp>
      <p:sp>
        <p:nvSpPr>
          <p:cNvPr id="9" name="矩形 8"/>
          <p:cNvSpPr/>
          <p:nvPr/>
        </p:nvSpPr>
        <p:spPr>
          <a:xfrm>
            <a:off x="2232800" y="4007147"/>
            <a:ext cx="226299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再回傳到</a:t>
            </a:r>
            <a:r>
              <a:rPr lang="en-US" altLang="zh-TW" sz="1100" dirty="0"/>
              <a:t>View(</a:t>
            </a:r>
            <a:r>
              <a:rPr lang="en-US" altLang="zh-TW" sz="1100" dirty="0" err="1"/>
              <a:t>Edit.cshtml</a:t>
            </a:r>
            <a:r>
              <a:rPr lang="en-US" altLang="zh-TW" sz="1100" dirty="0"/>
              <a:t>)</a:t>
            </a:r>
          </a:p>
        </p:txBody>
      </p:sp>
      <p:sp>
        <p:nvSpPr>
          <p:cNvPr id="10" name="矩形 9"/>
          <p:cNvSpPr/>
          <p:nvPr/>
        </p:nvSpPr>
        <p:spPr>
          <a:xfrm>
            <a:off x="5578413" y="3745537"/>
            <a:ext cx="113149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找出原本的值</a:t>
            </a:r>
            <a:endParaRPr lang="en-US" altLang="zh-TW" sz="1100" dirty="0"/>
          </a:p>
        </p:txBody>
      </p:sp>
      <p:sp>
        <p:nvSpPr>
          <p:cNvPr id="11" name="矩形 10"/>
          <p:cNvSpPr/>
          <p:nvPr/>
        </p:nvSpPr>
        <p:spPr>
          <a:xfrm>
            <a:off x="7533733" y="3483927"/>
            <a:ext cx="3326924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err="1"/>
              <a:t>SelectList</a:t>
            </a:r>
            <a:r>
              <a:rPr lang="zh-TW" altLang="en-US" sz="1100" dirty="0"/>
              <a:t>裡面 值</a:t>
            </a:r>
            <a:r>
              <a:rPr lang="en-US" altLang="zh-TW" sz="1100" dirty="0"/>
              <a:t>(value)</a:t>
            </a:r>
            <a:r>
              <a:rPr lang="zh-TW" altLang="en-US" sz="1100" dirty="0"/>
              <a:t>是</a:t>
            </a:r>
            <a:r>
              <a:rPr lang="en-US" altLang="zh-TW" sz="1100" dirty="0"/>
              <a:t>ID</a:t>
            </a:r>
            <a:r>
              <a:rPr lang="zh-TW" altLang="en-US" sz="1100" dirty="0"/>
              <a:t> </a:t>
            </a:r>
            <a:r>
              <a:rPr lang="en-US" altLang="zh-TW" sz="1100" dirty="0" err="1"/>
              <a:t>texboxt</a:t>
            </a:r>
            <a:r>
              <a:rPr lang="zh-TW" altLang="en-US" sz="1100" dirty="0"/>
              <a:t>是</a:t>
            </a:r>
            <a:r>
              <a:rPr lang="en-US" altLang="zh-TW" sz="1100" dirty="0"/>
              <a:t>name</a:t>
            </a:r>
            <a:br>
              <a:rPr lang="en-US" altLang="zh-TW" sz="1100" dirty="0"/>
            </a:br>
            <a:r>
              <a:rPr lang="zh-TW" altLang="en-US" sz="1100" dirty="0"/>
              <a:t>要做一個</a:t>
            </a:r>
            <a:r>
              <a:rPr lang="en-US" altLang="zh-TW" sz="1100" dirty="0" err="1"/>
              <a:t>SelectList</a:t>
            </a:r>
            <a:r>
              <a:rPr lang="zh-TW" altLang="en-US" sz="1100" dirty="0"/>
              <a:t>給</a:t>
            </a:r>
            <a:r>
              <a:rPr lang="en-US" altLang="zh-TW" sz="1100" dirty="0" err="1"/>
              <a:t>TeamId</a:t>
            </a:r>
            <a:r>
              <a:rPr lang="zh-TW" altLang="en-US" sz="1100" dirty="0"/>
              <a:t>的屬性</a:t>
            </a:r>
            <a:endParaRPr lang="en-US" altLang="zh-TW" sz="11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69E0F72-4955-4C20-9D17-DA5F61E6FF89}"/>
              </a:ext>
            </a:extLst>
          </p:cNvPr>
          <p:cNvSpPr/>
          <p:nvPr/>
        </p:nvSpPr>
        <p:spPr>
          <a:xfrm>
            <a:off x="9197195" y="803185"/>
            <a:ext cx="1772155" cy="12542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958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23" y="173607"/>
            <a:ext cx="81534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090056" y="1293962"/>
            <a:ext cx="2524412" cy="905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742422" y="1485239"/>
            <a:ext cx="81232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更新值</a:t>
            </a:r>
            <a:endParaRPr lang="en-US" altLang="zh-TW" sz="1100" dirty="0"/>
          </a:p>
        </p:txBody>
      </p:sp>
      <p:sp>
        <p:nvSpPr>
          <p:cNvPr id="7" name="矩形 6"/>
          <p:cNvSpPr/>
          <p:nvPr/>
        </p:nvSpPr>
        <p:spPr>
          <a:xfrm>
            <a:off x="3350637" y="2922975"/>
            <a:ext cx="2153016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用</a:t>
            </a:r>
            <a:r>
              <a:rPr lang="en-US" altLang="zh-TW" sz="1100" dirty="0" err="1"/>
              <a:t>gamerFromDb</a:t>
            </a:r>
            <a:r>
              <a:rPr lang="zh-TW" altLang="en-US" sz="1100" dirty="0"/>
              <a:t>去更新他的值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1090055" y="3296729"/>
            <a:ext cx="5500525" cy="15426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87179" y="5796951"/>
            <a:ext cx="5500525" cy="437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405223" y="3327096"/>
            <a:ext cx="2153016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不然這邊的驗證不會過</a:t>
            </a:r>
            <a:endParaRPr lang="en-US" altLang="zh-TW" sz="1100" dirty="0"/>
          </a:p>
        </p:txBody>
      </p:sp>
      <p:sp>
        <p:nvSpPr>
          <p:cNvPr id="13" name="矩形 12"/>
          <p:cNvSpPr/>
          <p:nvPr/>
        </p:nvSpPr>
        <p:spPr>
          <a:xfrm>
            <a:off x="6140531" y="6015487"/>
            <a:ext cx="259367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如果驗證有錯的話 就回到原本的頁面</a:t>
            </a:r>
            <a:endParaRPr lang="en-US" altLang="zh-TW" sz="1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4265C08-EEAA-4F90-8CAF-332C2C14F448}"/>
              </a:ext>
            </a:extLst>
          </p:cNvPr>
          <p:cNvSpPr/>
          <p:nvPr/>
        </p:nvSpPr>
        <p:spPr>
          <a:xfrm>
            <a:off x="6140531" y="5732340"/>
            <a:ext cx="113149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找出原本的值</a:t>
            </a:r>
            <a:endParaRPr lang="en-US" altLang="zh-TW" sz="11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C13CD144-2FE7-4582-B39B-072E0DC78D7B}"/>
              </a:ext>
            </a:extLst>
          </p:cNvPr>
          <p:cNvSpPr/>
          <p:nvPr/>
        </p:nvSpPr>
        <p:spPr>
          <a:xfrm>
            <a:off x="8095851" y="5470730"/>
            <a:ext cx="3326924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err="1"/>
              <a:t>SelectList</a:t>
            </a:r>
            <a:r>
              <a:rPr lang="zh-TW" altLang="en-US" sz="1100" dirty="0"/>
              <a:t>裡面 值</a:t>
            </a:r>
            <a:r>
              <a:rPr lang="en-US" altLang="zh-TW" sz="1100" dirty="0"/>
              <a:t>(value)</a:t>
            </a:r>
            <a:r>
              <a:rPr lang="zh-TW" altLang="en-US" sz="1100" dirty="0"/>
              <a:t>是</a:t>
            </a:r>
            <a:r>
              <a:rPr lang="en-US" altLang="zh-TW" sz="1100" dirty="0"/>
              <a:t>ID</a:t>
            </a:r>
            <a:r>
              <a:rPr lang="zh-TW" altLang="en-US" sz="1100" dirty="0"/>
              <a:t> </a:t>
            </a:r>
            <a:r>
              <a:rPr lang="en-US" altLang="zh-TW" sz="1100" dirty="0" err="1"/>
              <a:t>texboxt</a:t>
            </a:r>
            <a:r>
              <a:rPr lang="zh-TW" altLang="en-US" sz="1100" dirty="0"/>
              <a:t>是</a:t>
            </a:r>
            <a:r>
              <a:rPr lang="en-US" altLang="zh-TW" sz="1100" dirty="0"/>
              <a:t>name</a:t>
            </a:r>
            <a:br>
              <a:rPr lang="en-US" altLang="zh-TW" sz="1100" dirty="0"/>
            </a:br>
            <a:r>
              <a:rPr lang="zh-TW" altLang="en-US" sz="1100" dirty="0"/>
              <a:t>要做一個</a:t>
            </a:r>
            <a:r>
              <a:rPr lang="en-US" altLang="zh-TW" sz="1100" dirty="0" err="1"/>
              <a:t>SelectList</a:t>
            </a:r>
            <a:r>
              <a:rPr lang="zh-TW" altLang="en-US" sz="1100" dirty="0"/>
              <a:t>給</a:t>
            </a:r>
            <a:r>
              <a:rPr lang="en-US" altLang="zh-TW" sz="1100" dirty="0" err="1"/>
              <a:t>TeamId</a:t>
            </a:r>
            <a:r>
              <a:rPr lang="zh-TW" altLang="en-US" sz="1100" dirty="0"/>
              <a:t>的屬性</a:t>
            </a:r>
            <a:endParaRPr lang="en-US" altLang="zh-TW" sz="11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3C4E395-EA16-4013-BCC2-66BA0D019304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38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64786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39"/>
          <a:stretch/>
        </p:blipFill>
        <p:spPr bwMode="auto">
          <a:xfrm>
            <a:off x="134877" y="129394"/>
            <a:ext cx="5427584" cy="513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769741" y="221202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要給他一個</a:t>
            </a:r>
            <a:r>
              <a:rPr lang="en-US" altLang="zh-TW" sz="1100" dirty="0"/>
              <a:t>ID</a:t>
            </a:r>
            <a:r>
              <a:rPr lang="zh-TW" altLang="en-US" sz="1100" dirty="0"/>
              <a:t> 就會找出</a:t>
            </a:r>
            <a:r>
              <a:rPr lang="en-US" altLang="zh-TW" sz="1100" dirty="0"/>
              <a:t>Gamer</a:t>
            </a:r>
            <a:br>
              <a:rPr lang="en-US" altLang="zh-TW" sz="1100" dirty="0"/>
            </a:br>
            <a:r>
              <a:rPr lang="zh-TW" altLang="en-US" sz="1100" dirty="0"/>
              <a:t>然後就會給你這個</a:t>
            </a:r>
            <a:r>
              <a:rPr lang="en-US" altLang="zh-TW" sz="1100" dirty="0"/>
              <a:t>Gamer</a:t>
            </a:r>
            <a:r>
              <a:rPr lang="zh-TW" altLang="en-US" sz="1100" dirty="0"/>
              <a:t>的所有資料</a:t>
            </a:r>
            <a:endParaRPr lang="en-US" altLang="zh-TW" sz="1100" dirty="0"/>
          </a:p>
        </p:txBody>
      </p:sp>
      <p:sp>
        <p:nvSpPr>
          <p:cNvPr id="6" name="矩形 5"/>
          <p:cNvSpPr/>
          <p:nvPr/>
        </p:nvSpPr>
        <p:spPr>
          <a:xfrm>
            <a:off x="5283764" y="770633"/>
            <a:ext cx="1693655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如果</a:t>
            </a:r>
            <a:r>
              <a:rPr lang="en-US" altLang="zh-TW" sz="1100" dirty="0"/>
              <a:t>ID</a:t>
            </a:r>
            <a:r>
              <a:rPr lang="zh-TW" altLang="en-US" sz="1100" dirty="0"/>
              <a:t>是空的值</a:t>
            </a:r>
            <a:r>
              <a:rPr lang="en-US" altLang="zh-TW" sz="1100" dirty="0"/>
              <a:t/>
            </a:r>
            <a:br>
              <a:rPr lang="en-US" altLang="zh-TW" sz="1100" dirty="0"/>
            </a:br>
            <a:r>
              <a:rPr lang="zh-TW" altLang="en-US" sz="1100" dirty="0"/>
              <a:t>就會給一個</a:t>
            </a:r>
            <a:r>
              <a:rPr lang="en-US" altLang="zh-TW" sz="1100" dirty="0" err="1"/>
              <a:t>BadRequest</a:t>
            </a:r>
            <a:endParaRPr lang="en-US" altLang="zh-TW" sz="1100" dirty="0"/>
          </a:p>
        </p:txBody>
      </p:sp>
      <p:sp>
        <p:nvSpPr>
          <p:cNvPr id="7" name="矩形 6"/>
          <p:cNvSpPr/>
          <p:nvPr/>
        </p:nvSpPr>
        <p:spPr>
          <a:xfrm>
            <a:off x="4692766" y="1948056"/>
            <a:ext cx="1693655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找出</a:t>
            </a:r>
            <a:r>
              <a:rPr lang="en-US" altLang="zh-TW" sz="1100" dirty="0"/>
              <a:t>Gamer</a:t>
            </a:r>
          </a:p>
          <a:p>
            <a:r>
              <a:rPr lang="zh-TW" altLang="en-US" sz="1100" dirty="0"/>
              <a:t>如果</a:t>
            </a:r>
            <a:r>
              <a:rPr lang="en-US" altLang="zh-TW" sz="1100" dirty="0"/>
              <a:t>Gamer</a:t>
            </a:r>
            <a:r>
              <a:rPr lang="zh-TW" altLang="en-US" sz="1100" dirty="0"/>
              <a:t>是空的</a:t>
            </a:r>
            <a:endParaRPr lang="en-US" altLang="zh-TW" sz="1100" dirty="0"/>
          </a:p>
          <a:p>
            <a:r>
              <a:rPr lang="zh-TW" altLang="en-US" sz="1100" dirty="0"/>
              <a:t>就會顯示</a:t>
            </a:r>
            <a:r>
              <a:rPr lang="en-US" altLang="zh-TW" sz="1100" dirty="0" err="1"/>
              <a:t>HttpNotFound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2308999" y="2915003"/>
            <a:ext cx="226299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再回傳到</a:t>
            </a:r>
            <a:r>
              <a:rPr lang="en-US" altLang="zh-TW" sz="1100" dirty="0"/>
              <a:t>View(</a:t>
            </a:r>
            <a:r>
              <a:rPr lang="en-US" altLang="zh-TW" sz="1100" dirty="0" err="1"/>
              <a:t>Delete.cshtml</a:t>
            </a:r>
            <a:r>
              <a:rPr lang="en-US" altLang="zh-TW" sz="1100" dirty="0"/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3867593" y="4282946"/>
            <a:ext cx="825173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先找</a:t>
            </a:r>
            <a:r>
              <a:rPr lang="en-US" altLang="zh-TW" sz="1100" dirty="0"/>
              <a:t>gamer</a:t>
            </a:r>
          </a:p>
        </p:txBody>
      </p:sp>
      <p:sp>
        <p:nvSpPr>
          <p:cNvPr id="10" name="矩形 9"/>
          <p:cNvSpPr/>
          <p:nvPr/>
        </p:nvSpPr>
        <p:spPr>
          <a:xfrm>
            <a:off x="3450560" y="4780534"/>
            <a:ext cx="224287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找到</a:t>
            </a:r>
            <a:r>
              <a:rPr lang="en-US" altLang="zh-TW" sz="1100" dirty="0"/>
              <a:t>gamer</a:t>
            </a:r>
            <a:r>
              <a:rPr lang="zh-TW" altLang="en-US" sz="1100" dirty="0"/>
              <a:t>的話再把它刪掉</a:t>
            </a:r>
            <a:endParaRPr lang="en-US" altLang="zh-TW" sz="11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A5D5A42A-9DB4-4324-8E66-C54E8810D551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39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0753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9" y="359750"/>
            <a:ext cx="12106705" cy="5074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856665" y="1517251"/>
            <a:ext cx="364035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err="1"/>
              <a:t>TextBox</a:t>
            </a:r>
            <a:r>
              <a:rPr lang="zh-TW" altLang="en-US" sz="1100" dirty="0"/>
              <a:t>會變成</a:t>
            </a:r>
            <a:r>
              <a:rPr lang="en-US" altLang="zh-TW" sz="1100" dirty="0"/>
              <a:t>input</a:t>
            </a:r>
            <a:r>
              <a:rPr lang="zh-TW" altLang="en-US" sz="1100" dirty="0"/>
              <a:t>並且</a:t>
            </a:r>
            <a:r>
              <a:rPr lang="en-US" altLang="zh-TW" sz="1100" dirty="0"/>
              <a:t>type=“text”</a:t>
            </a:r>
            <a:r>
              <a:rPr lang="zh-TW" altLang="en-US" sz="1100" dirty="0"/>
              <a:t> </a:t>
            </a:r>
            <a:r>
              <a:rPr lang="en-US" altLang="zh-TW" sz="1100" dirty="0"/>
              <a:t>Name</a:t>
            </a:r>
          </a:p>
        </p:txBody>
      </p:sp>
      <p:sp>
        <p:nvSpPr>
          <p:cNvPr id="10" name="矩形 9"/>
          <p:cNvSpPr/>
          <p:nvPr/>
        </p:nvSpPr>
        <p:spPr>
          <a:xfrm>
            <a:off x="1932347" y="1323930"/>
            <a:ext cx="548963" cy="179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155050" y="1152066"/>
            <a:ext cx="364035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Name</a:t>
            </a:r>
            <a:r>
              <a:rPr lang="zh-TW" altLang="en-US" sz="1100" dirty="0"/>
              <a:t> </a:t>
            </a:r>
            <a:r>
              <a:rPr lang="en-US" altLang="zh-TW" sz="1100" dirty="0"/>
              <a:t>=</a:t>
            </a:r>
            <a:r>
              <a:rPr lang="zh-TW" altLang="en-US" sz="1100" dirty="0"/>
              <a:t>  </a:t>
            </a:r>
            <a:r>
              <a:rPr lang="en-US" altLang="zh-TW" sz="1100" dirty="0"/>
              <a:t>id="Name" name="Name"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1882235" y="1486704"/>
            <a:ext cx="235232" cy="1308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107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4311"/>
            <a:ext cx="10220594" cy="52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850694" y="2596996"/>
            <a:ext cx="3640354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Collection</a:t>
            </a:r>
            <a:r>
              <a:rPr lang="zh-TW" altLang="en-US" sz="1100" dirty="0"/>
              <a:t>  每個</a:t>
            </a:r>
            <a:r>
              <a:rPr lang="en-US" altLang="zh-TW" sz="1100" dirty="0"/>
              <a:t>team</a:t>
            </a:r>
            <a:r>
              <a:rPr lang="zh-TW" altLang="en-US" sz="1100" dirty="0"/>
              <a:t> 都有兩個 </a:t>
            </a:r>
            <a:r>
              <a:rPr lang="en-US" altLang="zh-TW" sz="1100" dirty="0"/>
              <a:t>Property</a:t>
            </a:r>
          </a:p>
          <a:p>
            <a:r>
              <a:rPr lang="en-US" altLang="zh-TW" sz="1100" dirty="0"/>
              <a:t>Value</a:t>
            </a:r>
            <a:r>
              <a:rPr lang="zh-TW" altLang="en-US" sz="1100" dirty="0"/>
              <a:t> 是 </a:t>
            </a:r>
            <a:r>
              <a:rPr lang="en-US" altLang="zh-TW" sz="1100" dirty="0"/>
              <a:t>ID</a:t>
            </a:r>
            <a:r>
              <a:rPr lang="zh-TW" altLang="en-US" sz="1100" dirty="0"/>
              <a:t>   </a:t>
            </a:r>
            <a:r>
              <a:rPr lang="en-US" altLang="zh-TW" sz="1100" dirty="0"/>
              <a:t>display </a:t>
            </a:r>
            <a:r>
              <a:rPr lang="zh-TW" altLang="en-US" sz="1100" dirty="0"/>
              <a:t>是</a:t>
            </a:r>
            <a:r>
              <a:rPr lang="en-US" altLang="zh-TW" sz="1100" dirty="0"/>
              <a:t>name</a:t>
            </a:r>
          </a:p>
          <a:p>
            <a:r>
              <a:rPr lang="en-US" altLang="zh-TW" sz="1100" dirty="0"/>
              <a:t>2 </a:t>
            </a:r>
            <a:r>
              <a:rPr lang="zh-TW" altLang="en-US" sz="1100" dirty="0"/>
              <a:t>就是目前選擇</a:t>
            </a:r>
            <a:r>
              <a:rPr lang="en-US" altLang="zh-TW" sz="1100" dirty="0"/>
              <a:t>2</a:t>
            </a:r>
            <a:r>
              <a:rPr lang="zh-TW" altLang="en-US" sz="1100" dirty="0"/>
              <a:t>  </a:t>
            </a:r>
            <a:r>
              <a:rPr lang="en-US" altLang="zh-TW" sz="1100" dirty="0"/>
              <a:t>ID</a:t>
            </a:r>
            <a:r>
              <a:rPr lang="zh-TW" altLang="en-US" sz="1100" dirty="0"/>
              <a:t>選擇</a:t>
            </a:r>
            <a:r>
              <a:rPr lang="en-US" altLang="zh-TW" sz="1100" dirty="0"/>
              <a:t>2</a:t>
            </a:r>
          </a:p>
        </p:txBody>
      </p:sp>
      <p:sp>
        <p:nvSpPr>
          <p:cNvPr id="6" name="矩形 5"/>
          <p:cNvSpPr/>
          <p:nvPr/>
        </p:nvSpPr>
        <p:spPr>
          <a:xfrm>
            <a:off x="3660728" y="2268748"/>
            <a:ext cx="3447438" cy="207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012200" y="2897078"/>
            <a:ext cx="2294374" cy="291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691215" y="3275607"/>
            <a:ext cx="3640354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這裡是</a:t>
            </a:r>
            <a:r>
              <a:rPr lang="en-US" altLang="zh-TW" sz="1100" dirty="0"/>
              <a:t>DB</a:t>
            </a:r>
            <a:r>
              <a:rPr lang="zh-TW" altLang="en-US" sz="1100" dirty="0"/>
              <a:t> </a:t>
            </a:r>
            <a:r>
              <a:rPr lang="en-US" altLang="zh-TW" sz="1100" dirty="0"/>
              <a:t>set  </a:t>
            </a:r>
            <a:r>
              <a:rPr lang="zh-TW" altLang="en-US" sz="1100" dirty="0"/>
              <a:t>要把它變成</a:t>
            </a:r>
            <a:r>
              <a:rPr lang="en-US" altLang="zh-TW" sz="1100" dirty="0"/>
              <a:t>LIST</a:t>
            </a:r>
            <a:br>
              <a:rPr lang="en-US" altLang="zh-TW" sz="1100" dirty="0"/>
            </a:br>
            <a:r>
              <a:rPr lang="zh-TW" altLang="en-US" sz="1100" dirty="0"/>
              <a:t>用</a:t>
            </a:r>
            <a:r>
              <a:rPr lang="en-US" altLang="zh-TW" sz="1100" dirty="0" err="1"/>
              <a:t>foreach</a:t>
            </a:r>
            <a:r>
              <a:rPr lang="zh-TW" altLang="en-US" sz="1100" dirty="0"/>
              <a:t>的方式 把每個項目找出來</a:t>
            </a:r>
            <a:r>
              <a:rPr lang="en-US" altLang="zh-TW" sz="1100" dirty="0"/>
              <a:t>\</a:t>
            </a:r>
          </a:p>
        </p:txBody>
      </p:sp>
      <p:sp>
        <p:nvSpPr>
          <p:cNvPr id="9" name="矩形 8"/>
          <p:cNvSpPr/>
          <p:nvPr/>
        </p:nvSpPr>
        <p:spPr>
          <a:xfrm>
            <a:off x="5558279" y="4023229"/>
            <a:ext cx="3292415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Text</a:t>
            </a:r>
            <a:r>
              <a:rPr lang="zh-TW" altLang="en-US" sz="1100" dirty="0"/>
              <a:t> 去找 </a:t>
            </a:r>
            <a:r>
              <a:rPr lang="en-US" altLang="zh-TW" sz="1100" dirty="0"/>
              <a:t>Name</a:t>
            </a:r>
            <a:r>
              <a:rPr lang="zh-TW" altLang="en-US" sz="1100" dirty="0"/>
              <a:t>的值</a:t>
            </a:r>
            <a:endParaRPr lang="en-US" altLang="zh-TW" sz="1100" dirty="0"/>
          </a:p>
          <a:p>
            <a:r>
              <a:rPr lang="en-US" altLang="zh-TW" sz="1100" dirty="0"/>
              <a:t>Value</a:t>
            </a:r>
            <a:r>
              <a:rPr lang="zh-TW" altLang="en-US" sz="1100" dirty="0"/>
              <a:t> 去找 </a:t>
            </a:r>
            <a:r>
              <a:rPr lang="en-US" altLang="zh-TW" sz="1100" dirty="0"/>
              <a:t>ID</a:t>
            </a:r>
            <a:r>
              <a:rPr lang="zh-TW" altLang="en-US" sz="1100" dirty="0"/>
              <a:t>的值  </a:t>
            </a:r>
            <a:r>
              <a:rPr lang="en-US" altLang="zh-TW" sz="1100" dirty="0"/>
              <a:t>ID</a:t>
            </a:r>
            <a:r>
              <a:rPr lang="zh-TW" altLang="en-US" sz="1100" dirty="0"/>
              <a:t>原本是</a:t>
            </a:r>
            <a:r>
              <a:rPr lang="en-US" altLang="zh-TW" sz="1100" dirty="0" err="1"/>
              <a:t>int</a:t>
            </a:r>
            <a:r>
              <a:rPr lang="en-US" altLang="zh-TW" sz="1100" dirty="0"/>
              <a:t> </a:t>
            </a:r>
            <a:r>
              <a:rPr lang="zh-TW" altLang="en-US" sz="1100" dirty="0"/>
              <a:t>把它</a:t>
            </a:r>
            <a:r>
              <a:rPr lang="en-US" altLang="zh-TW" sz="1100" dirty="0" err="1"/>
              <a:t>ToString</a:t>
            </a:r>
            <a:endParaRPr lang="en-US" altLang="zh-TW" sz="1100" dirty="0"/>
          </a:p>
        </p:txBody>
      </p:sp>
      <p:sp>
        <p:nvSpPr>
          <p:cNvPr id="10" name="矩形 9"/>
          <p:cNvSpPr/>
          <p:nvPr/>
        </p:nvSpPr>
        <p:spPr>
          <a:xfrm>
            <a:off x="6081623" y="4485855"/>
            <a:ext cx="458924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一個</a:t>
            </a:r>
            <a:r>
              <a:rPr lang="en-US" altLang="zh-TW" sz="1600" dirty="0" err="1"/>
              <a:t>SingleSelect</a:t>
            </a:r>
            <a:r>
              <a:rPr lang="zh-TW" altLang="en-US" sz="1600" dirty="0"/>
              <a:t>的物件 對應到一個</a:t>
            </a:r>
            <a:r>
              <a:rPr lang="en-US" altLang="zh-TW" sz="1600" dirty="0" err="1"/>
              <a:t>SelectListItem</a:t>
            </a:r>
            <a:endParaRPr lang="en-US" altLang="zh-TW" sz="1600" dirty="0"/>
          </a:p>
        </p:txBody>
      </p:sp>
      <p:sp>
        <p:nvSpPr>
          <p:cNvPr id="11" name="矩形 10"/>
          <p:cNvSpPr/>
          <p:nvPr/>
        </p:nvSpPr>
        <p:spPr>
          <a:xfrm>
            <a:off x="713370" y="2978296"/>
            <a:ext cx="4514238" cy="2326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1897811" y="2820839"/>
            <a:ext cx="707367" cy="1574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817882" y="3163544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3-1.</a:t>
            </a:r>
            <a:r>
              <a:rPr lang="zh-TW" altLang="en-US" sz="1100" dirty="0"/>
              <a:t>得到</a:t>
            </a:r>
            <a:r>
              <a:rPr lang="en-US" altLang="zh-TW" sz="1100" dirty="0" err="1"/>
              <a:t>SelectListItem</a:t>
            </a:r>
            <a:r>
              <a:rPr lang="zh-TW" altLang="en-US" sz="1100" dirty="0"/>
              <a:t>丟到這個</a:t>
            </a:r>
            <a:r>
              <a:rPr lang="en-US" altLang="zh-TW" sz="1100" dirty="0" err="1"/>
              <a:t>SelectListItem</a:t>
            </a:r>
            <a:endParaRPr lang="en-US" altLang="zh-TW" sz="1100" dirty="0"/>
          </a:p>
        </p:txBody>
      </p:sp>
      <p:sp>
        <p:nvSpPr>
          <p:cNvPr id="17" name="矩形 16"/>
          <p:cNvSpPr/>
          <p:nvPr/>
        </p:nvSpPr>
        <p:spPr>
          <a:xfrm>
            <a:off x="713370" y="5352690"/>
            <a:ext cx="2257119" cy="238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970489" y="5512746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3-2.</a:t>
            </a:r>
            <a:r>
              <a:rPr lang="zh-TW" altLang="en-US" sz="1100" dirty="0"/>
              <a:t>再丟到這個變數來</a:t>
            </a:r>
            <a:endParaRPr lang="en-US" altLang="zh-TW" sz="1100" dirty="0"/>
          </a:p>
        </p:txBody>
      </p:sp>
    </p:spTree>
    <p:extLst>
      <p:ext uri="{BB962C8B-B14F-4D97-AF65-F5344CB8AC3E}">
        <p14:creationId xmlns:p14="http://schemas.microsoft.com/office/powerpoint/2010/main" val="7761496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33350"/>
            <a:ext cx="7981950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357186" y="3535595"/>
            <a:ext cx="239074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要等</a:t>
            </a:r>
            <a:r>
              <a:rPr lang="en-US" altLang="zh-TW" sz="1100" dirty="0" err="1" smtClean="0"/>
              <a:t>Async</a:t>
            </a:r>
            <a:r>
              <a:rPr lang="zh-TW" altLang="en-US" sz="1100" dirty="0" smtClean="0"/>
              <a:t>做完後 才能繼續其他動作</a:t>
            </a:r>
            <a:endParaRPr lang="en-US" altLang="zh-TW" sz="1100" dirty="0"/>
          </a:p>
        </p:txBody>
      </p:sp>
      <p:sp>
        <p:nvSpPr>
          <p:cNvPr id="6" name="矩形 5"/>
          <p:cNvSpPr/>
          <p:nvPr/>
        </p:nvSpPr>
        <p:spPr>
          <a:xfrm>
            <a:off x="3837571" y="3263023"/>
            <a:ext cx="392615" cy="233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357185" y="3249446"/>
            <a:ext cx="468814" cy="238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672" y="133350"/>
            <a:ext cx="5538328" cy="306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041960" y="255831"/>
            <a:ext cx="3292415" cy="1785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 </a:t>
            </a:r>
            <a:r>
              <a:rPr lang="zh-TW" altLang="en-US" sz="1100" dirty="0"/>
              <a:t>幾個</a:t>
            </a:r>
            <a:r>
              <a:rPr lang="zh-TW" altLang="en-US" sz="1100" dirty="0" smtClean="0"/>
              <a:t>屬性</a:t>
            </a:r>
            <a:r>
              <a:rPr lang="en-US" altLang="zh-TW" sz="1100" dirty="0" smtClean="0"/>
              <a:t>(Property)</a:t>
            </a:r>
          </a:p>
          <a:p>
            <a:r>
              <a:rPr lang="en-US" altLang="zh-TW" sz="1100" dirty="0" smtClean="0"/>
              <a:t>1.</a:t>
            </a:r>
            <a:r>
              <a:rPr lang="zh-TW" altLang="en-US" sz="1100" dirty="0" smtClean="0"/>
              <a:t>有</a:t>
            </a:r>
            <a:r>
              <a:rPr lang="en-US" altLang="zh-TW" sz="1100" dirty="0" smtClean="0"/>
              <a:t>Name</a:t>
            </a:r>
          </a:p>
          <a:p>
            <a:r>
              <a:rPr lang="en-US" altLang="zh-TW" sz="1100" dirty="0" smtClean="0"/>
              <a:t>2.</a:t>
            </a:r>
            <a:r>
              <a:rPr lang="en-US" altLang="zh-TW" sz="1100" dirty="0"/>
              <a:t> </a:t>
            </a:r>
            <a:r>
              <a:rPr lang="en-US" altLang="zh-TW" sz="1100" dirty="0" err="1"/>
              <a:t>SingleSelect</a:t>
            </a:r>
            <a:r>
              <a:rPr lang="en-US" altLang="zh-TW" sz="1100" dirty="0"/>
              <a:t> </a:t>
            </a:r>
            <a:r>
              <a:rPr lang="en-US" altLang="zh-TW" sz="1100" dirty="0" err="1" smtClean="0"/>
              <a:t>SelectedItem</a:t>
            </a:r>
            <a:r>
              <a:rPr lang="zh-TW" altLang="en-US" sz="1100" dirty="0" smtClean="0"/>
              <a:t>   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是一個</a:t>
            </a:r>
            <a:r>
              <a:rPr lang="en-US" altLang="zh-TW" sz="1100" dirty="0" err="1"/>
              <a:t>SingleSelect</a:t>
            </a:r>
            <a:r>
              <a:rPr lang="en-US" altLang="zh-TW" sz="1100" dirty="0"/>
              <a:t> </a:t>
            </a:r>
            <a:r>
              <a:rPr lang="zh-TW" altLang="en-US" sz="1100" dirty="0" smtClean="0"/>
              <a:t>的物件</a:t>
            </a:r>
            <a:endParaRPr lang="en-US" altLang="zh-TW" sz="1100" dirty="0" smtClean="0"/>
          </a:p>
          <a:p>
            <a:r>
              <a:rPr lang="en-US" altLang="zh-TW" sz="1100" dirty="0" smtClean="0"/>
              <a:t>3.</a:t>
            </a:r>
            <a:r>
              <a:rPr lang="en-US" altLang="zh-TW" sz="1100" dirty="0"/>
              <a:t> </a:t>
            </a:r>
            <a:r>
              <a:rPr lang="zh-TW" altLang="en-US" sz="1100" dirty="0" smtClean="0"/>
              <a:t>還有</a:t>
            </a:r>
            <a:r>
              <a:rPr lang="en-US" altLang="zh-TW" sz="1100" dirty="0" err="1" smtClean="0"/>
              <a:t>SelectedItemId</a:t>
            </a:r>
            <a:r>
              <a:rPr lang="zh-TW" altLang="en-US" sz="1100" dirty="0" smtClean="0"/>
              <a:t>的屬性</a:t>
            </a:r>
            <a:endParaRPr lang="en-US" altLang="zh-TW" sz="1100" dirty="0" smtClean="0"/>
          </a:p>
          <a:p>
            <a:r>
              <a:rPr lang="en-US" altLang="zh-TW" sz="1100" dirty="0" smtClean="0"/>
              <a:t>String </a:t>
            </a:r>
            <a:r>
              <a:rPr lang="zh-TW" altLang="en-US" sz="1100" dirty="0" smtClean="0"/>
              <a:t>裡面存的是</a:t>
            </a:r>
            <a:r>
              <a:rPr lang="en-US" altLang="zh-TW" sz="1100" dirty="0" smtClean="0"/>
              <a:t>ID</a:t>
            </a:r>
            <a:br>
              <a:rPr lang="en-US" altLang="zh-TW" sz="1100" dirty="0" smtClean="0"/>
            </a:b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有了</a:t>
            </a:r>
            <a:r>
              <a:rPr lang="en-US" altLang="zh-TW" sz="1100" dirty="0" err="1"/>
              <a:t>SingleSelect</a:t>
            </a:r>
            <a:r>
              <a:rPr lang="en-US" altLang="zh-TW" sz="1100" dirty="0"/>
              <a:t> </a:t>
            </a:r>
            <a:r>
              <a:rPr lang="en-US" altLang="zh-TW" sz="1100" dirty="0" err="1" smtClean="0"/>
              <a:t>SelectedItem</a:t>
            </a:r>
            <a:r>
              <a:rPr lang="en-US" altLang="zh-TW" sz="1100" dirty="0" smtClean="0"/>
              <a:t> </a:t>
            </a:r>
            <a:r>
              <a:rPr lang="zh-TW" altLang="en-US" sz="1100" dirty="0" smtClean="0"/>
              <a:t> 還要做</a:t>
            </a:r>
            <a:r>
              <a:rPr lang="en-US" altLang="zh-TW" sz="1100" dirty="0" err="1" smtClean="0"/>
              <a:t>SelectedItemId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是因為 </a:t>
            </a:r>
            <a:r>
              <a:rPr lang="en-US" altLang="zh-TW" sz="1100" dirty="0" smtClean="0">
                <a:solidFill>
                  <a:srgbClr val="FF0000"/>
                </a:solidFill>
              </a:rPr>
              <a:t>Model binding</a:t>
            </a:r>
            <a:r>
              <a:rPr lang="zh-TW" altLang="en-US" sz="1100" dirty="0" smtClean="0">
                <a:solidFill>
                  <a:srgbClr val="FF0000"/>
                </a:solidFill>
              </a:rPr>
              <a:t> 不能做 </a:t>
            </a:r>
            <a:r>
              <a:rPr lang="en-US" altLang="zh-TW" sz="1100" dirty="0" smtClean="0"/>
              <a:t>Complex</a:t>
            </a:r>
            <a:r>
              <a:rPr lang="zh-TW" altLang="en-US" sz="1100" dirty="0"/>
              <a:t> </a:t>
            </a:r>
            <a:r>
              <a:rPr lang="en-US" altLang="zh-TW" sz="1100" dirty="0" err="1" smtClean="0"/>
              <a:t>tpye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只能做</a:t>
            </a:r>
            <a:r>
              <a:rPr lang="en-US" altLang="zh-TW" sz="1100" dirty="0" smtClean="0"/>
              <a:t>Single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type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5813452" y="2841328"/>
            <a:ext cx="269010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從</a:t>
            </a:r>
            <a:r>
              <a:rPr lang="en-US" altLang="zh-TW" sz="1100" dirty="0" err="1" smtClean="0"/>
              <a:t>db</a:t>
            </a:r>
            <a:r>
              <a:rPr lang="zh-TW" altLang="en-US" sz="1100" dirty="0" smtClean="0"/>
              <a:t>取值 執行完後</a:t>
            </a:r>
            <a:r>
              <a:rPr lang="en-US" altLang="zh-TW" sz="1100" dirty="0" smtClean="0"/>
              <a:t>memory</a:t>
            </a:r>
            <a:r>
              <a:rPr lang="zh-TW" altLang="en-US" sz="1100" dirty="0" smtClean="0"/>
              <a:t>會被清</a:t>
            </a:r>
            <a:r>
              <a:rPr lang="zh-TW" altLang="en-US" sz="1100" dirty="0"/>
              <a:t>除掉</a:t>
            </a:r>
            <a:endParaRPr lang="en-US" altLang="zh-TW" sz="1100" dirty="0"/>
          </a:p>
        </p:txBody>
      </p:sp>
      <p:sp>
        <p:nvSpPr>
          <p:cNvPr id="10" name="矩形 9"/>
          <p:cNvSpPr/>
          <p:nvPr/>
        </p:nvSpPr>
        <p:spPr>
          <a:xfrm>
            <a:off x="7709986" y="5161195"/>
            <a:ext cx="3296681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去</a:t>
            </a:r>
            <a:r>
              <a:rPr lang="en-US" altLang="zh-TW" sz="1100" dirty="0" err="1" smtClean="0"/>
              <a:t>db</a:t>
            </a:r>
            <a:r>
              <a:rPr lang="zh-TW" altLang="en-US" sz="1100" dirty="0" smtClean="0"/>
              <a:t>取到所有的</a:t>
            </a:r>
            <a:r>
              <a:rPr lang="en-US" altLang="zh-TW" sz="1100" dirty="0" err="1"/>
              <a:t>SingleSelect</a:t>
            </a:r>
            <a:r>
              <a:rPr lang="en-US" altLang="zh-TW" sz="1100" dirty="0"/>
              <a:t> </a:t>
            </a:r>
            <a:r>
              <a:rPr lang="zh-TW" altLang="en-US" sz="1100" dirty="0" smtClean="0"/>
              <a:t> 在</a:t>
            </a:r>
            <a:r>
              <a:rPr lang="en-US" altLang="zh-TW" sz="1100" dirty="0" err="1" smtClean="0"/>
              <a:t>Async</a:t>
            </a:r>
            <a:r>
              <a:rPr lang="zh-TW" altLang="en-US" sz="1100" dirty="0" smtClean="0"/>
              <a:t>  取到後放入 </a:t>
            </a:r>
            <a:endParaRPr lang="en-US" altLang="zh-TW" sz="1100" dirty="0"/>
          </a:p>
        </p:txBody>
      </p:sp>
      <p:sp>
        <p:nvSpPr>
          <p:cNvPr id="11" name="矩形 10"/>
          <p:cNvSpPr/>
          <p:nvPr/>
        </p:nvSpPr>
        <p:spPr>
          <a:xfrm>
            <a:off x="3620097" y="5237399"/>
            <a:ext cx="1222835" cy="261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4825999" y="5161195"/>
            <a:ext cx="5393268" cy="1308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922586" y="5635329"/>
            <a:ext cx="382161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去尋找符合條件的   只能有一個  不然就會丟一個</a:t>
            </a:r>
            <a:r>
              <a:rPr lang="en-US" altLang="zh-TW" sz="1100" dirty="0"/>
              <a:t>exception</a:t>
            </a:r>
          </a:p>
        </p:txBody>
      </p:sp>
      <p:sp>
        <p:nvSpPr>
          <p:cNvPr id="29" name="矩形 28"/>
          <p:cNvSpPr/>
          <p:nvPr/>
        </p:nvSpPr>
        <p:spPr>
          <a:xfrm>
            <a:off x="5084829" y="5651409"/>
            <a:ext cx="1629237" cy="182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4226478" y="5981605"/>
            <a:ext cx="120912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再把</a:t>
            </a:r>
            <a:r>
              <a:rPr lang="en-US" altLang="zh-TW" sz="1100" dirty="0" smtClean="0"/>
              <a:t>list</a:t>
            </a:r>
            <a:r>
              <a:rPr lang="zh-TW" altLang="en-US" sz="1100" dirty="0" smtClean="0"/>
              <a:t>丟出去</a:t>
            </a:r>
            <a:endParaRPr lang="en-US" altLang="zh-TW" sz="1100" dirty="0"/>
          </a:p>
        </p:txBody>
      </p:sp>
      <p:sp>
        <p:nvSpPr>
          <p:cNvPr id="31" name="矩形 30"/>
          <p:cNvSpPr/>
          <p:nvPr/>
        </p:nvSpPr>
        <p:spPr>
          <a:xfrm>
            <a:off x="1921933" y="1667404"/>
            <a:ext cx="2777067" cy="182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>
            <a:stCxn id="30" idx="1"/>
          </p:cNvCxnSpPr>
          <p:nvPr/>
        </p:nvCxnSpPr>
        <p:spPr>
          <a:xfrm flipH="1" flipV="1">
            <a:off x="2345267" y="2040935"/>
            <a:ext cx="1881211" cy="40714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05905" y="3666400"/>
            <a:ext cx="120912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會存放在這邊</a:t>
            </a:r>
            <a:endParaRPr lang="en-US" altLang="zh-TW" sz="1100" dirty="0"/>
          </a:p>
        </p:txBody>
      </p:sp>
      <p:sp>
        <p:nvSpPr>
          <p:cNvPr id="36" name="矩形 35"/>
          <p:cNvSpPr/>
          <p:nvPr/>
        </p:nvSpPr>
        <p:spPr>
          <a:xfrm>
            <a:off x="2998346" y="1981666"/>
            <a:ext cx="192078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用來讀取</a:t>
            </a:r>
            <a:r>
              <a:rPr lang="en-US" altLang="zh-TW" sz="1100" dirty="0" smtClean="0"/>
              <a:t>view</a:t>
            </a:r>
            <a:r>
              <a:rPr lang="zh-TW" altLang="en-US" sz="1100" dirty="0" smtClean="0"/>
              <a:t>那邊傳來的</a:t>
            </a:r>
            <a:r>
              <a:rPr lang="en-US" altLang="zh-TW" sz="1100" dirty="0" smtClean="0"/>
              <a:t>DB</a:t>
            </a:r>
            <a:endParaRPr lang="en-US" altLang="zh-TW" sz="1100" dirty="0"/>
          </a:p>
        </p:txBody>
      </p:sp>
      <p:sp>
        <p:nvSpPr>
          <p:cNvPr id="37" name="矩形 36"/>
          <p:cNvSpPr/>
          <p:nvPr/>
        </p:nvSpPr>
        <p:spPr>
          <a:xfrm>
            <a:off x="89676" y="1080650"/>
            <a:ext cx="274085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 smtClean="0"/>
              <a:t>從</a:t>
            </a:r>
            <a:r>
              <a:rPr lang="en-US" altLang="zh-TW" sz="1400" dirty="0" err="1" smtClean="0"/>
              <a:t>GamersController</a:t>
            </a:r>
            <a:r>
              <a:rPr lang="zh-TW" altLang="en-US" sz="1400" dirty="0" smtClean="0"/>
              <a:t> 丟 </a:t>
            </a:r>
            <a:r>
              <a:rPr lang="en-US" altLang="zh-TW" sz="1400" dirty="0" smtClean="0"/>
              <a:t>Name</a:t>
            </a:r>
            <a:r>
              <a:rPr lang="zh-TW" altLang="en-US" sz="1400" dirty="0" smtClean="0"/>
              <a:t>近來</a:t>
            </a:r>
            <a:endParaRPr lang="en-US" altLang="zh-TW" sz="1400" dirty="0"/>
          </a:p>
        </p:txBody>
      </p:sp>
      <p:cxnSp>
        <p:nvCxnSpPr>
          <p:cNvPr id="33" name="直線單箭頭接點 32"/>
          <p:cNvCxnSpPr/>
          <p:nvPr/>
        </p:nvCxnSpPr>
        <p:spPr>
          <a:xfrm>
            <a:off x="524933" y="1388427"/>
            <a:ext cx="838200" cy="268824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-115038" y="2695134"/>
            <a:ext cx="274085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去</a:t>
            </a:r>
            <a:r>
              <a:rPr lang="en-US" altLang="zh-TW" sz="1200" dirty="0" smtClean="0"/>
              <a:t>DB</a:t>
            </a:r>
            <a:r>
              <a:rPr lang="zh-TW" altLang="en-US" sz="1200" dirty="0" smtClean="0"/>
              <a:t>裡面找出</a:t>
            </a:r>
            <a:r>
              <a:rPr lang="en-US" altLang="zh-TW" sz="1200" dirty="0" err="1" smtClean="0"/>
              <a:t>SelectedItemItems</a:t>
            </a:r>
            <a:endParaRPr lang="en-US" altLang="zh-TW" sz="1200" dirty="0"/>
          </a:p>
        </p:txBody>
      </p:sp>
      <p:sp>
        <p:nvSpPr>
          <p:cNvPr id="41" name="矩形 40"/>
          <p:cNvSpPr/>
          <p:nvPr/>
        </p:nvSpPr>
        <p:spPr>
          <a:xfrm>
            <a:off x="6857352" y="4189753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去</a:t>
            </a:r>
            <a:r>
              <a:rPr lang="en-US" altLang="zh-TW" sz="1100" dirty="0"/>
              <a:t>DB</a:t>
            </a:r>
            <a:r>
              <a:rPr lang="zh-TW" altLang="en-US" sz="1100" dirty="0"/>
              <a:t>抓取</a:t>
            </a:r>
            <a:r>
              <a:rPr lang="zh-TW" altLang="en-US" sz="1100" dirty="0" smtClean="0"/>
              <a:t>資料 把所有的</a:t>
            </a:r>
            <a:r>
              <a:rPr lang="en-US" altLang="zh-TW" sz="1100" dirty="0" smtClean="0"/>
              <a:t>Team </a:t>
            </a:r>
            <a:r>
              <a:rPr lang="zh-TW" altLang="en-US" sz="1100" dirty="0" smtClean="0"/>
              <a:t>塞進來</a:t>
            </a:r>
            <a:endParaRPr lang="en-US" altLang="zh-TW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998505" y="3102938"/>
            <a:ext cx="1924081" cy="12176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38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6A5C0A44-452C-451D-972E-6E0BDA7D7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81" y="2371909"/>
            <a:ext cx="3955532" cy="416243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40A4DD0-B32E-4261-91F9-36DB4304BAB9}"/>
              </a:ext>
            </a:extLst>
          </p:cNvPr>
          <p:cNvSpPr/>
          <p:nvPr/>
        </p:nvSpPr>
        <p:spPr>
          <a:xfrm>
            <a:off x="8835970" y="5312491"/>
            <a:ext cx="1318846" cy="213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7AF7CE69-1046-466D-8830-86DF4C819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46"/>
          <a:stretch/>
        </p:blipFill>
        <p:spPr bwMode="auto">
          <a:xfrm>
            <a:off x="210414" y="2552415"/>
            <a:ext cx="7785362" cy="120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xmlns="" id="{A2920627-4DC9-4DAB-9357-FFEBD7792760}"/>
              </a:ext>
            </a:extLst>
          </p:cNvPr>
          <p:cNvCxnSpPr/>
          <p:nvPr/>
        </p:nvCxnSpPr>
        <p:spPr>
          <a:xfrm flipH="1" flipV="1">
            <a:off x="5511161" y="3273562"/>
            <a:ext cx="2863970" cy="10696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xmlns="" id="{9F5472DB-3040-4E23-9AF3-685BF7A352B1}"/>
              </a:ext>
            </a:extLst>
          </p:cNvPr>
          <p:cNvCxnSpPr/>
          <p:nvPr/>
        </p:nvCxnSpPr>
        <p:spPr>
          <a:xfrm>
            <a:off x="3691903" y="3719010"/>
            <a:ext cx="5144067" cy="17001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59779CBE-10B0-46D7-8244-9AF426A70D31}"/>
              </a:ext>
            </a:extLst>
          </p:cNvPr>
          <p:cNvSpPr/>
          <p:nvPr/>
        </p:nvSpPr>
        <p:spPr>
          <a:xfrm>
            <a:off x="210414" y="1430650"/>
            <a:ext cx="306968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BusinessLayer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載入到專案裡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319531C6-4F74-4B32-8642-A21BEFAA1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613" y="498816"/>
            <a:ext cx="2593481" cy="14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440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10" y="479955"/>
            <a:ext cx="386715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534" y="2889780"/>
            <a:ext cx="70485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846831" y="4144342"/>
            <a:ext cx="664038" cy="182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3395134" y="1278467"/>
            <a:ext cx="2539999" cy="28658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AD92C906-859D-415A-B853-7FD8FFF7DBC9}"/>
              </a:ext>
            </a:extLst>
          </p:cNvPr>
          <p:cNvSpPr/>
          <p:nvPr/>
        </p:nvSpPr>
        <p:spPr>
          <a:xfrm>
            <a:off x="8820956" y="755788"/>
            <a:ext cx="1772155" cy="12542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529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77"/>
          <a:stretch/>
        </p:blipFill>
        <p:spPr bwMode="auto">
          <a:xfrm>
            <a:off x="80873" y="63879"/>
            <a:ext cx="9563100" cy="392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28" y="3870545"/>
            <a:ext cx="6614418" cy="285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398143" y="831809"/>
            <a:ext cx="1345721" cy="220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616864" y="942200"/>
            <a:ext cx="235469" cy="38753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921374" y="2093098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如果</a:t>
            </a:r>
            <a:r>
              <a:rPr lang="en-US" altLang="zh-TW" sz="1100" dirty="0" err="1" smtClean="0"/>
              <a:t>IsSelected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=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true  </a:t>
            </a:r>
            <a:r>
              <a:rPr lang="zh-TW" altLang="en-US" sz="1100" dirty="0" smtClean="0"/>
              <a:t>就給他</a:t>
            </a:r>
            <a:r>
              <a:rPr lang="en-US" altLang="zh-TW" sz="1100" dirty="0" smtClean="0"/>
              <a:t>CSS</a:t>
            </a:r>
            <a:r>
              <a:rPr lang="zh-TW" altLang="en-US" sz="1100" dirty="0" smtClean="0"/>
              <a:t>  不是的話就 不給</a:t>
            </a:r>
            <a:endParaRPr lang="en-US" altLang="zh-TW" sz="1100" dirty="0"/>
          </a:p>
        </p:txBody>
      </p:sp>
      <p:sp>
        <p:nvSpPr>
          <p:cNvPr id="13" name="矩形 12"/>
          <p:cNvSpPr/>
          <p:nvPr/>
        </p:nvSpPr>
        <p:spPr>
          <a:xfrm>
            <a:off x="5718174" y="4835441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如果</a:t>
            </a:r>
            <a:r>
              <a:rPr lang="en-US" altLang="zh-TW" sz="1100" dirty="0" err="1" smtClean="0"/>
              <a:t>IsSelected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=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true  </a:t>
            </a:r>
            <a:r>
              <a:rPr lang="zh-TW" altLang="en-US" sz="1100" dirty="0" smtClean="0"/>
              <a:t>就給他</a:t>
            </a:r>
            <a:r>
              <a:rPr lang="en-US" altLang="zh-TW" sz="1100" dirty="0" smtClean="0"/>
              <a:t>CSS</a:t>
            </a:r>
            <a:r>
              <a:rPr lang="zh-TW" altLang="en-US" sz="1100" dirty="0" smtClean="0"/>
              <a:t>  不是的話就 不給</a:t>
            </a:r>
            <a:endParaRPr lang="en-US" altLang="zh-TW" sz="1100" dirty="0"/>
          </a:p>
        </p:txBody>
      </p:sp>
      <p:sp>
        <p:nvSpPr>
          <p:cNvPr id="12" name="矩形 11"/>
          <p:cNvSpPr/>
          <p:nvPr/>
        </p:nvSpPr>
        <p:spPr>
          <a:xfrm>
            <a:off x="80873" y="5322683"/>
            <a:ext cx="2864887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表示指定的字串是否為 </a:t>
            </a:r>
            <a:r>
              <a:rPr lang="en-US" altLang="zh-TW" sz="1100" dirty="0"/>
              <a:t>null </a:t>
            </a:r>
            <a:r>
              <a:rPr lang="zh-TW" altLang="en-US" sz="1100" dirty="0"/>
              <a:t>或 </a:t>
            </a:r>
            <a:r>
              <a:rPr lang="en-US" altLang="zh-TW" sz="1100" dirty="0">
                <a:hlinkClick r:id="rId4"/>
              </a:rPr>
              <a:t>Empty</a:t>
            </a:r>
            <a:r>
              <a:rPr lang="en-US" altLang="zh-TW" sz="1100" dirty="0"/>
              <a:t> </a:t>
            </a:r>
            <a:r>
              <a:rPr lang="zh-TW" altLang="en-US" sz="1100" dirty="0"/>
              <a:t>字串。</a:t>
            </a:r>
          </a:p>
        </p:txBody>
      </p:sp>
      <p:sp>
        <p:nvSpPr>
          <p:cNvPr id="15" name="矩形 14"/>
          <p:cNvSpPr/>
          <p:nvPr/>
        </p:nvSpPr>
        <p:spPr>
          <a:xfrm>
            <a:off x="3820064" y="5487356"/>
            <a:ext cx="1099070" cy="241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endCxn id="12" idx="3"/>
          </p:cNvCxnSpPr>
          <p:nvPr/>
        </p:nvCxnSpPr>
        <p:spPr>
          <a:xfrm flipH="1" flipV="1">
            <a:off x="2945760" y="5453488"/>
            <a:ext cx="1185973" cy="338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598707" y="5491260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如果是空的就顯示 訊息</a:t>
            </a:r>
            <a:endParaRPr lang="en-US" altLang="zh-TW" sz="1100" dirty="0"/>
          </a:p>
        </p:txBody>
      </p:sp>
      <p:sp>
        <p:nvSpPr>
          <p:cNvPr id="20" name="矩形 19"/>
          <p:cNvSpPr/>
          <p:nvPr/>
        </p:nvSpPr>
        <p:spPr>
          <a:xfrm>
            <a:off x="6514040" y="5948658"/>
            <a:ext cx="1199093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有值就回傳</a:t>
            </a:r>
            <a:endParaRPr lang="en-US" altLang="zh-TW" sz="1100" dirty="0"/>
          </a:p>
        </p:txBody>
      </p:sp>
    </p:spTree>
    <p:extLst>
      <p:ext uri="{BB962C8B-B14F-4D97-AF65-F5344CB8AC3E}">
        <p14:creationId xmlns:p14="http://schemas.microsoft.com/office/powerpoint/2010/main" val="1014644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591" y="1392976"/>
            <a:ext cx="2119571" cy="147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30" y="1441908"/>
            <a:ext cx="44100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40360" y="104175"/>
            <a:ext cx="1808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CheckBoxList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42514" y="2001012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從</a:t>
            </a:r>
            <a:r>
              <a:rPr lang="en-US" altLang="zh-TW" sz="1100" dirty="0"/>
              <a:t>DB</a:t>
            </a:r>
            <a:r>
              <a:rPr lang="zh-TW" altLang="en-US" sz="1100" dirty="0"/>
              <a:t>裡面讀取</a:t>
            </a:r>
            <a:r>
              <a:rPr lang="zh-TW" altLang="en-US" sz="1100" dirty="0" smtClean="0"/>
              <a:t>資料 然後變成</a:t>
            </a:r>
            <a:r>
              <a:rPr lang="en-US" altLang="zh-TW" sz="1100" dirty="0" smtClean="0"/>
              <a:t>list </a:t>
            </a:r>
            <a:r>
              <a:rPr lang="zh-TW" altLang="en-US" sz="1100" dirty="0" smtClean="0"/>
              <a:t>然後傳到</a:t>
            </a:r>
            <a:r>
              <a:rPr lang="en-US" altLang="zh-TW" sz="1100" dirty="0" smtClean="0"/>
              <a:t>view</a:t>
            </a:r>
            <a:endParaRPr lang="en-US" altLang="zh-TW" sz="11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0" y="3302000"/>
            <a:ext cx="118967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759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743" y="581166"/>
            <a:ext cx="4517366" cy="268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1" y="3171202"/>
            <a:ext cx="81248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262044" y="3672588"/>
            <a:ext cx="3640666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smtClean="0"/>
              <a:t>X</a:t>
            </a:r>
            <a:r>
              <a:rPr lang="zh-TW" altLang="en-US" sz="1100" dirty="0" smtClean="0"/>
              <a:t>如果</a:t>
            </a:r>
            <a:r>
              <a:rPr lang="zh-TW" altLang="en-US" sz="1100" dirty="0"/>
              <a:t>是空的值就把它變成</a:t>
            </a:r>
            <a:r>
              <a:rPr lang="en-US" altLang="zh-TW" sz="1100" dirty="0" smtClean="0"/>
              <a:t>Array  </a:t>
            </a:r>
            <a:r>
              <a:rPr lang="zh-TW" altLang="en-US" sz="1100" dirty="0" smtClean="0"/>
              <a:t>不然就是傳進來的值</a:t>
            </a:r>
            <a:endParaRPr lang="en-US" altLang="zh-TW" sz="1100" dirty="0" smtClean="0"/>
          </a:p>
          <a:p>
            <a:r>
              <a:rPr lang="en-US" altLang="zh-TW" sz="1100" dirty="0" err="1" smtClean="0"/>
              <a:t>multipleSelects</a:t>
            </a:r>
            <a:r>
              <a:rPr lang="zh-TW" altLang="en-US" sz="1100" dirty="0" smtClean="0"/>
              <a:t>變成</a:t>
            </a:r>
            <a:r>
              <a:rPr lang="en-US" altLang="zh-TW" sz="1100" dirty="0"/>
              <a:t>Array </a:t>
            </a:r>
            <a:r>
              <a:rPr lang="zh-TW" altLang="en-US" sz="1100" dirty="0" smtClean="0"/>
              <a:t>的意思</a:t>
            </a:r>
            <a:endParaRPr lang="en-US" altLang="zh-TW" sz="1100" dirty="0"/>
          </a:p>
        </p:txBody>
      </p:sp>
      <p:sp>
        <p:nvSpPr>
          <p:cNvPr id="6" name="矩形 5"/>
          <p:cNvSpPr/>
          <p:nvPr/>
        </p:nvSpPr>
        <p:spPr>
          <a:xfrm>
            <a:off x="4344093" y="3342596"/>
            <a:ext cx="1047750" cy="262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4257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</a:rPr>
              <a:t>GamersController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-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CheckBoxList</a:t>
            </a:r>
            <a:endParaRPr lang="zh-TW" altLang="en-US" sz="24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089325" y="1473200"/>
            <a:ext cx="1454428" cy="18838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190636" y="4064522"/>
            <a:ext cx="3640666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變成</a:t>
            </a:r>
            <a:r>
              <a:rPr lang="en-US" altLang="zh-TW" sz="1100" dirty="0" smtClean="0"/>
              <a:t>Array</a:t>
            </a:r>
            <a:r>
              <a:rPr lang="zh-TW" altLang="en-US" sz="1100" dirty="0" smtClean="0"/>
              <a:t>後就可以使用</a:t>
            </a:r>
            <a:r>
              <a:rPr lang="en-US" altLang="zh-TW" sz="1100" dirty="0" smtClean="0"/>
              <a:t>Count</a:t>
            </a:r>
            <a:br>
              <a:rPr lang="en-US" altLang="zh-TW" sz="1100" dirty="0" smtClean="0"/>
            </a:br>
            <a:r>
              <a:rPr lang="zh-TW" altLang="en-US" sz="1100" dirty="0" smtClean="0"/>
              <a:t>如果全部都沒有符合條件就傳訊息給他</a:t>
            </a:r>
            <a:endParaRPr lang="en-US" altLang="zh-TW" sz="1100" dirty="0"/>
          </a:p>
        </p:txBody>
      </p:sp>
      <p:sp>
        <p:nvSpPr>
          <p:cNvPr id="14" name="矩形 13"/>
          <p:cNvSpPr/>
          <p:nvPr/>
        </p:nvSpPr>
        <p:spPr>
          <a:xfrm>
            <a:off x="4344093" y="4704654"/>
            <a:ext cx="3640666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smtClean="0"/>
              <a:t>Else</a:t>
            </a:r>
            <a:br>
              <a:rPr lang="en-US" altLang="zh-TW" sz="1100" dirty="0" smtClean="0"/>
            </a:br>
            <a:r>
              <a:rPr lang="zh-TW" altLang="en-US" sz="1100" dirty="0" smtClean="0"/>
              <a:t>如果</a:t>
            </a:r>
            <a:r>
              <a:rPr lang="zh-TW" altLang="en-US" sz="1100" dirty="0"/>
              <a:t>有任何一個是</a:t>
            </a:r>
            <a:r>
              <a:rPr lang="en-US" altLang="zh-TW" sz="1100" dirty="0" smtClean="0"/>
              <a:t>selected</a:t>
            </a:r>
            <a:r>
              <a:rPr lang="zh-TW" altLang="en-US" sz="1100" dirty="0" smtClean="0"/>
              <a:t>的話 就建立一個</a:t>
            </a:r>
            <a:r>
              <a:rPr lang="en-US" altLang="zh-TW" sz="1100" dirty="0" err="1" smtClean="0"/>
              <a:t>strinBuilder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先</a:t>
            </a:r>
            <a:r>
              <a:rPr lang="en-US" altLang="zh-TW" sz="1100" dirty="0" smtClean="0"/>
              <a:t>Append(</a:t>
            </a:r>
            <a:r>
              <a:rPr lang="zh-TW" altLang="en-US" sz="1100" dirty="0" smtClean="0"/>
              <a:t>附上</a:t>
            </a:r>
            <a:r>
              <a:rPr lang="en-US" altLang="zh-TW" sz="1100" dirty="0" smtClean="0"/>
              <a:t>)</a:t>
            </a:r>
            <a:br>
              <a:rPr lang="en-US" altLang="zh-TW" sz="1100" dirty="0" smtClean="0"/>
            </a:br>
            <a:r>
              <a:rPr lang="en-US" altLang="zh-TW" sz="1100" dirty="0" smtClean="0"/>
              <a:t>Select</a:t>
            </a:r>
            <a:r>
              <a:rPr lang="zh-TW" altLang="en-US" sz="1100" dirty="0" smtClean="0"/>
              <a:t>哪幾個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用</a:t>
            </a:r>
            <a:r>
              <a:rPr lang="en-US" altLang="zh-TW" sz="1100" dirty="0" err="1" smtClean="0"/>
              <a:t>foreach</a:t>
            </a:r>
            <a:r>
              <a:rPr lang="zh-TW" altLang="en-US" sz="1100" dirty="0" smtClean="0"/>
              <a:t>的方式去跑  哪幾個</a:t>
            </a:r>
            <a:r>
              <a:rPr lang="en-US" altLang="zh-TW" sz="1100" dirty="0" smtClean="0"/>
              <a:t>item</a:t>
            </a:r>
            <a:r>
              <a:rPr lang="zh-TW" altLang="en-US" sz="1100" dirty="0" smtClean="0"/>
              <a:t>被選取 並把</a:t>
            </a:r>
            <a:r>
              <a:rPr lang="en-US" altLang="zh-TW" sz="1100" dirty="0" smtClean="0"/>
              <a:t>item</a:t>
            </a:r>
            <a:r>
              <a:rPr lang="zh-TW" altLang="en-US" sz="1100" dirty="0" smtClean="0"/>
              <a:t>的</a:t>
            </a:r>
            <a:r>
              <a:rPr lang="zh-TW" altLang="en-US" sz="1100" dirty="0"/>
              <a:t>名子選取出來</a:t>
            </a:r>
            <a:r>
              <a:rPr lang="en-US" altLang="zh-TW" sz="1100" dirty="0"/>
              <a:t/>
            </a:r>
            <a:br>
              <a:rPr lang="en-US" altLang="zh-TW" sz="1100" dirty="0"/>
            </a:br>
            <a:r>
              <a:rPr lang="zh-TW" altLang="en-US" sz="1100" dirty="0" smtClean="0"/>
              <a:t>如果</a:t>
            </a:r>
            <a:r>
              <a:rPr lang="en-US" altLang="zh-TW" sz="1100" dirty="0" err="1" smtClean="0"/>
              <a:t>IsSelected</a:t>
            </a:r>
            <a:r>
              <a:rPr lang="en-US" altLang="zh-TW" sz="1100" dirty="0" smtClean="0"/>
              <a:t>=</a:t>
            </a:r>
            <a:r>
              <a:rPr lang="en-US" altLang="zh-TW" sz="1100" dirty="0" err="1" smtClean="0"/>
              <a:t>ture</a:t>
            </a:r>
            <a:r>
              <a:rPr lang="zh-TW" altLang="en-US" sz="1100" dirty="0" smtClean="0"/>
              <a:t> 就把他丟到</a:t>
            </a:r>
            <a:r>
              <a:rPr lang="en-US" altLang="zh-TW" sz="1100" dirty="0" err="1" smtClean="0"/>
              <a:t>strinBuilder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後面是每次都會幫他加一個逗號</a:t>
            </a:r>
            <a:endParaRPr lang="en-US" altLang="zh-TW" sz="1100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3249777" y="5662852"/>
            <a:ext cx="1210733" cy="1630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734743" y="6319391"/>
            <a:ext cx="152673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移除最後一個逗號</a:t>
            </a:r>
            <a:endParaRPr lang="en-US" altLang="zh-TW" sz="1200" dirty="0"/>
          </a:p>
        </p:txBody>
      </p:sp>
      <p:sp>
        <p:nvSpPr>
          <p:cNvPr id="18" name="矩形 17"/>
          <p:cNvSpPr/>
          <p:nvPr/>
        </p:nvSpPr>
        <p:spPr>
          <a:xfrm>
            <a:off x="2436977" y="6596390"/>
            <a:ext cx="3640666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把它變成一個</a:t>
            </a:r>
            <a:r>
              <a:rPr lang="en-US" altLang="zh-TW" sz="1100" dirty="0" smtClean="0"/>
              <a:t>string </a:t>
            </a:r>
            <a:r>
              <a:rPr lang="zh-TW" altLang="en-US" sz="1100" dirty="0" smtClean="0"/>
              <a:t>然後在</a:t>
            </a:r>
            <a:r>
              <a:rPr lang="en-US" altLang="zh-TW" sz="1100" dirty="0" smtClean="0"/>
              <a:t>return</a:t>
            </a:r>
            <a:r>
              <a:rPr lang="zh-TW" altLang="en-US" sz="1100" dirty="0" smtClean="0"/>
              <a:t>回</a:t>
            </a:r>
            <a:endParaRPr lang="en-US" altLang="zh-TW" sz="1100" dirty="0"/>
          </a:p>
        </p:txBody>
      </p:sp>
      <p:sp>
        <p:nvSpPr>
          <p:cNvPr id="19" name="矩形 18"/>
          <p:cNvSpPr/>
          <p:nvPr/>
        </p:nvSpPr>
        <p:spPr>
          <a:xfrm>
            <a:off x="1463310" y="6457890"/>
            <a:ext cx="711200" cy="26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 flipH="1" flipV="1">
            <a:off x="1196609" y="3605387"/>
            <a:ext cx="342900" cy="29248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31510" y="3350299"/>
            <a:ext cx="431800" cy="26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705110" y="1377020"/>
            <a:ext cx="6467474" cy="1785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 By MVC convention,</a:t>
            </a:r>
          </a:p>
          <a:p>
            <a:r>
              <a:rPr lang="en-US" altLang="zh-TW" sz="1100" dirty="0"/>
              <a:t>    @</a:t>
            </a:r>
            <a:r>
              <a:rPr lang="en-US" altLang="zh-TW" sz="1100" dirty="0" err="1"/>
              <a:t>Html.EditorForModel</a:t>
            </a:r>
            <a:r>
              <a:rPr lang="en-US" altLang="zh-TW" sz="1100" dirty="0"/>
              <a:t>() function is going to look </a:t>
            </a:r>
            <a:r>
              <a:rPr lang="en-US" altLang="zh-TW" sz="1100" dirty="0" smtClean="0"/>
              <a:t>for   </a:t>
            </a:r>
            <a:r>
              <a:rPr lang="zh-TW" altLang="en-US" sz="1100" dirty="0" smtClean="0"/>
              <a:t>會去尋找</a:t>
            </a:r>
            <a:r>
              <a:rPr lang="zh-TW" altLang="en-US" sz="1100" dirty="0"/>
              <a:t>有</a:t>
            </a:r>
            <a:r>
              <a:rPr lang="zh-TW" altLang="en-US" sz="1100" dirty="0" smtClean="0"/>
              <a:t>一樣名子的</a:t>
            </a:r>
            <a:r>
              <a:rPr lang="en-US" altLang="zh-TW" sz="1100" dirty="0" smtClean="0"/>
              <a:t>Model item(</a:t>
            </a:r>
            <a:r>
              <a:rPr lang="zh-TW" altLang="en-US" sz="1100" dirty="0" smtClean="0"/>
              <a:t> </a:t>
            </a:r>
            <a:r>
              <a:rPr lang="en-US" altLang="zh-TW" sz="1100" dirty="0" err="1" smtClean="0"/>
              <a:t>cshtml</a:t>
            </a:r>
            <a:r>
              <a:rPr lang="en-US" altLang="zh-TW" sz="1100" dirty="0" smtClean="0"/>
              <a:t>  view) </a:t>
            </a:r>
            <a:endParaRPr lang="en-US" altLang="zh-TW" sz="1100" dirty="0"/>
          </a:p>
          <a:p>
            <a:r>
              <a:rPr lang="en-US" altLang="zh-TW" sz="1100" dirty="0"/>
              <a:t>    a </a:t>
            </a:r>
            <a:r>
              <a:rPr lang="en-US" altLang="zh-TW" sz="1100" dirty="0" err="1"/>
              <a:t>cshtml</a:t>
            </a:r>
            <a:r>
              <a:rPr lang="en-US" altLang="zh-TW" sz="1100" dirty="0"/>
              <a:t> view template with the same name</a:t>
            </a:r>
          </a:p>
          <a:p>
            <a:r>
              <a:rPr lang="en-US" altLang="zh-TW" sz="1100" dirty="0"/>
              <a:t>    as the current </a:t>
            </a:r>
            <a:r>
              <a:rPr lang="en-US" altLang="zh-TW" sz="1100" dirty="0" err="1"/>
              <a:t>IEnumerable</a:t>
            </a:r>
            <a:r>
              <a:rPr lang="en-US" altLang="zh-TW" sz="1100" dirty="0"/>
              <a:t> Model item type.</a:t>
            </a:r>
          </a:p>
          <a:p>
            <a:r>
              <a:rPr lang="en-US" altLang="zh-TW" sz="1100" dirty="0"/>
              <a:t>    In this case, the Model is List&lt;</a:t>
            </a:r>
            <a:r>
              <a:rPr lang="en-US" altLang="zh-TW" sz="1100" dirty="0" err="1"/>
              <a:t>MultipleSelect</a:t>
            </a:r>
            <a:r>
              <a:rPr lang="en-US" altLang="zh-TW" sz="1100" dirty="0"/>
              <a:t>&gt;.</a:t>
            </a:r>
          </a:p>
          <a:p>
            <a:r>
              <a:rPr lang="en-US" altLang="zh-TW" sz="1100" dirty="0"/>
              <a:t>    The </a:t>
            </a:r>
            <a:r>
              <a:rPr lang="en-US" altLang="zh-TW" sz="1100" dirty="0" err="1"/>
              <a:t>IEnumerable</a:t>
            </a:r>
            <a:r>
              <a:rPr lang="en-US" altLang="zh-TW" sz="1100" dirty="0"/>
              <a:t> Model item type is </a:t>
            </a:r>
            <a:r>
              <a:rPr lang="en-US" altLang="zh-TW" sz="1100" dirty="0" err="1"/>
              <a:t>MultipleSelect</a:t>
            </a:r>
            <a:r>
              <a:rPr lang="en-US" altLang="zh-TW" sz="1100" dirty="0"/>
              <a:t>.</a:t>
            </a:r>
          </a:p>
          <a:p>
            <a:r>
              <a:rPr lang="en-US" altLang="zh-TW" sz="1100" dirty="0"/>
              <a:t>    The </a:t>
            </a:r>
            <a:r>
              <a:rPr lang="en-US" altLang="zh-TW" sz="1100" dirty="0" err="1"/>
              <a:t>EditorForModel</a:t>
            </a:r>
            <a:r>
              <a:rPr lang="en-US" altLang="zh-TW" sz="1100" dirty="0"/>
              <a:t>() will look for </a:t>
            </a:r>
            <a:r>
              <a:rPr lang="en-US" altLang="zh-TW" sz="1100" dirty="0" err="1"/>
              <a:t>MultipleSelect.cshtml</a:t>
            </a:r>
            <a:r>
              <a:rPr lang="en-US" altLang="zh-TW" sz="1100" dirty="0"/>
              <a:t>.</a:t>
            </a:r>
          </a:p>
          <a:p>
            <a:r>
              <a:rPr lang="en-US" altLang="zh-TW" sz="1100" dirty="0"/>
              <a:t>    The Model of </a:t>
            </a:r>
            <a:r>
              <a:rPr lang="en-US" altLang="zh-TW" sz="1100" dirty="0" err="1"/>
              <a:t>MultipleSelect.cshtml</a:t>
            </a:r>
            <a:r>
              <a:rPr lang="en-US" altLang="zh-TW" sz="1100" dirty="0"/>
              <a:t> must be </a:t>
            </a:r>
            <a:r>
              <a:rPr lang="en-US" altLang="zh-TW" sz="1100" dirty="0" err="1"/>
              <a:t>MultipleSelect</a:t>
            </a:r>
            <a:r>
              <a:rPr lang="en-US" altLang="zh-TW" sz="1100" dirty="0"/>
              <a:t> type</a:t>
            </a:r>
            <a:r>
              <a:rPr lang="en-US" altLang="zh-TW" sz="1100" dirty="0" smtClean="0"/>
              <a:t>.  </a:t>
            </a:r>
            <a:r>
              <a:rPr lang="zh-TW" altLang="en-US" sz="1100" dirty="0"/>
              <a:t>就會</a:t>
            </a:r>
            <a:r>
              <a:rPr lang="zh-TW" altLang="en-US" sz="1100" dirty="0" smtClean="0"/>
              <a:t>把</a:t>
            </a:r>
            <a:r>
              <a:rPr lang="en-US" altLang="zh-TW" sz="1100" dirty="0" err="1"/>
              <a:t>MultipleSelect.cshtml</a:t>
            </a:r>
            <a:r>
              <a:rPr lang="en-US" altLang="zh-TW" sz="1100" dirty="0"/>
              <a:t> </a:t>
            </a:r>
            <a:r>
              <a:rPr lang="zh-TW" altLang="en-US" sz="1100" dirty="0" smtClean="0"/>
              <a:t>塞到這個位置</a:t>
            </a:r>
            <a:r>
              <a:rPr lang="en-US" altLang="zh-TW" sz="1100" dirty="0" smtClean="0"/>
              <a:t>@</a:t>
            </a:r>
            <a:r>
              <a:rPr lang="en-US" altLang="zh-TW" sz="1100" dirty="0" err="1"/>
              <a:t>Html.EditorForModel</a:t>
            </a:r>
            <a:r>
              <a:rPr lang="en-US" altLang="zh-TW" sz="1100" dirty="0"/>
              <a:t>() </a:t>
            </a:r>
          </a:p>
          <a:p>
            <a:r>
              <a:rPr lang="zh-TW" altLang="en-US" sz="1100" dirty="0"/>
              <a:t>*</a:t>
            </a:r>
            <a:r>
              <a:rPr lang="en-US" altLang="zh-TW" sz="1100" dirty="0"/>
              <a:t>@</a:t>
            </a:r>
          </a:p>
        </p:txBody>
      </p:sp>
      <p:sp>
        <p:nvSpPr>
          <p:cNvPr id="25" name="矩形 24"/>
          <p:cNvSpPr/>
          <p:nvPr/>
        </p:nvSpPr>
        <p:spPr>
          <a:xfrm>
            <a:off x="3089324" y="979572"/>
            <a:ext cx="315597" cy="2207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3360303" y="917882"/>
            <a:ext cx="897466" cy="262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3150249" y="730060"/>
            <a:ext cx="0" cy="2210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855143" y="758494"/>
            <a:ext cx="0" cy="2210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829262" y="871950"/>
            <a:ext cx="1417592" cy="354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4788393" y="785312"/>
            <a:ext cx="152673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/>
              <a:t>這</a:t>
            </a:r>
            <a:r>
              <a:rPr lang="zh-TW" altLang="en-US" sz="1200" dirty="0" smtClean="0"/>
              <a:t>是存儲送出之後的資料再丟進</a:t>
            </a:r>
            <a:r>
              <a:rPr lang="en-US" altLang="zh-TW" sz="1200" dirty="0" err="1">
                <a:solidFill>
                  <a:srgbClr val="FF0000"/>
                </a:solidFill>
              </a:rPr>
              <a:t>GamersController</a:t>
            </a:r>
            <a:endParaRPr lang="en-US" altLang="zh-TW" sz="1200" dirty="0"/>
          </a:p>
        </p:txBody>
      </p:sp>
      <p:sp>
        <p:nvSpPr>
          <p:cNvPr id="7" name="矩形 6"/>
          <p:cNvSpPr/>
          <p:nvPr/>
        </p:nvSpPr>
        <p:spPr>
          <a:xfrm>
            <a:off x="4190636" y="2945311"/>
            <a:ext cx="151447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是從</a:t>
            </a:r>
            <a:r>
              <a:rPr lang="en-US" altLang="zh-TW" sz="1100" dirty="0" err="1" smtClean="0"/>
              <a:t>CheckBoxList</a:t>
            </a:r>
            <a:r>
              <a:rPr lang="zh-TW" altLang="en-US" sz="1100" dirty="0" smtClean="0"/>
              <a:t>來的</a:t>
            </a:r>
            <a:endParaRPr lang="en-US" altLang="zh-TW" sz="1100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4246854" y="1049277"/>
            <a:ext cx="239798" cy="265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416424" y="454336"/>
            <a:ext cx="89746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/>
              <a:t>這</a:t>
            </a:r>
            <a:r>
              <a:rPr lang="zh-TW" altLang="en-US" sz="1200" dirty="0" smtClean="0"/>
              <a:t>是</a:t>
            </a:r>
            <a:r>
              <a:rPr lang="en-US" altLang="zh-TW" sz="1200" dirty="0" smtClean="0"/>
              <a:t>model</a:t>
            </a:r>
            <a:endParaRPr lang="en-US" altLang="zh-TW" sz="1200" dirty="0"/>
          </a:p>
        </p:txBody>
      </p:sp>
      <p:sp>
        <p:nvSpPr>
          <p:cNvPr id="37" name="矩形 36"/>
          <p:cNvSpPr/>
          <p:nvPr/>
        </p:nvSpPr>
        <p:spPr>
          <a:xfrm>
            <a:off x="3446626" y="488197"/>
            <a:ext cx="89746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/>
              <a:t>這</a:t>
            </a:r>
            <a:r>
              <a:rPr lang="zh-TW" altLang="en-US" sz="1200" dirty="0" smtClean="0"/>
              <a:t>是</a:t>
            </a:r>
            <a:r>
              <a:rPr lang="en-US" altLang="zh-TW" sz="1200" dirty="0" smtClean="0"/>
              <a:t>item</a:t>
            </a:r>
            <a:endParaRPr lang="en-US" altLang="zh-TW" sz="1200" dirty="0"/>
          </a:p>
        </p:txBody>
      </p:sp>
      <p:sp>
        <p:nvSpPr>
          <p:cNvPr id="32" name="矩形 31"/>
          <p:cNvSpPr/>
          <p:nvPr/>
        </p:nvSpPr>
        <p:spPr>
          <a:xfrm>
            <a:off x="8034551" y="5004764"/>
            <a:ext cx="152673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35966711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782" y="2608059"/>
            <a:ext cx="3915979" cy="307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6" y="499529"/>
            <a:ext cx="48863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19" y="3890429"/>
            <a:ext cx="6858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7062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109" y="513359"/>
            <a:ext cx="5009192" cy="60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73603" y="435797"/>
            <a:ext cx="4413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 smtClean="0">
                <a:solidFill>
                  <a:srgbClr val="FF0000"/>
                </a:solidFill>
              </a:rPr>
              <a:t>GamersController.cs</a:t>
            </a:r>
            <a:r>
              <a:rPr lang="en-US" altLang="zh-TW" sz="2800" dirty="0" smtClean="0">
                <a:solidFill>
                  <a:srgbClr val="FF0000"/>
                </a:solidFill>
              </a:rPr>
              <a:t> - </a:t>
            </a:r>
            <a:r>
              <a:rPr lang="en-US" altLang="zh-TW" sz="2800" dirty="0" err="1">
                <a:solidFill>
                  <a:srgbClr val="FF0000"/>
                </a:solidFill>
              </a:rPr>
              <a:t>ListBox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38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53734"/>
            <a:ext cx="71532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語音泡泡: 圓角矩形 6">
            <a:extLst>
              <a:ext uri="{FF2B5EF4-FFF2-40B4-BE49-F238E27FC236}">
                <a16:creationId xmlns:a16="http://schemas.microsoft.com/office/drawing/2014/main" xmlns="" id="{E1486E0C-4024-47AF-A99B-32C763660AF4}"/>
              </a:ext>
            </a:extLst>
          </p:cNvPr>
          <p:cNvSpPr/>
          <p:nvPr/>
        </p:nvSpPr>
        <p:spPr>
          <a:xfrm>
            <a:off x="7118788" y="1023958"/>
            <a:ext cx="3560283" cy="538680"/>
          </a:xfrm>
          <a:prstGeom prst="wedgeRoundRectCallout">
            <a:avLst>
              <a:gd name="adj1" fmla="val -58947"/>
              <a:gd name="adj2" fmla="val 535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teamid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裡面的所有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</a:t>
            </a:r>
          </a:p>
        </p:txBody>
      </p:sp>
      <p:sp>
        <p:nvSpPr>
          <p:cNvPr id="6" name="語音泡泡: 圓角矩形 6">
            <a:extLst>
              <a:ext uri="{FF2B5EF4-FFF2-40B4-BE49-F238E27FC236}">
                <a16:creationId xmlns:a16="http://schemas.microsoft.com/office/drawing/2014/main" xmlns="" id="{E1486E0C-4024-47AF-A99B-32C763660AF4}"/>
              </a:ext>
            </a:extLst>
          </p:cNvPr>
          <p:cNvSpPr/>
          <p:nvPr/>
        </p:nvSpPr>
        <p:spPr>
          <a:xfrm>
            <a:off x="829315" y="3612977"/>
            <a:ext cx="2295075" cy="434613"/>
          </a:xfrm>
          <a:prstGeom prst="wedgeRoundRectCallout">
            <a:avLst>
              <a:gd name="adj1" fmla="val -23454"/>
              <a:gd name="adj2" fmla="val -11991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找到後再丟回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</a:p>
        </p:txBody>
      </p:sp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xmlns="" id="{E1486E0C-4024-47AF-A99B-32C763660AF4}"/>
              </a:ext>
            </a:extLst>
          </p:cNvPr>
          <p:cNvSpPr/>
          <p:nvPr/>
        </p:nvSpPr>
        <p:spPr>
          <a:xfrm>
            <a:off x="1832440" y="-109388"/>
            <a:ext cx="3488395" cy="726244"/>
          </a:xfrm>
          <a:prstGeom prst="wedgeRoundRectCallout">
            <a:avLst>
              <a:gd name="adj1" fmla="val -34793"/>
              <a:gd name="adj2" fmla="val 13635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搜尋後 再用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的方式找出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 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後丟到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3003822-AF1D-49C8-A26D-B392E027C792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9</a:t>
            </a:r>
            <a:endParaRPr lang="zh-TW" altLang="en-US" sz="1400" dirty="0"/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xmlns="" id="{CECB12D8-92A4-4EB8-9B34-574ADF32B763}"/>
              </a:ext>
            </a:extLst>
          </p:cNvPr>
          <p:cNvSpPr/>
          <p:nvPr/>
        </p:nvSpPr>
        <p:spPr>
          <a:xfrm>
            <a:off x="3427847" y="3564415"/>
            <a:ext cx="4249526" cy="726244"/>
          </a:xfrm>
          <a:prstGeom prst="wedgeRoundRectCallout">
            <a:avLst>
              <a:gd name="adj1" fmla="val -40407"/>
              <a:gd name="adj2" fmla="val -9516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dirty="0" err="1">
                <a:solidFill>
                  <a:schemeClr val="tx1"/>
                </a:solidFill>
              </a:rPr>
              <a:t>BusinessLayer</a:t>
            </a:r>
            <a:r>
              <a:rPr lang="zh-TW" altLang="en-US" dirty="0">
                <a:solidFill>
                  <a:schemeClr val="tx1"/>
                </a:solidFill>
              </a:rPr>
              <a:t>裡面的</a:t>
            </a:r>
            <a:r>
              <a:rPr lang="en-US" altLang="zh-TW" dirty="0">
                <a:solidFill>
                  <a:schemeClr val="tx1"/>
                </a:solidFill>
              </a:rPr>
              <a:t>Gamer</a:t>
            </a:r>
            <a:r>
              <a:rPr lang="zh-TW" altLang="en-US" dirty="0">
                <a:solidFill>
                  <a:schemeClr val="tx1"/>
                </a:solidFill>
              </a:rPr>
              <a:t>讀取之後放入</a:t>
            </a:r>
            <a:r>
              <a:rPr lang="en-US" altLang="zh-TW" dirty="0" err="1">
                <a:solidFill>
                  <a:schemeClr val="tx1"/>
                </a:solidFill>
              </a:rPr>
              <a:t>ToList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找到後再丟回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195" y="1169885"/>
            <a:ext cx="24955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xmlns="" id="{9F5472DB-3040-4E23-9AF3-685BF7A352B1}"/>
              </a:ext>
            </a:extLst>
          </p:cNvPr>
          <p:cNvCxnSpPr/>
          <p:nvPr/>
        </p:nvCxnSpPr>
        <p:spPr>
          <a:xfrm flipH="1" flipV="1">
            <a:off x="4555067" y="2429933"/>
            <a:ext cx="765768" cy="52775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語音泡泡: 圓角矩形 8">
            <a:extLst>
              <a:ext uri="{FF2B5EF4-FFF2-40B4-BE49-F238E27FC236}">
                <a16:creationId xmlns:a16="http://schemas.microsoft.com/office/drawing/2014/main" xmlns="" id="{CECB12D8-92A4-4EB8-9B34-574ADF32B763}"/>
              </a:ext>
            </a:extLst>
          </p:cNvPr>
          <p:cNvSpPr/>
          <p:nvPr/>
        </p:nvSpPr>
        <p:spPr>
          <a:xfrm>
            <a:off x="5836350" y="2292670"/>
            <a:ext cx="1753553" cy="497630"/>
          </a:xfrm>
          <a:prstGeom prst="wedgeRoundRectCallout">
            <a:avLst>
              <a:gd name="adj1" fmla="val -47779"/>
              <a:gd name="adj2" fmla="val 8437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03" y="4364222"/>
            <a:ext cx="4696762" cy="227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929" y="1725822"/>
            <a:ext cx="3639760" cy="491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07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732" y="1285966"/>
            <a:ext cx="78009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7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F322AB43-4E85-4C96-8B6C-529AB9610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029" y="2729732"/>
            <a:ext cx="7161174" cy="375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05072C5D-6810-4578-8A11-E4AD51152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66" y="2594415"/>
            <a:ext cx="4533244" cy="4142287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6FCC8080-4F80-4657-A12B-E31A85310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09" y="86539"/>
            <a:ext cx="3511704" cy="199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7E0374D6-5344-45C3-BF90-14778AC86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487" y="396916"/>
            <a:ext cx="4105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xmlns="" id="{45AB30DC-7557-41AC-A4C7-B17ECA1916C2}"/>
              </a:ext>
            </a:extLst>
          </p:cNvPr>
          <p:cNvCxnSpPr>
            <a:cxnSpLocks/>
          </p:cNvCxnSpPr>
          <p:nvPr/>
        </p:nvCxnSpPr>
        <p:spPr>
          <a:xfrm flipV="1">
            <a:off x="1682503" y="396916"/>
            <a:ext cx="2117710" cy="29668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xmlns="" id="{F85A00F0-5070-470D-B0F4-F907C51A172B}"/>
              </a:ext>
            </a:extLst>
          </p:cNvPr>
          <p:cNvCxnSpPr/>
          <p:nvPr/>
        </p:nvCxnSpPr>
        <p:spPr>
          <a:xfrm flipV="1">
            <a:off x="3371302" y="2938204"/>
            <a:ext cx="2199736" cy="256204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824B796-6B3F-4110-A2D9-E1030FE89579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F3E162AF-314B-4AA4-A2FF-E7410E562048}"/>
              </a:ext>
            </a:extLst>
          </p:cNvPr>
          <p:cNvSpPr/>
          <p:nvPr/>
        </p:nvSpPr>
        <p:spPr>
          <a:xfrm>
            <a:off x="233266" y="2315787"/>
            <a:ext cx="1945556" cy="338554"/>
          </a:xfrm>
          <a:prstGeom prst="rect">
            <a:avLst/>
          </a:prstGeom>
          <a:solidFill>
            <a:srgbClr val="FFD88B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 err="1"/>
              <a:t>GamerController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5468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907E60C6-2D42-40DA-8FBB-2E25D65D3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7" y="567782"/>
            <a:ext cx="6928974" cy="544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CA9ABC3-6F29-437F-B9D0-F2759C3712B8}"/>
              </a:ext>
            </a:extLst>
          </p:cNvPr>
          <p:cNvSpPr/>
          <p:nvPr/>
        </p:nvSpPr>
        <p:spPr>
          <a:xfrm>
            <a:off x="126473" y="61154"/>
            <a:ext cx="3539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GamerBusinessLayer.cs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AddGamer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E5BCEFE5-8B4A-4FA7-9404-2A409BC66F9C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3667865" y="1027021"/>
            <a:ext cx="217413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取得一個</a:t>
            </a:r>
            <a:r>
              <a:rPr lang="en-US" altLang="zh-TW" sz="1600" dirty="0" smtClean="0"/>
              <a:t>gamer</a:t>
            </a:r>
            <a:r>
              <a:rPr lang="zh-TW" altLang="en-US" sz="1600" dirty="0" smtClean="0"/>
              <a:t>近來</a:t>
            </a:r>
            <a:endParaRPr lang="en-US" altLang="zh-TW" sz="1600" dirty="0"/>
          </a:p>
        </p:txBody>
      </p:sp>
      <p:sp>
        <p:nvSpPr>
          <p:cNvPr id="9" name="矩形 8"/>
          <p:cNvSpPr/>
          <p:nvPr/>
        </p:nvSpPr>
        <p:spPr>
          <a:xfrm>
            <a:off x="6295455" y="1474063"/>
            <a:ext cx="16737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讀取連線資訊</a:t>
            </a:r>
            <a:endParaRPr lang="en-US" altLang="zh-TW" sz="1600" dirty="0"/>
          </a:p>
        </p:txBody>
      </p:sp>
      <p:sp>
        <p:nvSpPr>
          <p:cNvPr id="10" name="矩形 9"/>
          <p:cNvSpPr/>
          <p:nvPr/>
        </p:nvSpPr>
        <p:spPr>
          <a:xfrm>
            <a:off x="5359891" y="1838533"/>
            <a:ext cx="60960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取得</a:t>
            </a:r>
            <a:r>
              <a:rPr lang="en-US" altLang="zh-TW" sz="1200" dirty="0" err="1"/>
              <a:t>ConnectionString</a:t>
            </a:r>
            <a:r>
              <a:rPr lang="en-US" altLang="zh-TW" sz="1200" dirty="0"/>
              <a:t> </a:t>
            </a:r>
            <a:r>
              <a:rPr lang="zh-TW" altLang="en-US" sz="1200" dirty="0"/>
              <a:t>建立 </a:t>
            </a:r>
            <a:r>
              <a:rPr lang="en-US" altLang="zh-TW" sz="1200" dirty="0" err="1"/>
              <a:t>SqlConnection</a:t>
            </a:r>
            <a:r>
              <a:rPr lang="en-US" altLang="zh-TW" sz="1200" dirty="0"/>
              <a:t> </a:t>
            </a:r>
            <a:r>
              <a:rPr lang="zh-TW" altLang="en-US" sz="1200" dirty="0"/>
              <a:t>後跑完後從</a:t>
            </a:r>
            <a:r>
              <a:rPr lang="en-US" altLang="zh-TW" sz="1200" dirty="0"/>
              <a:t>memory</a:t>
            </a:r>
            <a:r>
              <a:rPr lang="zh-TW" altLang="en-US" sz="1200" dirty="0"/>
              <a:t>清</a:t>
            </a:r>
            <a:r>
              <a:rPr lang="zh-TW" altLang="en-US" sz="1200" dirty="0" smtClean="0"/>
              <a:t>除掉   </a:t>
            </a:r>
            <a:r>
              <a:rPr lang="en-US" altLang="zh-TW" sz="1200" dirty="0" err="1" smtClean="0"/>
              <a:t>xSqlConnection</a:t>
            </a:r>
            <a:endParaRPr lang="zh-TW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4093477" y="2338461"/>
            <a:ext cx="198535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使用</a:t>
            </a:r>
            <a:r>
              <a:rPr lang="en-US" altLang="zh-TW" sz="1200" dirty="0" err="1" smtClean="0"/>
              <a:t>Sql</a:t>
            </a:r>
            <a:r>
              <a:rPr lang="en-US" altLang="zh-TW" sz="1200" dirty="0" smtClean="0"/>
              <a:t> command</a:t>
            </a:r>
            <a:r>
              <a:rPr lang="zh-TW" altLang="en-US" sz="1200" dirty="0" smtClean="0"/>
              <a:t>去跑</a:t>
            </a:r>
            <a:r>
              <a:rPr lang="en-US" altLang="zh-TW" sz="1200" dirty="0" smtClean="0"/>
              <a:t>SP</a:t>
            </a:r>
            <a:endParaRPr lang="zh-TW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4276246" y="5340582"/>
            <a:ext cx="1619818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然後回傳到</a:t>
            </a:r>
            <a:r>
              <a:rPr lang="en-US" altLang="zh-TW" sz="1200" dirty="0" smtClean="0"/>
              <a:t>gamers</a:t>
            </a:r>
            <a:endParaRPr lang="zh-TW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47" y="4634319"/>
            <a:ext cx="4173009" cy="198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>
          <a:xfrm>
            <a:off x="2741054" y="1066094"/>
            <a:ext cx="630828" cy="260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529387" y="3483162"/>
            <a:ext cx="630828" cy="260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xmlns="" id="{9F5472DB-3040-4E23-9AF3-685BF7A352B1}"/>
              </a:ext>
            </a:extLst>
          </p:cNvPr>
          <p:cNvCxnSpPr/>
          <p:nvPr/>
        </p:nvCxnSpPr>
        <p:spPr>
          <a:xfrm flipV="1">
            <a:off x="2817086" y="1196298"/>
            <a:ext cx="442581" cy="229567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76594" y="2338009"/>
            <a:ext cx="3239637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 smtClean="0"/>
              <a:t>Value </a:t>
            </a:r>
            <a:r>
              <a:rPr lang="zh-TW" altLang="en-US" sz="1200" dirty="0" smtClean="0"/>
              <a:t>是從丟進來的</a:t>
            </a:r>
            <a:r>
              <a:rPr lang="en-US" altLang="zh-TW" sz="1200" dirty="0" smtClean="0"/>
              <a:t>gamer</a:t>
            </a:r>
            <a:r>
              <a:rPr lang="zh-TW" altLang="en-US" sz="1200" dirty="0" smtClean="0"/>
              <a:t>裡面的抓到的</a:t>
            </a:r>
            <a:r>
              <a:rPr lang="en-US" altLang="zh-TW" sz="1200" dirty="0" smtClean="0"/>
              <a:t>name</a:t>
            </a:r>
            <a:endParaRPr lang="zh-TW" altLang="en-US" sz="1200" dirty="0"/>
          </a:p>
        </p:txBody>
      </p:sp>
      <p:sp>
        <p:nvSpPr>
          <p:cNvPr id="3" name="矩形 2"/>
          <p:cNvSpPr/>
          <p:nvPr/>
        </p:nvSpPr>
        <p:spPr>
          <a:xfrm>
            <a:off x="7132351" y="579806"/>
            <a:ext cx="14279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Parameters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=</a:t>
            </a:r>
            <a:r>
              <a:rPr lang="zh-TW" altLang="en-US" sz="1050" dirty="0" smtClean="0"/>
              <a:t>參數</a:t>
            </a:r>
            <a:endParaRPr lang="zh-TW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3910709" y="3772331"/>
            <a:ext cx="2168123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把這個參數丟到</a:t>
            </a:r>
            <a:r>
              <a:rPr lang="en-US" altLang="zh-TW" sz="1200" dirty="0" err="1" smtClean="0"/>
              <a:t>sp</a:t>
            </a:r>
            <a:r>
              <a:rPr lang="zh-TW" altLang="en-US" sz="1200" dirty="0" smtClean="0"/>
              <a:t>裡面去跑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1625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439548" y="3092887"/>
            <a:ext cx="777393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It will create</a:t>
            </a:r>
          </a:p>
          <a:p>
            <a:r>
              <a:rPr lang="en-US" altLang="zh-TW" dirty="0"/>
              <a:t>//&lt;span class="field-validation-valid text-danger" data-</a:t>
            </a:r>
            <a:r>
              <a:rPr lang="en-US" altLang="zh-TW" dirty="0" err="1"/>
              <a:t>valmsg</a:t>
            </a:r>
            <a:r>
              <a:rPr lang="en-US" altLang="zh-TW" dirty="0"/>
              <a:t>-for="Name" data-</a:t>
            </a:r>
            <a:r>
              <a:rPr lang="en-US" altLang="zh-TW" dirty="0" err="1"/>
              <a:t>valmsg</a:t>
            </a:r>
            <a:r>
              <a:rPr lang="en-US" altLang="zh-TW" dirty="0"/>
              <a:t>-replace="true"&gt;&lt;/span&gt;</a:t>
            </a:r>
          </a:p>
          <a:p>
            <a:r>
              <a:rPr lang="en-US" altLang="zh-TW" dirty="0"/>
              <a:t>The </a:t>
            </a:r>
            <a:r>
              <a:rPr lang="en-US" altLang="zh-TW" dirty="0" err="1"/>
              <a:t>cshtml</a:t>
            </a:r>
            <a:r>
              <a:rPr lang="en-US" altLang="zh-TW" dirty="0"/>
              <a:t> also use the following JS</a:t>
            </a:r>
          </a:p>
          <a:p>
            <a:r>
              <a:rPr lang="en-US" altLang="zh-TW" dirty="0"/>
              <a:t>//&lt;script </a:t>
            </a:r>
            <a:r>
              <a:rPr lang="en-US" altLang="zh-TW" dirty="0" err="1"/>
              <a:t>src</a:t>
            </a:r>
            <a:r>
              <a:rPr lang="en-US" altLang="zh-TW" dirty="0"/>
              <a:t>="~/Scripts/jquery-1.10.2.min.js"&gt;&lt;/script&gt;</a:t>
            </a:r>
          </a:p>
          <a:p>
            <a:r>
              <a:rPr lang="en-US" altLang="zh-TW" dirty="0"/>
              <a:t>//&lt;script </a:t>
            </a:r>
            <a:r>
              <a:rPr lang="en-US" altLang="zh-TW" dirty="0" err="1"/>
              <a:t>src</a:t>
            </a:r>
            <a:r>
              <a:rPr lang="en-US" altLang="zh-TW" dirty="0"/>
              <a:t>="~/Scripts/jquery.validate.min.js"&gt;&lt;/script&gt;</a:t>
            </a:r>
          </a:p>
          <a:p>
            <a:r>
              <a:rPr lang="en-US" altLang="zh-TW" dirty="0"/>
              <a:t>//&lt;script </a:t>
            </a:r>
            <a:r>
              <a:rPr lang="en-US" altLang="zh-TW" dirty="0" err="1"/>
              <a:t>src</a:t>
            </a:r>
            <a:r>
              <a:rPr lang="en-US" altLang="zh-TW" dirty="0"/>
              <a:t>="~/Scripts/jquery.validate.unobtrusive.min.js"&gt;&lt;/script&gt;</a:t>
            </a:r>
          </a:p>
          <a:p>
            <a:r>
              <a:rPr lang="en-US" altLang="zh-TW" dirty="0"/>
              <a:t>Thus, the span will display the error message of Name input.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21" y="405083"/>
            <a:ext cx="45148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31"/>
          <a:stretch/>
        </p:blipFill>
        <p:spPr bwMode="auto">
          <a:xfrm>
            <a:off x="4439548" y="296879"/>
            <a:ext cx="7266498" cy="36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848045" y="826896"/>
            <a:ext cx="607299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It will create</a:t>
            </a:r>
          </a:p>
          <a:p>
            <a:r>
              <a:rPr lang="en-US" altLang="zh-TW" sz="1600" dirty="0"/>
              <a:t>&lt;label class="control-label col-md-2”    for="Name"&gt;Name&lt;/label&gt;</a:t>
            </a:r>
          </a:p>
        </p:txBody>
      </p:sp>
      <p:sp>
        <p:nvSpPr>
          <p:cNvPr id="8" name="矩形 7"/>
          <p:cNvSpPr/>
          <p:nvPr/>
        </p:nvSpPr>
        <p:spPr>
          <a:xfrm>
            <a:off x="8146831" y="1121524"/>
            <a:ext cx="1692310" cy="261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7004649" y="664235"/>
            <a:ext cx="1492370" cy="455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464744" y="1067968"/>
            <a:ext cx="2523313" cy="292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7246189" y="664235"/>
            <a:ext cx="370934" cy="4037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59325" y="405082"/>
            <a:ext cx="1286864" cy="259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297945" y="405083"/>
            <a:ext cx="2649741" cy="259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2" b="42556"/>
          <a:stretch/>
        </p:blipFill>
        <p:spPr bwMode="auto">
          <a:xfrm>
            <a:off x="4513582" y="1498635"/>
            <a:ext cx="7266498" cy="24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/>
        </p:nvSpPr>
        <p:spPr>
          <a:xfrm>
            <a:off x="5742993" y="1498635"/>
            <a:ext cx="630828" cy="260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4848045" y="1828363"/>
            <a:ext cx="60960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It will create</a:t>
            </a:r>
          </a:p>
          <a:p>
            <a:r>
              <a:rPr lang="en-US" altLang="zh-TW" dirty="0"/>
              <a:t>//&lt;input class="form-control text-box single-line" id="Name" name="Name" type="text" value=""&gt;</a:t>
            </a:r>
          </a:p>
        </p:txBody>
      </p:sp>
      <p:sp>
        <p:nvSpPr>
          <p:cNvPr id="27" name="矩形 26"/>
          <p:cNvSpPr/>
          <p:nvPr/>
        </p:nvSpPr>
        <p:spPr>
          <a:xfrm>
            <a:off x="6311661" y="2391238"/>
            <a:ext cx="1142998" cy="358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endCxn id="25" idx="2"/>
          </p:cNvCxnSpPr>
          <p:nvPr/>
        </p:nvCxnSpPr>
        <p:spPr>
          <a:xfrm flipH="1" flipV="1">
            <a:off x="6058407" y="1759042"/>
            <a:ext cx="320063" cy="6321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390622" y="2405649"/>
            <a:ext cx="373811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沒有設定</a:t>
            </a:r>
            <a:r>
              <a:rPr lang="en-US" altLang="zh-TW" dirty="0"/>
              <a:t>Value</a:t>
            </a:r>
            <a:r>
              <a:rPr lang="zh-TW" altLang="en-US" dirty="0"/>
              <a:t>的值所以</a:t>
            </a:r>
            <a:r>
              <a:rPr lang="en-US" altLang="zh-TW" dirty="0"/>
              <a:t>Value</a:t>
            </a:r>
            <a:r>
              <a:rPr lang="zh-TW" altLang="en-US" dirty="0"/>
              <a:t>是空的</a:t>
            </a:r>
            <a:endParaRPr lang="en-US" altLang="zh-TW" dirty="0"/>
          </a:p>
        </p:txBody>
      </p:sp>
      <p:sp>
        <p:nvSpPr>
          <p:cNvPr id="31" name="矩形 30"/>
          <p:cNvSpPr/>
          <p:nvPr/>
        </p:nvSpPr>
        <p:spPr>
          <a:xfrm>
            <a:off x="7681823" y="1481382"/>
            <a:ext cx="3592902" cy="260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>
            <a:cxnSpLocks/>
          </p:cNvCxnSpPr>
          <p:nvPr/>
        </p:nvCxnSpPr>
        <p:spPr>
          <a:xfrm>
            <a:off x="7988059" y="1741789"/>
            <a:ext cx="158772" cy="4393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42" b="29928"/>
          <a:stretch/>
        </p:blipFill>
        <p:spPr bwMode="auto">
          <a:xfrm>
            <a:off x="4354808" y="2818220"/>
            <a:ext cx="7266498" cy="19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矩形 39"/>
          <p:cNvSpPr/>
          <p:nvPr/>
        </p:nvSpPr>
        <p:spPr>
          <a:xfrm>
            <a:off x="6174987" y="3092887"/>
            <a:ext cx="60170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當有錯誤訊息</a:t>
            </a:r>
            <a:r>
              <a:rPr lang="en-US" altLang="zh-TW" sz="1600" dirty="0"/>
              <a:t>(error message )</a:t>
            </a:r>
            <a:r>
              <a:rPr lang="zh-TW" altLang="en-US" sz="1600" dirty="0"/>
              <a:t> </a:t>
            </a:r>
            <a:r>
              <a:rPr lang="en-US" altLang="zh-TW" sz="1600" dirty="0" err="1"/>
              <a:t>jquery</a:t>
            </a:r>
            <a:r>
              <a:rPr lang="zh-TW" altLang="en-US" sz="1600" dirty="0"/>
              <a:t>就執行 然後就會顯示錯誤訊息</a:t>
            </a:r>
            <a:endParaRPr lang="en-US" altLang="zh-TW" sz="1600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715992" y="891912"/>
            <a:ext cx="4433977" cy="9368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A62D539E-507D-4150-BDFB-42781D088369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12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8629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1883</Words>
  <Application>Microsoft Office PowerPoint</Application>
  <PresentationFormat>自訂</PresentationFormat>
  <Paragraphs>298</Paragraphs>
  <Slides>45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4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陳彥如</dc:creator>
  <cp:lastModifiedBy>Anna</cp:lastModifiedBy>
  <cp:revision>126</cp:revision>
  <dcterms:created xsi:type="dcterms:W3CDTF">2018-05-09T05:36:27Z</dcterms:created>
  <dcterms:modified xsi:type="dcterms:W3CDTF">2018-05-16T20:18:03Z</dcterms:modified>
</cp:coreProperties>
</file>