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89" r:id="rId4"/>
    <p:sldId id="296" r:id="rId5"/>
    <p:sldId id="297" r:id="rId6"/>
    <p:sldId id="308" r:id="rId7"/>
    <p:sldId id="302" r:id="rId8"/>
    <p:sldId id="301" r:id="rId9"/>
    <p:sldId id="304" r:id="rId10"/>
    <p:sldId id="307" r:id="rId11"/>
    <p:sldId id="298" r:id="rId12"/>
    <p:sldId id="299" r:id="rId13"/>
    <p:sldId id="305" r:id="rId14"/>
    <p:sldId id="303"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00"/>
    <a:srgbClr val="C90000"/>
    <a:srgbClr val="193782"/>
    <a:srgbClr val="1428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2" autoAdjust="0"/>
    <p:restoredTop sz="94660"/>
  </p:normalViewPr>
  <p:slideViewPr>
    <p:cSldViewPr snapToGrid="0">
      <p:cViewPr varScale="1">
        <p:scale>
          <a:sx n="110" d="100"/>
          <a:sy n="110" d="100"/>
        </p:scale>
        <p:origin x="208" y="240"/>
      </p:cViewPr>
      <p:guideLst/>
    </p:cSldViewPr>
  </p:slideViewPr>
  <p:notesTextViewPr>
    <p:cViewPr>
      <p:scale>
        <a:sx n="1" d="1"/>
        <a:sy n="1" d="1"/>
      </p:scale>
      <p:origin x="0" y="0"/>
    </p:cViewPr>
  </p:notesTextViewPr>
  <p:notesViewPr>
    <p:cSldViewPr snapToGrid="0">
      <p:cViewPr varScale="1">
        <p:scale>
          <a:sx n="93" d="100"/>
          <a:sy n="93" d="100"/>
        </p:scale>
        <p:origin x="4424"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75055DD-CAA5-7BAE-FEA2-F28CEFD2FF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a:extLst>
              <a:ext uri="{FF2B5EF4-FFF2-40B4-BE49-F238E27FC236}">
                <a16:creationId xmlns:a16="http://schemas.microsoft.com/office/drawing/2014/main" id="{41F9F65E-6CBD-F103-84B8-F9FF489DBB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762B50-8979-6B4B-9064-D6354BCD4C1B}" type="datetimeFigureOut">
              <a:rPr lang="es-ES_tradnl" smtClean="0"/>
              <a:t>2/2/25</a:t>
            </a:fld>
            <a:endParaRPr lang="es-ES_tradnl"/>
          </a:p>
        </p:txBody>
      </p:sp>
      <p:sp>
        <p:nvSpPr>
          <p:cNvPr id="4" name="Marcador de pie de página 3">
            <a:extLst>
              <a:ext uri="{FF2B5EF4-FFF2-40B4-BE49-F238E27FC236}">
                <a16:creationId xmlns:a16="http://schemas.microsoft.com/office/drawing/2014/main" id="{5909A0F1-7D95-FDD7-2F7A-D60164DBAE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Marcador de número de diapositiva 4">
            <a:extLst>
              <a:ext uri="{FF2B5EF4-FFF2-40B4-BE49-F238E27FC236}">
                <a16:creationId xmlns:a16="http://schemas.microsoft.com/office/drawing/2014/main" id="{6ACF2AF5-77EB-9162-4B2F-75CC84C780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FCEDC2-4EC0-114E-BF8F-A0B79C98B1E3}" type="slidenum">
              <a:rPr lang="es-ES_tradnl" smtClean="0"/>
              <a:t>‹Nº›</a:t>
            </a:fld>
            <a:endParaRPr lang="es-ES_tradnl"/>
          </a:p>
        </p:txBody>
      </p:sp>
    </p:spTree>
    <p:extLst>
      <p:ext uri="{BB962C8B-B14F-4D97-AF65-F5344CB8AC3E}">
        <p14:creationId xmlns:p14="http://schemas.microsoft.com/office/powerpoint/2010/main" val="134482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93E678-255A-4818-BC97-13B3298617C6}" type="datetimeFigureOut">
              <a:rPr lang="es-ES" smtClean="0"/>
              <a:t>2/2/25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77130-312E-43C3-A634-F1596CC407AA}" type="slidenum">
              <a:rPr lang="es-ES" smtClean="0"/>
              <a:t>‹Nº›</a:t>
            </a:fld>
            <a:endParaRPr lang="es-ES"/>
          </a:p>
        </p:txBody>
      </p:sp>
    </p:spTree>
    <p:extLst>
      <p:ext uri="{BB962C8B-B14F-4D97-AF65-F5344CB8AC3E}">
        <p14:creationId xmlns:p14="http://schemas.microsoft.com/office/powerpoint/2010/main" val="4072065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08A859-3801-6E4B-C019-FCF8604471A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D81B79E-645A-6853-569E-726788F90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31828EC-43F0-4164-AA20-4E40008B506D}"/>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90D0E108-D0BB-590D-1DB6-27CBBF03D91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B613C96-323A-B651-1F85-8D1D84D29AFE}"/>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425778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2B90B6-A573-40C4-364C-DD01A156876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DA0E378-68D7-34D3-AE70-53E013CB32A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675CB12-AB45-5F7B-11E9-33362EEF02F9}"/>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7E40BC05-5C6F-A089-4012-D04FBD3492F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66E918B-5A87-E65C-445C-91AA4B046673}"/>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73856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7D7A7D-1973-56F0-EBCD-07B1495FF6A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C4909A5-89FF-3355-4B62-F8762630E17A}"/>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C130534-A592-6F5E-BA22-684772F4952F}"/>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1A921169-0091-8A25-3A66-C099B102FBA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9F731E7-310D-DC75-F2E5-46744063B110}"/>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279455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F2B492-6141-2910-436C-874C3A22F9F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86F7C93-D95C-1F06-AD97-62663BABCF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A44D5C-A19A-15C4-CFC6-52866F0133CC}"/>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32D540CE-F200-1616-47E3-40A441D9B9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28B5419-D1DB-F214-D6B0-57623FB704B9}"/>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94949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5C4CD5-EBD1-BE80-40E3-D588FF409F7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6EE7E5AF-49C7-DFB7-DCAB-BD1968C1F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49FDA6B-24DA-F9E8-8809-EB47E227FFEF}"/>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98784416-2C71-676E-297A-D84DAD0E039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BA9051D-4EA1-8A40-27A4-19F297BA8DBE}"/>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34455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5F39BC-BD62-352C-E7B5-2AD590DC421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097751-8429-F4B0-9771-E8167BBDD9F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5D53C406-4FB1-20BE-FFE5-6F1CB160884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6DB0C478-9B09-C6D9-22A2-F198B92E2874}"/>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6" name="Marcador de pie de página 5">
            <a:extLst>
              <a:ext uri="{FF2B5EF4-FFF2-40B4-BE49-F238E27FC236}">
                <a16:creationId xmlns:a16="http://schemas.microsoft.com/office/drawing/2014/main" id="{11A868D8-7A7A-A55E-576A-C8309DE3928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C556DEF-629B-6B6E-54BB-30A43436D9C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359704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CF63C3-CDC4-8074-020F-6D8572282CB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F86DC4C-91D8-C158-7A01-028C0D482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38DBEB3-D679-5C5C-6751-E07C0197CF0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134FA684-5FA8-1093-3D3D-BBF6629C7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7C7A187-B7DD-3363-0E16-D4CF7D332C9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4024E20E-3541-953F-A599-EEF64920D8A8}"/>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8" name="Marcador de pie de página 7">
            <a:extLst>
              <a:ext uri="{FF2B5EF4-FFF2-40B4-BE49-F238E27FC236}">
                <a16:creationId xmlns:a16="http://schemas.microsoft.com/office/drawing/2014/main" id="{6C817A5F-D60E-1190-5BFF-732B31159DB8}"/>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30225148-32CB-E551-3ACD-77DECAF36D7D}"/>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682516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27C19-39F3-FC1A-96BB-FF392BF51A8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648B760-EDF7-192B-3F3F-BD6F42D874FB}"/>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4" name="Marcador de pie de página 3">
            <a:extLst>
              <a:ext uri="{FF2B5EF4-FFF2-40B4-BE49-F238E27FC236}">
                <a16:creationId xmlns:a16="http://schemas.microsoft.com/office/drawing/2014/main" id="{87D3E77C-3C52-D616-44E2-F683C8020877}"/>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1969A20-ED4D-3F5A-E17E-C5525240FAD4}"/>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3974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5AD100-B18F-1565-6FEC-58EF2D2010F0}"/>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3" name="Marcador de pie de página 2">
            <a:extLst>
              <a:ext uri="{FF2B5EF4-FFF2-40B4-BE49-F238E27FC236}">
                <a16:creationId xmlns:a16="http://schemas.microsoft.com/office/drawing/2014/main" id="{FB57D4D1-44E9-5A5F-3BC4-C82721BC667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808D7880-9711-F859-8A06-38A358576FE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143571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1C53EC-42AB-F24E-C8F0-87861F7470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B2EF735-9409-1E48-E348-7CE63C975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3CD64FD-0E9B-6D4E-A92C-40966886EA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556214B-9E32-F26F-02CA-80198444A1AA}"/>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6" name="Marcador de pie de página 5">
            <a:extLst>
              <a:ext uri="{FF2B5EF4-FFF2-40B4-BE49-F238E27FC236}">
                <a16:creationId xmlns:a16="http://schemas.microsoft.com/office/drawing/2014/main" id="{F8821357-0E49-8012-AF41-626B1CF4C6D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8E5DF03-D176-4C18-35AE-E7861EFA996D}"/>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578587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EED15-6F73-F387-9FE0-EF2C596B992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597777B-1E68-1D0D-5763-B4D911D3A2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FBC4AAC-5EBF-8B51-55BE-880123EA9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BC46E99-1EE3-EF25-9780-8C064BFB0272}"/>
              </a:ext>
            </a:extLst>
          </p:cNvPr>
          <p:cNvSpPr>
            <a:spLocks noGrp="1"/>
          </p:cNvSpPr>
          <p:nvPr>
            <p:ph type="dt" sz="half" idx="10"/>
          </p:nvPr>
        </p:nvSpPr>
        <p:spPr/>
        <p:txBody>
          <a:bodyPr/>
          <a:lstStyle/>
          <a:p>
            <a:fld id="{93529130-F50A-459F-8E1C-83CE9558D840}" type="datetimeFigureOut">
              <a:rPr lang="es-ES" smtClean="0"/>
              <a:t>2/2/25</a:t>
            </a:fld>
            <a:endParaRPr lang="es-ES"/>
          </a:p>
        </p:txBody>
      </p:sp>
      <p:sp>
        <p:nvSpPr>
          <p:cNvPr id="6" name="Marcador de pie de página 5">
            <a:extLst>
              <a:ext uri="{FF2B5EF4-FFF2-40B4-BE49-F238E27FC236}">
                <a16:creationId xmlns:a16="http://schemas.microsoft.com/office/drawing/2014/main" id="{B1EF7164-9B89-105B-0599-09C12A826823}"/>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F246852-9A5C-A4DE-D7CF-41C4EECADAD8}"/>
              </a:ext>
            </a:extLst>
          </p:cNvPr>
          <p:cNvSpPr>
            <a:spLocks noGrp="1"/>
          </p:cNvSpPr>
          <p:nvPr>
            <p:ph type="sldNum" sz="quarter" idx="12"/>
          </p:nvPr>
        </p:nvSpPr>
        <p:spPr/>
        <p:txBody>
          <a:bodyPr/>
          <a:lstStyle/>
          <a:p>
            <a:fld id="{1842C329-FF21-49D7-A35D-19ED51581B61}" type="slidenum">
              <a:rPr lang="es-ES" smtClean="0"/>
              <a:t>‹Nº›</a:t>
            </a:fld>
            <a:endParaRPr lang="es-ES"/>
          </a:p>
        </p:txBody>
      </p:sp>
    </p:spTree>
    <p:extLst>
      <p:ext uri="{BB962C8B-B14F-4D97-AF65-F5344CB8AC3E}">
        <p14:creationId xmlns:p14="http://schemas.microsoft.com/office/powerpoint/2010/main" val="97389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33B7755-9A33-F5A5-C1CF-55FE7D404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D7E7FBD-6261-1BAB-8B37-60F59986D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41EC0FA-73A3-A702-C5C1-0BCD82AC46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29130-F50A-459F-8E1C-83CE9558D840}" type="datetimeFigureOut">
              <a:rPr lang="es-ES" smtClean="0"/>
              <a:t>2/2/25</a:t>
            </a:fld>
            <a:endParaRPr lang="es-ES"/>
          </a:p>
        </p:txBody>
      </p:sp>
      <p:sp>
        <p:nvSpPr>
          <p:cNvPr id="5" name="Marcador de pie de página 4">
            <a:extLst>
              <a:ext uri="{FF2B5EF4-FFF2-40B4-BE49-F238E27FC236}">
                <a16:creationId xmlns:a16="http://schemas.microsoft.com/office/drawing/2014/main" id="{E9E4B22B-3EE7-6A2B-2FC9-DF336039DE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6E2BFE21-4C00-1450-71D8-02C24AB19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2C329-FF21-49D7-A35D-19ED51581B61}" type="slidenum">
              <a:rPr lang="es-ES" smtClean="0"/>
              <a:t>‹Nº›</a:t>
            </a:fld>
            <a:endParaRPr lang="es-ES"/>
          </a:p>
        </p:txBody>
      </p:sp>
    </p:spTree>
    <p:extLst>
      <p:ext uri="{BB962C8B-B14F-4D97-AF65-F5344CB8AC3E}">
        <p14:creationId xmlns:p14="http://schemas.microsoft.com/office/powerpoint/2010/main" val="391489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cholar.google.es/citations?view_op=search_authors&amp;hl=es&amp;mauthors=label:abandono_universitario"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https://files.oaiusercontent.com/file-2ooEdgaoCfMwFxh6GJETsL?se=2025-01-15T21%3A37%3A40Z&amp;sp=r&amp;sv=2024-08-04&amp;sr=b&amp;rscc=max-age%3D604800%2C%20immutable%2C%20private&amp;rscd=attachment%3B%20filename%3Da46a1e88-865f-4dfc-af26-24a842f671cb.webp&amp;sig=//uK6k657FbWS8U62ze3HGfNfE6kd3TyX8dz98NvfDk%3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8" name="Google Shape;86;p1">
            <a:extLst>
              <a:ext uri="{FF2B5EF4-FFF2-40B4-BE49-F238E27FC236}">
                <a16:creationId xmlns:a16="http://schemas.microsoft.com/office/drawing/2014/main" id="{F06BF3CE-6D50-E5FA-99B1-1992B32F247A}"/>
              </a:ext>
            </a:extLst>
          </p:cNvPr>
          <p:cNvSpPr txBox="1"/>
          <p:nvPr/>
        </p:nvSpPr>
        <p:spPr>
          <a:xfrm>
            <a:off x="2947595" y="707855"/>
            <a:ext cx="8472862" cy="37856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4800" b="1" i="0" u="none" strike="noStrike" cap="none" dirty="0">
                <a:solidFill>
                  <a:schemeClr val="lt1"/>
                </a:solidFill>
                <a:latin typeface="Fira Sans ExtraBold" panose="020B0903050000020004" pitchFamily="34" charset="0"/>
                <a:ea typeface="Fira Sans Medium"/>
                <a:cs typeface="Fira Sans Medium"/>
                <a:sym typeface="Fira Sans Medium"/>
              </a:rPr>
              <a:t>Sistema de Alerta Temprana de Estudiantes Universitarios con Riesgo de Abandono. Algoritmos de Machine </a:t>
            </a:r>
            <a:r>
              <a:rPr lang="es-ES" sz="4800" b="1" i="0" u="none" strike="noStrike" cap="none" dirty="0" err="1">
                <a:solidFill>
                  <a:schemeClr val="lt1"/>
                </a:solidFill>
                <a:latin typeface="Fira Sans ExtraBold" panose="020B0903050000020004" pitchFamily="34" charset="0"/>
                <a:ea typeface="Fira Sans Medium"/>
                <a:cs typeface="Fira Sans Medium"/>
                <a:sym typeface="Fira Sans Medium"/>
              </a:rPr>
              <a:t>Learning</a:t>
            </a:r>
            <a:r>
              <a:rPr lang="es-ES" sz="4800" b="1" i="0" u="none" strike="noStrike" cap="none" dirty="0">
                <a:solidFill>
                  <a:schemeClr val="lt1"/>
                </a:solidFill>
                <a:latin typeface="Fira Sans ExtraBold" panose="020B0903050000020004" pitchFamily="34" charset="0"/>
                <a:ea typeface="Fira Sans Medium"/>
                <a:cs typeface="Fira Sans Medium"/>
                <a:sym typeface="Fira Sans Medium"/>
              </a:rPr>
              <a:t> y Datos Abiertos </a:t>
            </a:r>
          </a:p>
        </p:txBody>
      </p:sp>
      <p:sp>
        <p:nvSpPr>
          <p:cNvPr id="10" name="Google Shape;87;p1">
            <a:extLst>
              <a:ext uri="{FF2B5EF4-FFF2-40B4-BE49-F238E27FC236}">
                <a16:creationId xmlns:a16="http://schemas.microsoft.com/office/drawing/2014/main" id="{4D84A681-F3AF-D419-9CF7-415A1D3EC2BF}"/>
              </a:ext>
            </a:extLst>
          </p:cNvPr>
          <p:cNvSpPr txBox="1"/>
          <p:nvPr/>
        </p:nvSpPr>
        <p:spPr>
          <a:xfrm>
            <a:off x="6489101" y="4813324"/>
            <a:ext cx="4568111"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Fernando A. López Hernández</a:t>
            </a:r>
          </a:p>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Universidad Politécnica de Cartagena</a:t>
            </a:r>
            <a:endParaRPr dirty="0">
              <a:solidFill>
                <a:srgbClr val="FFD200"/>
              </a:solidFill>
              <a:latin typeface="Fira Sans Medium" panose="020B0603050000020004" pitchFamily="34" charset="0"/>
              <a:ea typeface="Fira Code" panose="020B0809050000020004" pitchFamily="49" charset="0"/>
              <a:cs typeface="Fira Code" panose="020B0809050000020004" pitchFamily="49" charset="0"/>
            </a:endParaRPr>
          </a:p>
        </p:txBody>
      </p:sp>
      <p:sp>
        <p:nvSpPr>
          <p:cNvPr id="2" name="Rectangle 2">
            <a:extLst>
              <a:ext uri="{FF2B5EF4-FFF2-40B4-BE49-F238E27FC236}">
                <a16:creationId xmlns:a16="http://schemas.microsoft.com/office/drawing/2014/main" id="{223712C3-4F08-A515-37D2-903FE6ECDC3D}"/>
              </a:ext>
            </a:extLst>
          </p:cNvPr>
          <p:cNvSpPr>
            <a:spLocks noChangeArrowheads="1"/>
          </p:cNvSpPr>
          <p:nvPr/>
        </p:nvSpPr>
        <p:spPr bwMode="auto">
          <a:xfrm>
            <a:off x="290457" y="1772321"/>
            <a:ext cx="73972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_tradnl"/>
          </a:p>
        </p:txBody>
      </p:sp>
      <p:pic>
        <p:nvPicPr>
          <p:cNvPr id="1025"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B65FAB08-AD58-F83F-4908-EF0F177893A1}"/>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30307" y="1643229"/>
            <a:ext cx="2377439" cy="237743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D33363D6-EE04-9E84-87C2-ACBBFD1656C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II </a:t>
            </a:r>
            <a:r>
              <a:rPr lang="es-ES" sz="1400" b="1" i="0" u="none" strike="noStrike" cap="none"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Datathon</a:t>
            </a: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a:t>
            </a:r>
            <a:r>
              <a:rPr lang="es-ES" sz="1400" b="1" i="0" u="none" strike="noStrike" cap="none"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UniversiDATA</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1272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29886" y="-45393"/>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6" name="CuadroTexto 5">
            <a:extLst>
              <a:ext uri="{FF2B5EF4-FFF2-40B4-BE49-F238E27FC236}">
                <a16:creationId xmlns:a16="http://schemas.microsoft.com/office/drawing/2014/main" id="{1295E2F3-B6F2-514B-E844-DFA205663109}"/>
              </a:ext>
            </a:extLst>
          </p:cNvPr>
          <p:cNvSpPr txBox="1"/>
          <p:nvPr/>
        </p:nvSpPr>
        <p:spPr>
          <a:xfrm>
            <a:off x="4171902" y="5250622"/>
            <a:ext cx="1121604" cy="523220"/>
          </a:xfrm>
          <a:prstGeom prst="rect">
            <a:avLst/>
          </a:prstGeom>
          <a:noFill/>
        </p:spPr>
        <p:txBody>
          <a:bodyPr wrap="square">
            <a:spAutoFit/>
          </a:bodyPr>
          <a:lstStyle/>
          <a:p>
            <a:r>
              <a:rPr lang="es-ES" sz="28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MARS</a:t>
            </a:r>
            <a:endParaRPr lang="es-ES_tradnl" dirty="0">
              <a:solidFill>
                <a:srgbClr val="FFD200"/>
              </a:solidFill>
            </a:endParaRPr>
          </a:p>
        </p:txBody>
      </p:sp>
      <p:sp>
        <p:nvSpPr>
          <p:cNvPr id="7" name="CuadroTexto 6">
            <a:extLst>
              <a:ext uri="{FF2B5EF4-FFF2-40B4-BE49-F238E27FC236}">
                <a16:creationId xmlns:a16="http://schemas.microsoft.com/office/drawing/2014/main" id="{822B38BE-9B30-F068-F979-6F9AB43AF508}"/>
              </a:ext>
            </a:extLst>
          </p:cNvPr>
          <p:cNvSpPr txBox="1"/>
          <p:nvPr/>
        </p:nvSpPr>
        <p:spPr>
          <a:xfrm>
            <a:off x="8003417" y="5250622"/>
            <a:ext cx="1121604" cy="523220"/>
          </a:xfrm>
          <a:prstGeom prst="rect">
            <a:avLst/>
          </a:prstGeom>
          <a:noFill/>
        </p:spPr>
        <p:txBody>
          <a:bodyPr wrap="square">
            <a:spAutoFit/>
          </a:bodyPr>
          <a:lstStyle/>
          <a:p>
            <a:pPr algn="ctr"/>
            <a:r>
              <a:rPr lang="es-ES" sz="28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RF</a:t>
            </a:r>
            <a:endParaRPr lang="es-ES_tradnl" dirty="0">
              <a:solidFill>
                <a:srgbClr val="FFD200"/>
              </a:solidFill>
            </a:endParaRPr>
          </a:p>
        </p:txBody>
      </p:sp>
      <p:pic>
        <p:nvPicPr>
          <p:cNvPr id="10" name="Imagen 9">
            <a:extLst>
              <a:ext uri="{FF2B5EF4-FFF2-40B4-BE49-F238E27FC236}">
                <a16:creationId xmlns:a16="http://schemas.microsoft.com/office/drawing/2014/main" id="{07490E19-1BFA-A029-BAE5-395B90D46B61}"/>
              </a:ext>
            </a:extLst>
          </p:cNvPr>
          <p:cNvPicPr>
            <a:picLocks noChangeAspect="1"/>
          </p:cNvPicPr>
          <p:nvPr/>
        </p:nvPicPr>
        <p:blipFill>
          <a:blip r:embed="rId5"/>
          <a:stretch>
            <a:fillRect/>
          </a:stretch>
        </p:blipFill>
        <p:spPr>
          <a:xfrm>
            <a:off x="1911875" y="1700664"/>
            <a:ext cx="8366280" cy="3385925"/>
          </a:xfrm>
          <a:prstGeom prst="rect">
            <a:avLst/>
          </a:prstGeom>
        </p:spPr>
      </p:pic>
    </p:spTree>
    <p:extLst>
      <p:ext uri="{BB962C8B-B14F-4D97-AF65-F5344CB8AC3E}">
        <p14:creationId xmlns:p14="http://schemas.microsoft.com/office/powerpoint/2010/main" val="392107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6157"/>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06. Una propuesta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85D35B68-E79D-55ED-7AA7-021366D5D14C}"/>
              </a:ext>
            </a:extLst>
          </p:cNvPr>
          <p:cNvSpPr txBox="1"/>
          <p:nvPr/>
        </p:nvSpPr>
        <p:spPr>
          <a:xfrm>
            <a:off x="4847085" y="1775644"/>
            <a:ext cx="2187411" cy="1015663"/>
          </a:xfrm>
          <a:prstGeom prst="rect">
            <a:avLst/>
          </a:prstGeom>
          <a:noFill/>
          <a:ln w="38100">
            <a:solidFill>
              <a:srgbClr val="FFD200"/>
            </a:solidFill>
          </a:ln>
        </p:spPr>
        <p:txBody>
          <a:bodyPr wrap="square" rtlCol="0">
            <a:spAutoFit/>
          </a:bodyPr>
          <a:lstStyle/>
          <a:p>
            <a:pPr algn="ct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Históricos</a:t>
            </a:r>
          </a:p>
          <a:p>
            <a:pPr algn="ct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abandono</a:t>
            </a:r>
          </a:p>
        </p:txBody>
      </p:sp>
      <p:sp>
        <p:nvSpPr>
          <p:cNvPr id="5" name="CuadroTexto 4">
            <a:extLst>
              <a:ext uri="{FF2B5EF4-FFF2-40B4-BE49-F238E27FC236}">
                <a16:creationId xmlns:a16="http://schemas.microsoft.com/office/drawing/2014/main" id="{95191C61-9086-63C5-C87F-7D18ECFF26ED}"/>
              </a:ext>
            </a:extLst>
          </p:cNvPr>
          <p:cNvSpPr txBox="1"/>
          <p:nvPr/>
        </p:nvSpPr>
        <p:spPr>
          <a:xfrm>
            <a:off x="450937" y="4255965"/>
            <a:ext cx="2342884"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0</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Y=0/1</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 name="CuadroTexto 5">
            <a:extLst>
              <a:ext uri="{FF2B5EF4-FFF2-40B4-BE49-F238E27FC236}">
                <a16:creationId xmlns:a16="http://schemas.microsoft.com/office/drawing/2014/main" id="{ECE7D2DA-DFCF-9F3C-C72F-8D85E6625AAF}"/>
              </a:ext>
            </a:extLst>
          </p:cNvPr>
          <p:cNvSpPr txBox="1"/>
          <p:nvPr/>
        </p:nvSpPr>
        <p:spPr>
          <a:xfrm>
            <a:off x="3359981" y="4120094"/>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1</a:t>
            </a:r>
          </a:p>
        </p:txBody>
      </p:sp>
      <p:sp>
        <p:nvSpPr>
          <p:cNvPr id="9" name="CuadroTexto 8">
            <a:extLst>
              <a:ext uri="{FF2B5EF4-FFF2-40B4-BE49-F238E27FC236}">
                <a16:creationId xmlns:a16="http://schemas.microsoft.com/office/drawing/2014/main" id="{5827C2EE-B334-15D7-EB75-F16C4C5D48BF}"/>
              </a:ext>
            </a:extLst>
          </p:cNvPr>
          <p:cNvSpPr txBox="1"/>
          <p:nvPr/>
        </p:nvSpPr>
        <p:spPr>
          <a:xfrm>
            <a:off x="3359981" y="4659209"/>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2</a:t>
            </a:r>
          </a:p>
        </p:txBody>
      </p:sp>
      <p:sp>
        <p:nvSpPr>
          <p:cNvPr id="10" name="CuadroTexto 9">
            <a:extLst>
              <a:ext uri="{FF2B5EF4-FFF2-40B4-BE49-F238E27FC236}">
                <a16:creationId xmlns:a16="http://schemas.microsoft.com/office/drawing/2014/main" id="{D3EF4621-5404-1EBD-F8BA-B3AFC19B9196}"/>
              </a:ext>
            </a:extLst>
          </p:cNvPr>
          <p:cNvSpPr txBox="1"/>
          <p:nvPr/>
        </p:nvSpPr>
        <p:spPr>
          <a:xfrm>
            <a:off x="3359981" y="5644601"/>
            <a:ext cx="1119813"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n</a:t>
            </a:r>
          </a:p>
        </p:txBody>
      </p:sp>
      <p:cxnSp>
        <p:nvCxnSpPr>
          <p:cNvPr id="13" name="Conector recto de flecha 12">
            <a:extLst>
              <a:ext uri="{FF2B5EF4-FFF2-40B4-BE49-F238E27FC236}">
                <a16:creationId xmlns:a16="http://schemas.microsoft.com/office/drawing/2014/main" id="{3212DCA9-52BB-0482-CA7C-448DE028E85C}"/>
              </a:ext>
            </a:extLst>
          </p:cNvPr>
          <p:cNvCxnSpPr>
            <a:cxnSpLocks/>
            <a:stCxn id="5" idx="3"/>
            <a:endCxn id="6" idx="1"/>
          </p:cNvCxnSpPr>
          <p:nvPr/>
        </p:nvCxnSpPr>
        <p:spPr>
          <a:xfrm flipV="1">
            <a:off x="2793821" y="4289371"/>
            <a:ext cx="566160" cy="7514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17F5836-BD32-97BF-A0A2-C71ED57F55BA}"/>
              </a:ext>
            </a:extLst>
          </p:cNvPr>
          <p:cNvCxnSpPr>
            <a:cxnSpLocks/>
            <a:stCxn id="5" idx="3"/>
            <a:endCxn id="9" idx="1"/>
          </p:cNvCxnSpPr>
          <p:nvPr/>
        </p:nvCxnSpPr>
        <p:spPr>
          <a:xfrm flipV="1">
            <a:off x="2793821" y="4828486"/>
            <a:ext cx="566160" cy="2123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C192A872-0714-1ECC-0AC2-2C550AF9623C}"/>
              </a:ext>
            </a:extLst>
          </p:cNvPr>
          <p:cNvCxnSpPr>
            <a:cxnSpLocks/>
            <a:stCxn id="5" idx="3"/>
            <a:endCxn id="10" idx="1"/>
          </p:cNvCxnSpPr>
          <p:nvPr/>
        </p:nvCxnSpPr>
        <p:spPr>
          <a:xfrm>
            <a:off x="2793821" y="5040795"/>
            <a:ext cx="566160" cy="77308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74A6197D-4D0D-E6BA-1FBB-914F0187CC60}"/>
              </a:ext>
            </a:extLst>
          </p:cNvPr>
          <p:cNvCxnSpPr>
            <a:cxnSpLocks/>
            <a:stCxn id="6" idx="3"/>
            <a:endCxn id="25" idx="1"/>
          </p:cNvCxnSpPr>
          <p:nvPr/>
        </p:nvCxnSpPr>
        <p:spPr>
          <a:xfrm>
            <a:off x="4523222" y="4289371"/>
            <a:ext cx="527545" cy="75142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56890CEE-4C11-20CC-0229-320D68C770C5}"/>
              </a:ext>
            </a:extLst>
          </p:cNvPr>
          <p:cNvSpPr txBox="1"/>
          <p:nvPr/>
        </p:nvSpPr>
        <p:spPr>
          <a:xfrm>
            <a:off x="5050767" y="4255965"/>
            <a:ext cx="2187411"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1</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Y=TR</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cxnSp>
        <p:nvCxnSpPr>
          <p:cNvPr id="27" name="Conector recto de flecha 26">
            <a:extLst>
              <a:ext uri="{FF2B5EF4-FFF2-40B4-BE49-F238E27FC236}">
                <a16:creationId xmlns:a16="http://schemas.microsoft.com/office/drawing/2014/main" id="{C0ACFADC-CC41-025F-0F1A-A4F9745FC096}"/>
              </a:ext>
            </a:extLst>
          </p:cNvPr>
          <p:cNvCxnSpPr>
            <a:cxnSpLocks/>
            <a:stCxn id="9" idx="3"/>
            <a:endCxn id="25" idx="1"/>
          </p:cNvCxnSpPr>
          <p:nvPr/>
        </p:nvCxnSpPr>
        <p:spPr>
          <a:xfrm>
            <a:off x="4523222" y="4828486"/>
            <a:ext cx="527545" cy="21230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604EF0F0-8249-5F66-5FE3-C0C52A8809EB}"/>
              </a:ext>
            </a:extLst>
          </p:cNvPr>
          <p:cNvCxnSpPr>
            <a:cxnSpLocks/>
            <a:stCxn id="10" idx="3"/>
            <a:endCxn id="25" idx="1"/>
          </p:cNvCxnSpPr>
          <p:nvPr/>
        </p:nvCxnSpPr>
        <p:spPr>
          <a:xfrm flipV="1">
            <a:off x="4479794" y="5040795"/>
            <a:ext cx="570973" cy="773083"/>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CuadroTexto 39">
            <a:extLst>
              <a:ext uri="{FF2B5EF4-FFF2-40B4-BE49-F238E27FC236}">
                <a16:creationId xmlns:a16="http://schemas.microsoft.com/office/drawing/2014/main" id="{32A0FA5D-4238-843C-71F0-C251C3B6B4F9}"/>
              </a:ext>
            </a:extLst>
          </p:cNvPr>
          <p:cNvSpPr txBox="1"/>
          <p:nvPr/>
        </p:nvSpPr>
        <p:spPr>
          <a:xfrm>
            <a:off x="3370208" y="5136770"/>
            <a:ext cx="1163241" cy="338554"/>
          </a:xfrm>
          <a:prstGeom prst="rect">
            <a:avLst/>
          </a:prstGeom>
          <a:noFill/>
          <a:ln w="38100">
            <a:no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cxnSp>
        <p:nvCxnSpPr>
          <p:cNvPr id="51" name="Conector curvado 50">
            <a:extLst>
              <a:ext uri="{FF2B5EF4-FFF2-40B4-BE49-F238E27FC236}">
                <a16:creationId xmlns:a16="http://schemas.microsoft.com/office/drawing/2014/main" id="{A8BE0997-5150-CB1C-6B78-9C88E978757D}"/>
              </a:ext>
            </a:extLst>
          </p:cNvPr>
          <p:cNvCxnSpPr>
            <a:cxnSpLocks/>
            <a:stCxn id="106" idx="0"/>
            <a:endCxn id="3" idx="3"/>
          </p:cNvCxnSpPr>
          <p:nvPr/>
        </p:nvCxnSpPr>
        <p:spPr>
          <a:xfrm rot="16200000" flipV="1">
            <a:off x="7875101" y="1442871"/>
            <a:ext cx="1947472" cy="3628682"/>
          </a:xfrm>
          <a:prstGeom prst="curvedConnector2">
            <a:avLst/>
          </a:prstGeom>
          <a:ln w="25400">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5" name="Conector curvado 54">
            <a:extLst>
              <a:ext uri="{FF2B5EF4-FFF2-40B4-BE49-F238E27FC236}">
                <a16:creationId xmlns:a16="http://schemas.microsoft.com/office/drawing/2014/main" id="{475FC16E-0633-02AC-AA61-C04D98CFDB67}"/>
              </a:ext>
            </a:extLst>
          </p:cNvPr>
          <p:cNvCxnSpPr>
            <a:cxnSpLocks/>
            <a:stCxn id="3" idx="1"/>
            <a:endCxn id="5" idx="0"/>
          </p:cNvCxnSpPr>
          <p:nvPr/>
        </p:nvCxnSpPr>
        <p:spPr>
          <a:xfrm rot="10800000" flipV="1">
            <a:off x="1622379" y="2283475"/>
            <a:ext cx="3224706" cy="1972489"/>
          </a:xfrm>
          <a:prstGeom prst="curvedConnector2">
            <a:avLst/>
          </a:prstGeom>
          <a:ln w="25400">
            <a:solidFill>
              <a:schemeClr val="bg1"/>
            </a:solidFill>
            <a:tailEnd type="arrow" w="lg" len="lg"/>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A7B885A6-6E1D-9E54-3067-1A79D8553949}"/>
              </a:ext>
            </a:extLst>
          </p:cNvPr>
          <p:cNvSpPr txBox="1"/>
          <p:nvPr/>
        </p:nvSpPr>
        <p:spPr>
          <a:xfrm>
            <a:off x="3141932" y="3198394"/>
            <a:ext cx="1705153" cy="646331"/>
          </a:xfrm>
          <a:prstGeom prst="rect">
            <a:avLst/>
          </a:prstGeom>
          <a:noFill/>
        </p:spPr>
        <p:txBody>
          <a:bodyPr wrap="square">
            <a:spAutoFit/>
          </a:bodyPr>
          <a:lstStyle/>
          <a:p>
            <a:pPr algn="ctr"/>
            <a:r>
              <a:rPr lang="es-ES" sz="1800" b="1" dirty="0" err="1">
                <a:solidFill>
                  <a:srgbClr val="FFD200"/>
                </a:solidFill>
                <a:latin typeface="Fira Sans Medium" panose="020B0603050000020004" pitchFamily="34" charset="0"/>
              </a:rPr>
              <a:t>Clusterización</a:t>
            </a:r>
            <a:endParaRPr lang="es-ES" sz="1800" b="1" dirty="0">
              <a:solidFill>
                <a:srgbClr val="FFD200"/>
              </a:solidFill>
              <a:latin typeface="Fira Sans Medium" panose="020B0603050000020004" pitchFamily="34" charset="0"/>
            </a:endParaRPr>
          </a:p>
          <a:p>
            <a:pPr algn="ctr"/>
            <a:r>
              <a:rPr lang="es-ES" b="1" dirty="0">
                <a:solidFill>
                  <a:srgbClr val="FFD200"/>
                </a:solidFill>
                <a:latin typeface="Fira Sans Medium" panose="020B0603050000020004" pitchFamily="34" charset="0"/>
              </a:rPr>
              <a:t>1</a:t>
            </a:r>
            <a:r>
              <a:rPr lang="es-ES" b="1" baseline="30000" dirty="0">
                <a:solidFill>
                  <a:srgbClr val="FFD200"/>
                </a:solidFill>
                <a:latin typeface="Fira Sans Medium" panose="020B0603050000020004" pitchFamily="34" charset="0"/>
              </a:rPr>
              <a:t>er</a:t>
            </a:r>
            <a:r>
              <a:rPr lang="es-ES" b="1" dirty="0">
                <a:solidFill>
                  <a:srgbClr val="FFD200"/>
                </a:solidFill>
                <a:latin typeface="Fira Sans Medium" panose="020B0603050000020004" pitchFamily="34" charset="0"/>
              </a:rPr>
              <a:t> Semestre</a:t>
            </a:r>
            <a:endParaRPr lang="es-ES_tradnl" dirty="0"/>
          </a:p>
        </p:txBody>
      </p:sp>
      <p:sp>
        <p:nvSpPr>
          <p:cNvPr id="83" name="CuadroTexto 82">
            <a:extLst>
              <a:ext uri="{FF2B5EF4-FFF2-40B4-BE49-F238E27FC236}">
                <a16:creationId xmlns:a16="http://schemas.microsoft.com/office/drawing/2014/main" id="{4B8A6F37-52E7-E3C4-7893-6856205EB957}"/>
              </a:ext>
            </a:extLst>
          </p:cNvPr>
          <p:cNvSpPr txBox="1"/>
          <p:nvPr/>
        </p:nvSpPr>
        <p:spPr>
          <a:xfrm>
            <a:off x="7509297" y="3198394"/>
            <a:ext cx="1785310" cy="646331"/>
          </a:xfrm>
          <a:prstGeom prst="rect">
            <a:avLst/>
          </a:prstGeom>
          <a:noFill/>
        </p:spPr>
        <p:txBody>
          <a:bodyPr wrap="square">
            <a:spAutoFit/>
          </a:bodyPr>
          <a:lstStyle/>
          <a:p>
            <a:pPr algn="ctr"/>
            <a:r>
              <a:rPr lang="es-ES" sz="1800" b="1" dirty="0" err="1">
                <a:solidFill>
                  <a:srgbClr val="FFD200"/>
                </a:solidFill>
                <a:latin typeface="Fira Sans Medium" panose="020B0603050000020004" pitchFamily="34" charset="0"/>
              </a:rPr>
              <a:t>Clusterización</a:t>
            </a:r>
            <a:endParaRPr lang="es-ES" sz="1800" b="1" dirty="0">
              <a:solidFill>
                <a:srgbClr val="FFD200"/>
              </a:solidFill>
              <a:latin typeface="Fira Sans Medium" panose="020B0603050000020004" pitchFamily="34" charset="0"/>
            </a:endParaRPr>
          </a:p>
          <a:p>
            <a:pPr algn="ctr"/>
            <a:r>
              <a:rPr lang="es-ES" b="1" dirty="0">
                <a:solidFill>
                  <a:srgbClr val="FFD200"/>
                </a:solidFill>
                <a:latin typeface="Fira Sans Medium" panose="020B0603050000020004" pitchFamily="34" charset="0"/>
              </a:rPr>
              <a:t>2</a:t>
            </a:r>
            <a:r>
              <a:rPr lang="es-ES" b="1" baseline="30000" dirty="0">
                <a:solidFill>
                  <a:srgbClr val="FFD200"/>
                </a:solidFill>
                <a:latin typeface="Fira Sans Medium" panose="020B0603050000020004" pitchFamily="34" charset="0"/>
              </a:rPr>
              <a:t>º</a:t>
            </a:r>
            <a:r>
              <a:rPr lang="es-ES" b="1" dirty="0">
                <a:solidFill>
                  <a:srgbClr val="FFD200"/>
                </a:solidFill>
                <a:latin typeface="Fira Sans Medium" panose="020B0603050000020004" pitchFamily="34" charset="0"/>
              </a:rPr>
              <a:t> Semestre</a:t>
            </a:r>
            <a:endParaRPr lang="es-ES_tradnl" dirty="0"/>
          </a:p>
        </p:txBody>
      </p:sp>
      <p:sp>
        <p:nvSpPr>
          <p:cNvPr id="106" name="CuadroTexto 105">
            <a:extLst>
              <a:ext uri="{FF2B5EF4-FFF2-40B4-BE49-F238E27FC236}">
                <a16:creationId xmlns:a16="http://schemas.microsoft.com/office/drawing/2014/main" id="{BC2126EF-0C47-DAD8-CC55-77E36448A7F2}"/>
              </a:ext>
            </a:extLst>
          </p:cNvPr>
          <p:cNvSpPr txBox="1"/>
          <p:nvPr/>
        </p:nvSpPr>
        <p:spPr>
          <a:xfrm>
            <a:off x="9569472" y="4230948"/>
            <a:ext cx="2187411" cy="1569660"/>
          </a:xfrm>
          <a:prstGeom prst="rect">
            <a:avLst/>
          </a:prstGeom>
          <a:noFill/>
          <a:ln w="38100">
            <a:solidFill>
              <a:srgbClr val="FFD200"/>
            </a:solidFill>
          </a:ln>
        </p:spPr>
        <p:txBody>
          <a:bodyPr wrap="square" rtlCol="0">
            <a:spAutoFit/>
          </a:bodyPr>
          <a:lstStyle/>
          <a:p>
            <a:pPr algn="ctr"/>
            <a:r>
              <a:rPr lang="es-ES_tradnl"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Modelo 2</a:t>
            </a:r>
          </a:p>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Y=TR</a:t>
            </a:r>
          </a:p>
          <a:p>
            <a:pPr algn="ct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socieconómicos</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EBAU; Bachiller; CP;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etc</a:t>
            </a:r>
            <a:endPar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21" name="CuadroTexto 120">
            <a:extLst>
              <a:ext uri="{FF2B5EF4-FFF2-40B4-BE49-F238E27FC236}">
                <a16:creationId xmlns:a16="http://schemas.microsoft.com/office/drawing/2014/main" id="{AE5A29B6-808C-B9A2-04C7-E84233B652ED}"/>
              </a:ext>
            </a:extLst>
          </p:cNvPr>
          <p:cNvSpPr txBox="1"/>
          <p:nvPr/>
        </p:nvSpPr>
        <p:spPr>
          <a:xfrm>
            <a:off x="7809151" y="4105698"/>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1</a:t>
            </a:r>
          </a:p>
        </p:txBody>
      </p:sp>
      <p:sp>
        <p:nvSpPr>
          <p:cNvPr id="122" name="CuadroTexto 121">
            <a:extLst>
              <a:ext uri="{FF2B5EF4-FFF2-40B4-BE49-F238E27FC236}">
                <a16:creationId xmlns:a16="http://schemas.microsoft.com/office/drawing/2014/main" id="{1DF17C3A-D48F-375A-D2C2-7C9930B75CA5}"/>
              </a:ext>
            </a:extLst>
          </p:cNvPr>
          <p:cNvSpPr txBox="1"/>
          <p:nvPr/>
        </p:nvSpPr>
        <p:spPr>
          <a:xfrm>
            <a:off x="7809151" y="4644813"/>
            <a:ext cx="1163241"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2</a:t>
            </a:r>
          </a:p>
        </p:txBody>
      </p:sp>
      <p:sp>
        <p:nvSpPr>
          <p:cNvPr id="123" name="CuadroTexto 122">
            <a:extLst>
              <a:ext uri="{FF2B5EF4-FFF2-40B4-BE49-F238E27FC236}">
                <a16:creationId xmlns:a16="http://schemas.microsoft.com/office/drawing/2014/main" id="{7EB4160E-97BB-37A6-4D57-5ACF2AB61684}"/>
              </a:ext>
            </a:extLst>
          </p:cNvPr>
          <p:cNvSpPr txBox="1"/>
          <p:nvPr/>
        </p:nvSpPr>
        <p:spPr>
          <a:xfrm>
            <a:off x="7809151" y="5630205"/>
            <a:ext cx="1119813" cy="338554"/>
          </a:xfrm>
          <a:prstGeom prst="rect">
            <a:avLst/>
          </a:prstGeom>
          <a:noFill/>
          <a:ln w="38100">
            <a:solidFill>
              <a:srgbClr val="FFD200"/>
            </a:solid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 n</a:t>
            </a:r>
          </a:p>
        </p:txBody>
      </p:sp>
      <p:cxnSp>
        <p:nvCxnSpPr>
          <p:cNvPr id="124" name="Conector recto de flecha 123">
            <a:extLst>
              <a:ext uri="{FF2B5EF4-FFF2-40B4-BE49-F238E27FC236}">
                <a16:creationId xmlns:a16="http://schemas.microsoft.com/office/drawing/2014/main" id="{F92FFE79-A2B5-9539-441B-CEC2B66EF419}"/>
              </a:ext>
            </a:extLst>
          </p:cNvPr>
          <p:cNvCxnSpPr>
            <a:cxnSpLocks/>
            <a:endCxn id="121" idx="1"/>
          </p:cNvCxnSpPr>
          <p:nvPr/>
        </p:nvCxnSpPr>
        <p:spPr>
          <a:xfrm flipV="1">
            <a:off x="7242991" y="4274975"/>
            <a:ext cx="566160" cy="7083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ector recto de flecha 124">
            <a:extLst>
              <a:ext uri="{FF2B5EF4-FFF2-40B4-BE49-F238E27FC236}">
                <a16:creationId xmlns:a16="http://schemas.microsoft.com/office/drawing/2014/main" id="{2A511D89-724E-E9E7-F23E-72EC84110993}"/>
              </a:ext>
            </a:extLst>
          </p:cNvPr>
          <p:cNvCxnSpPr>
            <a:cxnSpLocks/>
            <a:endCxn id="122" idx="1"/>
          </p:cNvCxnSpPr>
          <p:nvPr/>
        </p:nvCxnSpPr>
        <p:spPr>
          <a:xfrm flipV="1">
            <a:off x="7242991" y="4814090"/>
            <a:ext cx="566160" cy="1692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ector recto de flecha 125">
            <a:extLst>
              <a:ext uri="{FF2B5EF4-FFF2-40B4-BE49-F238E27FC236}">
                <a16:creationId xmlns:a16="http://schemas.microsoft.com/office/drawing/2014/main" id="{C7C30348-3E69-72D8-E583-D139492FF579}"/>
              </a:ext>
            </a:extLst>
          </p:cNvPr>
          <p:cNvCxnSpPr>
            <a:cxnSpLocks/>
            <a:endCxn id="123" idx="1"/>
          </p:cNvCxnSpPr>
          <p:nvPr/>
        </p:nvCxnSpPr>
        <p:spPr>
          <a:xfrm>
            <a:off x="7242991" y="4983367"/>
            <a:ext cx="566160" cy="8161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Conector recto de flecha 126">
            <a:extLst>
              <a:ext uri="{FF2B5EF4-FFF2-40B4-BE49-F238E27FC236}">
                <a16:creationId xmlns:a16="http://schemas.microsoft.com/office/drawing/2014/main" id="{8D899DB3-A968-FBE6-2C80-E38AAB73D5D3}"/>
              </a:ext>
            </a:extLst>
          </p:cNvPr>
          <p:cNvCxnSpPr>
            <a:cxnSpLocks/>
            <a:stCxn id="121" idx="3"/>
          </p:cNvCxnSpPr>
          <p:nvPr/>
        </p:nvCxnSpPr>
        <p:spPr>
          <a:xfrm>
            <a:off x="8972392" y="4274975"/>
            <a:ext cx="527545" cy="708392"/>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ector recto de flecha 127">
            <a:extLst>
              <a:ext uri="{FF2B5EF4-FFF2-40B4-BE49-F238E27FC236}">
                <a16:creationId xmlns:a16="http://schemas.microsoft.com/office/drawing/2014/main" id="{D63AE59A-AA6D-E05D-27D5-01E6194A8A2E}"/>
              </a:ext>
            </a:extLst>
          </p:cNvPr>
          <p:cNvCxnSpPr>
            <a:cxnSpLocks/>
            <a:stCxn id="122" idx="3"/>
          </p:cNvCxnSpPr>
          <p:nvPr/>
        </p:nvCxnSpPr>
        <p:spPr>
          <a:xfrm>
            <a:off x="8972392" y="4814090"/>
            <a:ext cx="527545" cy="16927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ector recto de flecha 128">
            <a:extLst>
              <a:ext uri="{FF2B5EF4-FFF2-40B4-BE49-F238E27FC236}">
                <a16:creationId xmlns:a16="http://schemas.microsoft.com/office/drawing/2014/main" id="{7A9F986E-697D-ED6E-A2AA-3154D7E0DF16}"/>
              </a:ext>
            </a:extLst>
          </p:cNvPr>
          <p:cNvCxnSpPr>
            <a:cxnSpLocks/>
            <a:stCxn id="123" idx="3"/>
          </p:cNvCxnSpPr>
          <p:nvPr/>
        </p:nvCxnSpPr>
        <p:spPr>
          <a:xfrm flipV="1">
            <a:off x="8928964" y="4983367"/>
            <a:ext cx="570973" cy="816115"/>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CuadroTexto 129">
            <a:extLst>
              <a:ext uri="{FF2B5EF4-FFF2-40B4-BE49-F238E27FC236}">
                <a16:creationId xmlns:a16="http://schemas.microsoft.com/office/drawing/2014/main" id="{62FC9C91-B78B-475A-DF32-DB3FBFEADD82}"/>
              </a:ext>
            </a:extLst>
          </p:cNvPr>
          <p:cNvSpPr txBox="1"/>
          <p:nvPr/>
        </p:nvSpPr>
        <p:spPr>
          <a:xfrm>
            <a:off x="7819378" y="5122374"/>
            <a:ext cx="1109586" cy="338554"/>
          </a:xfrm>
          <a:prstGeom prst="rect">
            <a:avLst/>
          </a:prstGeom>
          <a:noFill/>
          <a:ln w="38100">
            <a:noFill/>
          </a:ln>
        </p:spPr>
        <p:txBody>
          <a:bodyPr wrap="square" rtlCol="0">
            <a:spAutoFit/>
          </a:bodyPr>
          <a:lstStyle/>
          <a:p>
            <a:pPr algn="ct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p:txBody>
      </p:sp>
      <p:sp>
        <p:nvSpPr>
          <p:cNvPr id="35" name="CuadroTexto 34">
            <a:extLst>
              <a:ext uri="{FF2B5EF4-FFF2-40B4-BE49-F238E27FC236}">
                <a16:creationId xmlns:a16="http://schemas.microsoft.com/office/drawing/2014/main" id="{32F3F390-5FEE-5244-B564-E13FAD71D22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11" name="CuadroTexto 10">
            <a:extLst>
              <a:ext uri="{FF2B5EF4-FFF2-40B4-BE49-F238E27FC236}">
                <a16:creationId xmlns:a16="http://schemas.microsoft.com/office/drawing/2014/main" id="{F5A44BA4-C84F-A2A0-862D-2C2D6BAD927E}"/>
              </a:ext>
            </a:extLst>
          </p:cNvPr>
          <p:cNvSpPr txBox="1"/>
          <p:nvPr/>
        </p:nvSpPr>
        <p:spPr>
          <a:xfrm>
            <a:off x="3076901" y="847630"/>
            <a:ext cx="6329020" cy="738664"/>
          </a:xfrm>
          <a:prstGeom prst="rect">
            <a:avLst/>
          </a:prstGeom>
          <a:noFill/>
        </p:spPr>
        <p:txBody>
          <a:bodyPr wrap="square">
            <a:spAutoFit/>
          </a:bodyPr>
          <a:lstStyle/>
          <a:p>
            <a:r>
              <a:rPr lang="es-ES" sz="1800" b="1" dirty="0" err="1">
                <a:solidFill>
                  <a:schemeClr val="bg1"/>
                </a:solidFill>
                <a:latin typeface="Fira Sans Medium" panose="020B0603050000020004" pitchFamily="34" charset="0"/>
              </a:rPr>
              <a:t>Clusterización</a:t>
            </a:r>
            <a:r>
              <a:rPr lang="es-ES" sz="1800" b="1" dirty="0">
                <a:solidFill>
                  <a:schemeClr val="bg1"/>
                </a:solidFill>
                <a:latin typeface="Fira Sans Medium" panose="020B0603050000020004" pitchFamily="34" charset="0"/>
              </a:rPr>
              <a:t> dinámica basada en análisis de datos</a:t>
            </a:r>
          </a:p>
          <a:p>
            <a:pPr algn="ctr"/>
            <a:r>
              <a:rPr lang="es-ES" sz="2400" b="1" dirty="0">
                <a:solidFill>
                  <a:srgbClr val="FFD200"/>
                </a:solidFill>
                <a:latin typeface="Fira Sans Medium" panose="020B0603050000020004" pitchFamily="34" charset="0"/>
              </a:rPr>
              <a:t>La aleatoriedad no es buena</a:t>
            </a:r>
            <a:endParaRPr lang="es-ES_tradnl" dirty="0">
              <a:solidFill>
                <a:srgbClr val="FFD200"/>
              </a:solidFill>
            </a:endParaRPr>
          </a:p>
        </p:txBody>
      </p:sp>
    </p:spTree>
    <p:extLst>
      <p:ext uri="{BB962C8B-B14F-4D97-AF65-F5344CB8AC3E}">
        <p14:creationId xmlns:p14="http://schemas.microsoft.com/office/powerpoint/2010/main" val="326746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329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07. Conclusiones y críticas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1284578"/>
            <a:ext cx="10014694" cy="329316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Decisión abandono es multifactorial. No tiene soluciones simples</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El análisis del abandono universitario a través de conjuntos de datos masivos y abiertos permite una comprensión más profunda de este fenómeno y ofrece herramientas para desarrollar estrategias efectivas de intervención</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Es necesario </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a:t>
            </a:r>
            <a:r>
              <a:rPr lang="es-ES" sz="1600" b="1" u="sng"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dar visibilidad al problema</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 </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por las importantes implicaciones que tiene tanto en la institución como en los propios alumnos y sus familias</a:t>
            </a: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Otras ideas: </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Una política de matrícula múltiple puede dar a los estudiantes la oportunidad de probar diferentes programas para finalmente elegir un programa que se adapte mejor a ellos (</a:t>
            </a:r>
            <a:r>
              <a:rPr lang="es-ES_tradnl" sz="16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Loder</a:t>
            </a:r>
            <a:r>
              <a:rPr lang="es-ES_tradnl"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2024).</a:t>
            </a: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a:p>
            <a:pPr marL="342900" marR="0" lvl="0" indent="-342900" algn="just" rtl="0">
              <a:spcBef>
                <a:spcPts val="0"/>
              </a:spcBef>
              <a:spcAft>
                <a:spcPts val="0"/>
              </a:spcAft>
              <a:buFont typeface="Arial" panose="020B0604020202020204" pitchFamily="34" charset="0"/>
              <a:buChar char="•"/>
            </a:pP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BAD9874-16E7-0F40-BDA2-9D6B4065FD2B}"/>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200641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47391"/>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 Una Reflexión </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26335253-22C6-2B47-A8A7-ED1D0F6EE1A7}"/>
              </a:ext>
            </a:extLst>
          </p:cNvPr>
          <p:cNvPicPr>
            <a:picLocks noChangeAspect="1"/>
          </p:cNvPicPr>
          <p:nvPr/>
        </p:nvPicPr>
        <p:blipFill>
          <a:blip r:embed="rId5"/>
          <a:stretch>
            <a:fillRect/>
          </a:stretch>
        </p:blipFill>
        <p:spPr>
          <a:xfrm>
            <a:off x="1351977" y="3472676"/>
            <a:ext cx="4493364" cy="2476800"/>
          </a:xfrm>
          <a:prstGeom prst="rect">
            <a:avLst/>
          </a:prstGeom>
        </p:spPr>
      </p:pic>
      <p:sp>
        <p:nvSpPr>
          <p:cNvPr id="10" name="CuadroTexto 9">
            <a:extLst>
              <a:ext uri="{FF2B5EF4-FFF2-40B4-BE49-F238E27FC236}">
                <a16:creationId xmlns:a16="http://schemas.microsoft.com/office/drawing/2014/main" id="{F7AC667A-528D-BB4B-90FB-8FC5FD6573A7}"/>
              </a:ext>
            </a:extLst>
          </p:cNvPr>
          <p:cNvSpPr txBox="1"/>
          <p:nvPr/>
        </p:nvSpPr>
        <p:spPr>
          <a:xfrm>
            <a:off x="829929" y="908524"/>
            <a:ext cx="10273212" cy="369332"/>
          </a:xfrm>
          <a:prstGeom prst="rect">
            <a:avLst/>
          </a:prstGeom>
          <a:noFill/>
        </p:spPr>
        <p:txBody>
          <a:bodyPr wrap="square">
            <a:spAutoFit/>
          </a:bodyPr>
          <a:lstStyle/>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Coste económico del abandono y la financiación de las universidades</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CuadroTexto 10">
            <a:extLst>
              <a:ext uri="{FF2B5EF4-FFF2-40B4-BE49-F238E27FC236}">
                <a16:creationId xmlns:a16="http://schemas.microsoft.com/office/drawing/2014/main" id="{2DF7E9E7-F2A9-F342-93D0-AF4D54063249}"/>
              </a:ext>
            </a:extLst>
          </p:cNvPr>
          <p:cNvSpPr txBox="1"/>
          <p:nvPr/>
        </p:nvSpPr>
        <p:spPr>
          <a:xfrm>
            <a:off x="1176768" y="1398345"/>
            <a:ext cx="9926373" cy="1754326"/>
          </a:xfrm>
          <a:prstGeom prst="rect">
            <a:avLst/>
          </a:prstGeom>
          <a:noFill/>
        </p:spPr>
        <p:txBody>
          <a:bodyPr wrap="square">
            <a:spAutoFit/>
          </a:bodyPr>
          <a:lstStyle/>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200.000 estudiantes de primer curso</a:t>
            </a:r>
          </a:p>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5.500 alumnos anuales en por universidad</a:t>
            </a:r>
          </a:p>
          <a:p>
            <a:pPr algn="just"/>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Tasa de abandono del 20%</a:t>
            </a:r>
          </a:p>
          <a:p>
            <a:pPr algn="just"/>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Abandonan 1.100 estudiantes anualmente</a:t>
            </a:r>
          </a:p>
          <a:p>
            <a:pPr algn="just"/>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Las universidades dejan de per</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cibir </a:t>
            </a:r>
            <a:r>
              <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5,5 millones anuales a razón de </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5.000€ por estudiante</a:t>
            </a:r>
            <a:endParaRPr lang="es-ES" sz="1800"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3" name="Imagen 2">
            <a:extLst>
              <a:ext uri="{FF2B5EF4-FFF2-40B4-BE49-F238E27FC236}">
                <a16:creationId xmlns:a16="http://schemas.microsoft.com/office/drawing/2014/main" id="{AA42CB2A-8714-DA49-BE99-D17D2239232A}"/>
              </a:ext>
            </a:extLst>
          </p:cNvPr>
          <p:cNvPicPr>
            <a:picLocks noChangeAspect="1"/>
          </p:cNvPicPr>
          <p:nvPr/>
        </p:nvPicPr>
        <p:blipFill>
          <a:blip r:embed="rId6"/>
          <a:stretch>
            <a:fillRect/>
          </a:stretch>
        </p:blipFill>
        <p:spPr>
          <a:xfrm>
            <a:off x="7017679" y="3372941"/>
            <a:ext cx="3724879" cy="2576535"/>
          </a:xfrm>
          <a:prstGeom prst="rect">
            <a:avLst/>
          </a:prstGeom>
        </p:spPr>
      </p:pic>
      <p:sp>
        <p:nvSpPr>
          <p:cNvPr id="13" name="CuadroTexto 12">
            <a:extLst>
              <a:ext uri="{FF2B5EF4-FFF2-40B4-BE49-F238E27FC236}">
                <a16:creationId xmlns:a16="http://schemas.microsoft.com/office/drawing/2014/main" id="{E5800958-D46F-9C41-8B96-81EB0FF95804}"/>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2056753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144205" y="2719295"/>
            <a:ext cx="4859946" cy="103455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DEB03"/>
              </a:buClr>
              <a:buSzPts val="2800"/>
              <a:buFont typeface="Fira Sans Medium"/>
              <a:buNone/>
            </a:pPr>
            <a:r>
              <a:rPr lang="es-ES" sz="9600" b="1" dirty="0">
                <a:solidFill>
                  <a:schemeClr val="bg1"/>
                </a:solidFill>
                <a:latin typeface="Fira Sans Medium" panose="020B0603050000020004" pitchFamily="34" charset="0"/>
              </a:rPr>
              <a:t>Gracias!</a:t>
            </a:r>
            <a:endParaRPr sz="9600" dirty="0">
              <a:solidFill>
                <a:schemeClr val="bg1"/>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sp>
        <p:nvSpPr>
          <p:cNvPr id="5" name="CuadroTexto 4">
            <a:extLst>
              <a:ext uri="{FF2B5EF4-FFF2-40B4-BE49-F238E27FC236}">
                <a16:creationId xmlns:a16="http://schemas.microsoft.com/office/drawing/2014/main" id="{799695CA-33BB-E9A5-06D6-A0BCB2455E31}"/>
              </a:ext>
            </a:extLst>
          </p:cNvPr>
          <p:cNvSpPr txBox="1"/>
          <p:nvPr/>
        </p:nvSpPr>
        <p:spPr>
          <a:xfrm>
            <a:off x="2289007" y="1266803"/>
            <a:ext cx="1855198" cy="3939540"/>
          </a:xfrm>
          <a:prstGeom prst="rect">
            <a:avLst/>
          </a:prstGeom>
          <a:noFill/>
        </p:spPr>
        <p:txBody>
          <a:bodyPr wrap="square">
            <a:spAutoFit/>
          </a:bodyPr>
          <a:lstStyle/>
          <a:p>
            <a:r>
              <a:rPr lang="es-ES" sz="25000" b="1" dirty="0">
                <a:solidFill>
                  <a:srgbClr val="FFD200"/>
                </a:solidFill>
                <a:latin typeface="Fira Sans Medium" panose="020B0603050000020004" pitchFamily="34" charset="0"/>
              </a:rPr>
              <a:t>+</a:t>
            </a:r>
            <a:endParaRPr lang="es-ES" sz="25000" dirty="0"/>
          </a:p>
        </p:txBody>
      </p:sp>
      <p:pic>
        <p:nvPicPr>
          <p:cNvPr id="2" name="Imagen 1">
            <a:extLst>
              <a:ext uri="{FF2B5EF4-FFF2-40B4-BE49-F238E27FC236}">
                <a16:creationId xmlns:a16="http://schemas.microsoft.com/office/drawing/2014/main" id="{780AC08F-D6DD-C5DD-C43E-7C89DF1448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8" name="CuadroTexto 7">
            <a:extLst>
              <a:ext uri="{FF2B5EF4-FFF2-40B4-BE49-F238E27FC236}">
                <a16:creationId xmlns:a16="http://schemas.microsoft.com/office/drawing/2014/main" id="{CDC63DF9-EBA2-0349-BFCF-3055D617B7A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3" name="Google Shape;87;p1">
            <a:extLst>
              <a:ext uri="{FF2B5EF4-FFF2-40B4-BE49-F238E27FC236}">
                <a16:creationId xmlns:a16="http://schemas.microsoft.com/office/drawing/2014/main" id="{BC10F022-D2A0-72B5-1ECD-FD10C1BD1346}"/>
              </a:ext>
            </a:extLst>
          </p:cNvPr>
          <p:cNvSpPr txBox="1"/>
          <p:nvPr/>
        </p:nvSpPr>
        <p:spPr>
          <a:xfrm>
            <a:off x="4436040" y="4770293"/>
            <a:ext cx="4568111" cy="64629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Fernando A. López Hernández</a:t>
            </a:r>
          </a:p>
          <a:p>
            <a:pPr marL="0" marR="0" lvl="0" indent="0" algn="r" rtl="0">
              <a:spcBef>
                <a:spcPts val="0"/>
              </a:spcBef>
              <a:spcAft>
                <a:spcPts val="0"/>
              </a:spcAft>
              <a:buNone/>
            </a:pPr>
            <a:r>
              <a:rPr lang="es-ES" dirty="0">
                <a:solidFill>
                  <a:srgbClr val="FFD200"/>
                </a:solidFill>
                <a:latin typeface="Fira Sans Medium" panose="020B0603050000020004" pitchFamily="34" charset="0"/>
                <a:ea typeface="Fira Code" panose="020B0809050000020004" pitchFamily="49" charset="0"/>
                <a:cs typeface="Fira Code" panose="020B0809050000020004" pitchFamily="49" charset="0"/>
                <a:sym typeface="Arial Black"/>
              </a:rPr>
              <a:t>Universidad Politécnica de Cartagena</a:t>
            </a:r>
            <a:endParaRPr dirty="0">
              <a:solidFill>
                <a:srgbClr val="FFD200"/>
              </a:solidFill>
              <a:latin typeface="Fira Sans Medium" panose="020B0603050000020004" pitchFamily="34"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76791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521835"/>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3600" b="1" dirty="0">
                <a:solidFill>
                  <a:srgbClr val="FFD200"/>
                </a:solidFill>
                <a:latin typeface="Fira Sans Medium" panose="020B0603050000020004" pitchFamily="34" charset="0"/>
              </a:rPr>
              <a:t>Estructura</a:t>
            </a:r>
            <a:endParaRPr sz="5400" dirty="0">
              <a:solidFill>
                <a:srgbClr val="FFD200"/>
              </a:solidFill>
              <a:latin typeface="Fira Sans Medium" panose="020B0603050000020004" pitchFamily="34" charset="0"/>
            </a:endParaRPr>
          </a:p>
        </p:txBody>
      </p:sp>
      <p:sp>
        <p:nvSpPr>
          <p:cNvPr id="5" name="Google Shape;103;p3">
            <a:extLst>
              <a:ext uri="{FF2B5EF4-FFF2-40B4-BE49-F238E27FC236}">
                <a16:creationId xmlns:a16="http://schemas.microsoft.com/office/drawing/2014/main" id="{0A1B6298-3674-D9AB-3313-47113B4A31CB}"/>
              </a:ext>
            </a:extLst>
          </p:cNvPr>
          <p:cNvSpPr txBox="1"/>
          <p:nvPr/>
        </p:nvSpPr>
        <p:spPr>
          <a:xfrm>
            <a:off x="1050529" y="1473764"/>
            <a:ext cx="859573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01 El problema</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0" name="Google Shape;103;p3">
            <a:extLst>
              <a:ext uri="{FF2B5EF4-FFF2-40B4-BE49-F238E27FC236}">
                <a16:creationId xmlns:a16="http://schemas.microsoft.com/office/drawing/2014/main" id="{9EFE06DB-646B-8615-F64C-436C8F55D070}"/>
              </a:ext>
            </a:extLst>
          </p:cNvPr>
          <p:cNvSpPr txBox="1"/>
          <p:nvPr/>
        </p:nvSpPr>
        <p:spPr>
          <a:xfrm>
            <a:off x="1050527" y="1996944"/>
            <a:ext cx="774285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02 Antecedentes</a:t>
            </a:r>
            <a:endParaRPr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Google Shape;103;p3">
            <a:extLst>
              <a:ext uri="{FF2B5EF4-FFF2-40B4-BE49-F238E27FC236}">
                <a16:creationId xmlns:a16="http://schemas.microsoft.com/office/drawing/2014/main" id="{B5759D66-48C5-58FA-DA84-287C373F7D5C}"/>
              </a:ext>
            </a:extLst>
          </p:cNvPr>
          <p:cNvSpPr txBox="1"/>
          <p:nvPr/>
        </p:nvSpPr>
        <p:spPr>
          <a:xfrm>
            <a:off x="1050527" y="2520124"/>
            <a:ext cx="936685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03 Nuestro caso: </a:t>
            </a:r>
            <a:r>
              <a:rPr lang="es-ES" sz="2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UniversiDATA</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sp>
        <p:nvSpPr>
          <p:cNvPr id="15" name="CuadroTexto 14">
            <a:extLst>
              <a:ext uri="{FF2B5EF4-FFF2-40B4-BE49-F238E27FC236}">
                <a16:creationId xmlns:a16="http://schemas.microsoft.com/office/drawing/2014/main" id="{56BC32D5-EF76-B6D1-EAEF-2D8D57BCF33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16" name="Google Shape;103;p3">
            <a:extLst>
              <a:ext uri="{FF2B5EF4-FFF2-40B4-BE49-F238E27FC236}">
                <a16:creationId xmlns:a16="http://schemas.microsoft.com/office/drawing/2014/main" id="{A5051273-CDBE-F1C1-14FC-1536DD745FF4}"/>
              </a:ext>
            </a:extLst>
          </p:cNvPr>
          <p:cNvSpPr txBox="1"/>
          <p:nvPr/>
        </p:nvSpPr>
        <p:spPr>
          <a:xfrm>
            <a:off x="1050527" y="3043704"/>
            <a:ext cx="720497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04 Algoritmos: MARS vs RF</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7" name="Google Shape;103;p3">
            <a:extLst>
              <a:ext uri="{FF2B5EF4-FFF2-40B4-BE49-F238E27FC236}">
                <a16:creationId xmlns:a16="http://schemas.microsoft.com/office/drawing/2014/main" id="{BF81FC74-7C1B-AC3F-49C8-31E4100BD1A0}"/>
              </a:ext>
            </a:extLst>
          </p:cNvPr>
          <p:cNvSpPr txBox="1"/>
          <p:nvPr/>
        </p:nvSpPr>
        <p:spPr>
          <a:xfrm>
            <a:off x="1050527" y="3572169"/>
            <a:ext cx="868911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05 Resultados</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2" name="Google Shape;103;p3">
            <a:extLst>
              <a:ext uri="{FF2B5EF4-FFF2-40B4-BE49-F238E27FC236}">
                <a16:creationId xmlns:a16="http://schemas.microsoft.com/office/drawing/2014/main" id="{60970044-E4D1-7431-BCD4-0924516A9391}"/>
              </a:ext>
            </a:extLst>
          </p:cNvPr>
          <p:cNvSpPr txBox="1"/>
          <p:nvPr/>
        </p:nvSpPr>
        <p:spPr>
          <a:xfrm>
            <a:off x="1065832" y="4092548"/>
            <a:ext cx="868911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06 Una propuesta</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3" name="Google Shape;103;p3">
            <a:extLst>
              <a:ext uri="{FF2B5EF4-FFF2-40B4-BE49-F238E27FC236}">
                <a16:creationId xmlns:a16="http://schemas.microsoft.com/office/drawing/2014/main" id="{8B00D686-386A-6AC0-72BE-EA6841C23A1B}"/>
              </a:ext>
            </a:extLst>
          </p:cNvPr>
          <p:cNvSpPr txBox="1"/>
          <p:nvPr/>
        </p:nvSpPr>
        <p:spPr>
          <a:xfrm>
            <a:off x="1065832" y="4641512"/>
            <a:ext cx="10175909" cy="523180"/>
          </a:xfrm>
          <a:prstGeom prst="rect">
            <a:avLst/>
          </a:prstGeom>
          <a:noFill/>
          <a:ln>
            <a:noFill/>
          </a:ln>
        </p:spPr>
        <p:txBody>
          <a:bodyPr spcFirstLastPara="1" wrap="square" lIns="91425" tIns="45700" rIns="91425" bIns="45700" anchor="t" anchorCtr="0">
            <a:spAutoFit/>
          </a:bodyPr>
          <a:lstStyle/>
          <a:p>
            <a:r>
              <a:rPr lang="es-ES" sz="2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07 Conclusiones, críticas y reflexiones</a:t>
            </a:r>
            <a:endParaRPr lang="es-ES" dirty="0">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6"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04FEACE7-B493-2BA6-A399-74FB1FE807A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951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93391" y="3419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01. El problema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925397"/>
            <a:ext cx="11001602" cy="175428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Uno de cada tres alumnos de la universidad española abandona</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No tiene (apenas) visibilidad</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Es un problema persistente</a:t>
            </a:r>
          </a:p>
          <a:p>
            <a:pPr marL="800100" lvl="1"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No importa ¿?¿?</a:t>
            </a:r>
          </a:p>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Captación versus Retención</a:t>
            </a:r>
          </a:p>
          <a:p>
            <a:pPr marL="342900" marR="0" lvl="0" indent="-342900" algn="just" rtl="0">
              <a:spcBef>
                <a:spcPts val="0"/>
              </a:spcBef>
              <a:spcAft>
                <a:spcPts val="0"/>
              </a:spcAf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rPr>
              <a:t>Una empresa que pierde a 1 de cada 3 clientes está abocada al fracaso</a:t>
            </a: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3" name="Elipse 2">
            <a:extLst>
              <a:ext uri="{FF2B5EF4-FFF2-40B4-BE49-F238E27FC236}">
                <a16:creationId xmlns:a16="http://schemas.microsoft.com/office/drawing/2014/main" id="{0E82E0E8-8245-0592-F30A-60AC9B917844}"/>
              </a:ext>
            </a:extLst>
          </p:cNvPr>
          <p:cNvSpPr/>
          <p:nvPr/>
        </p:nvSpPr>
        <p:spPr>
          <a:xfrm>
            <a:off x="337377" y="3299891"/>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5" name="CuadroTexto 4">
            <a:extLst>
              <a:ext uri="{FF2B5EF4-FFF2-40B4-BE49-F238E27FC236}">
                <a16:creationId xmlns:a16="http://schemas.microsoft.com/office/drawing/2014/main" id="{D6AF0544-0867-2404-EF83-06D372C9369D}"/>
              </a:ext>
            </a:extLst>
          </p:cNvPr>
          <p:cNvSpPr txBox="1"/>
          <p:nvPr/>
        </p:nvSpPr>
        <p:spPr>
          <a:xfrm>
            <a:off x="446843" y="4851911"/>
            <a:ext cx="1207097" cy="461665"/>
          </a:xfrm>
          <a:prstGeom prst="rect">
            <a:avLst/>
          </a:prstGeom>
          <a:noFill/>
        </p:spPr>
        <p:txBody>
          <a:bodyPr wrap="square" rtlCol="0">
            <a:spAutoFit/>
          </a:bodyPr>
          <a:lstStyle/>
          <a:p>
            <a:pPr algn="ctr"/>
            <a:r>
              <a:rPr lang="es-ES_tradnl" sz="2400" b="1" dirty="0">
                <a:solidFill>
                  <a:schemeClr val="bg1"/>
                </a:solidFill>
              </a:rPr>
              <a:t>UAM</a:t>
            </a:r>
          </a:p>
        </p:txBody>
      </p:sp>
      <p:sp>
        <p:nvSpPr>
          <p:cNvPr id="6" name="Elipse 5">
            <a:extLst>
              <a:ext uri="{FF2B5EF4-FFF2-40B4-BE49-F238E27FC236}">
                <a16:creationId xmlns:a16="http://schemas.microsoft.com/office/drawing/2014/main" id="{000D269D-FA3D-7E4A-2768-56EA2A5F31B4}"/>
              </a:ext>
            </a:extLst>
          </p:cNvPr>
          <p:cNvSpPr/>
          <p:nvPr/>
        </p:nvSpPr>
        <p:spPr>
          <a:xfrm>
            <a:off x="1974332" y="3345357"/>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9" name="CuadroTexto 8">
            <a:extLst>
              <a:ext uri="{FF2B5EF4-FFF2-40B4-BE49-F238E27FC236}">
                <a16:creationId xmlns:a16="http://schemas.microsoft.com/office/drawing/2014/main" id="{75F45E6B-5A59-1995-E769-A0F6A2A30A61}"/>
              </a:ext>
            </a:extLst>
          </p:cNvPr>
          <p:cNvSpPr txBox="1"/>
          <p:nvPr/>
        </p:nvSpPr>
        <p:spPr>
          <a:xfrm>
            <a:off x="2083798" y="4897377"/>
            <a:ext cx="1207097" cy="461665"/>
          </a:xfrm>
          <a:prstGeom prst="rect">
            <a:avLst/>
          </a:prstGeom>
          <a:noFill/>
        </p:spPr>
        <p:txBody>
          <a:bodyPr wrap="square" rtlCol="0">
            <a:spAutoFit/>
          </a:bodyPr>
          <a:lstStyle/>
          <a:p>
            <a:pPr algn="ctr"/>
            <a:r>
              <a:rPr lang="es-ES_tradnl" sz="2400" b="1" dirty="0">
                <a:solidFill>
                  <a:schemeClr val="bg1"/>
                </a:solidFill>
              </a:rPr>
              <a:t>UCM</a:t>
            </a:r>
          </a:p>
        </p:txBody>
      </p:sp>
      <p:sp>
        <p:nvSpPr>
          <p:cNvPr id="10" name="Elipse 9">
            <a:extLst>
              <a:ext uri="{FF2B5EF4-FFF2-40B4-BE49-F238E27FC236}">
                <a16:creationId xmlns:a16="http://schemas.microsoft.com/office/drawing/2014/main" id="{C0187A25-97F0-508C-4E78-5CA80744481C}"/>
              </a:ext>
            </a:extLst>
          </p:cNvPr>
          <p:cNvSpPr/>
          <p:nvPr/>
        </p:nvSpPr>
        <p:spPr>
          <a:xfrm>
            <a:off x="3656208"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1" name="CuadroTexto 10">
            <a:extLst>
              <a:ext uri="{FF2B5EF4-FFF2-40B4-BE49-F238E27FC236}">
                <a16:creationId xmlns:a16="http://schemas.microsoft.com/office/drawing/2014/main" id="{7A105E5A-158B-B54C-2393-3F9F1750EE33}"/>
              </a:ext>
            </a:extLst>
          </p:cNvPr>
          <p:cNvSpPr txBox="1"/>
          <p:nvPr/>
        </p:nvSpPr>
        <p:spPr>
          <a:xfrm>
            <a:off x="3765674" y="4909916"/>
            <a:ext cx="1207097" cy="461665"/>
          </a:xfrm>
          <a:prstGeom prst="rect">
            <a:avLst/>
          </a:prstGeom>
          <a:noFill/>
        </p:spPr>
        <p:txBody>
          <a:bodyPr wrap="square" rtlCol="0">
            <a:spAutoFit/>
          </a:bodyPr>
          <a:lstStyle/>
          <a:p>
            <a:pPr algn="ctr"/>
            <a:r>
              <a:rPr lang="es-ES_tradnl" sz="2400" b="1" dirty="0">
                <a:solidFill>
                  <a:schemeClr val="bg1"/>
                </a:solidFill>
              </a:rPr>
              <a:t>UC3M</a:t>
            </a:r>
          </a:p>
        </p:txBody>
      </p:sp>
      <p:sp>
        <p:nvSpPr>
          <p:cNvPr id="13" name="Elipse 12">
            <a:extLst>
              <a:ext uri="{FF2B5EF4-FFF2-40B4-BE49-F238E27FC236}">
                <a16:creationId xmlns:a16="http://schemas.microsoft.com/office/drawing/2014/main" id="{3456A3CD-E560-38D7-75F9-BC185686E86A}"/>
              </a:ext>
            </a:extLst>
          </p:cNvPr>
          <p:cNvSpPr/>
          <p:nvPr/>
        </p:nvSpPr>
        <p:spPr>
          <a:xfrm>
            <a:off x="5338084"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4" name="CuadroTexto 13">
            <a:extLst>
              <a:ext uri="{FF2B5EF4-FFF2-40B4-BE49-F238E27FC236}">
                <a16:creationId xmlns:a16="http://schemas.microsoft.com/office/drawing/2014/main" id="{E88D6747-DF65-4A96-2871-9461A23B1C22}"/>
              </a:ext>
            </a:extLst>
          </p:cNvPr>
          <p:cNvSpPr txBox="1"/>
          <p:nvPr/>
        </p:nvSpPr>
        <p:spPr>
          <a:xfrm>
            <a:off x="5447550" y="4909916"/>
            <a:ext cx="1207097" cy="461665"/>
          </a:xfrm>
          <a:prstGeom prst="rect">
            <a:avLst/>
          </a:prstGeom>
          <a:noFill/>
        </p:spPr>
        <p:txBody>
          <a:bodyPr wrap="square" rtlCol="0">
            <a:spAutoFit/>
          </a:bodyPr>
          <a:lstStyle/>
          <a:p>
            <a:pPr algn="ctr"/>
            <a:r>
              <a:rPr lang="es-ES_tradnl" sz="2400" b="1" dirty="0" err="1">
                <a:solidFill>
                  <a:schemeClr val="bg1"/>
                </a:solidFill>
              </a:rPr>
              <a:t>UVa</a:t>
            </a:r>
            <a:endParaRPr lang="es-ES_tradnl" sz="2400" b="1" dirty="0">
              <a:solidFill>
                <a:schemeClr val="bg1"/>
              </a:solidFill>
            </a:endParaRPr>
          </a:p>
        </p:txBody>
      </p:sp>
      <p:sp>
        <p:nvSpPr>
          <p:cNvPr id="16" name="Elipse 15">
            <a:extLst>
              <a:ext uri="{FF2B5EF4-FFF2-40B4-BE49-F238E27FC236}">
                <a16:creationId xmlns:a16="http://schemas.microsoft.com/office/drawing/2014/main" id="{2545EA92-86F8-FF97-A933-4502EDCF5E0C}"/>
              </a:ext>
            </a:extLst>
          </p:cNvPr>
          <p:cNvSpPr/>
          <p:nvPr/>
        </p:nvSpPr>
        <p:spPr>
          <a:xfrm>
            <a:off x="7019960" y="3345357"/>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7" name="CuadroTexto 16">
            <a:extLst>
              <a:ext uri="{FF2B5EF4-FFF2-40B4-BE49-F238E27FC236}">
                <a16:creationId xmlns:a16="http://schemas.microsoft.com/office/drawing/2014/main" id="{5A82131B-661F-3933-90F3-3BDE67320159}"/>
              </a:ext>
            </a:extLst>
          </p:cNvPr>
          <p:cNvSpPr txBox="1"/>
          <p:nvPr/>
        </p:nvSpPr>
        <p:spPr>
          <a:xfrm>
            <a:off x="7129426" y="4897377"/>
            <a:ext cx="1207097" cy="461665"/>
          </a:xfrm>
          <a:prstGeom prst="rect">
            <a:avLst/>
          </a:prstGeom>
          <a:noFill/>
        </p:spPr>
        <p:txBody>
          <a:bodyPr wrap="square" rtlCol="0">
            <a:spAutoFit/>
          </a:bodyPr>
          <a:lstStyle/>
          <a:p>
            <a:pPr algn="ctr"/>
            <a:r>
              <a:rPr lang="es-ES_tradnl" sz="2400" b="1" dirty="0">
                <a:solidFill>
                  <a:schemeClr val="bg1"/>
                </a:solidFill>
              </a:rPr>
              <a:t>URJC</a:t>
            </a:r>
          </a:p>
        </p:txBody>
      </p:sp>
      <p:sp>
        <p:nvSpPr>
          <p:cNvPr id="18" name="Elipse 17">
            <a:extLst>
              <a:ext uri="{FF2B5EF4-FFF2-40B4-BE49-F238E27FC236}">
                <a16:creationId xmlns:a16="http://schemas.microsoft.com/office/drawing/2014/main" id="{15421A5D-C0F7-F950-DDAF-19ADF0FC8640}"/>
              </a:ext>
            </a:extLst>
          </p:cNvPr>
          <p:cNvSpPr/>
          <p:nvPr/>
        </p:nvSpPr>
        <p:spPr>
          <a:xfrm>
            <a:off x="8701836" y="3357896"/>
            <a:ext cx="1478836" cy="1380574"/>
          </a:xfrm>
          <a:prstGeom prst="ellipse">
            <a:avLst/>
          </a:prstGeom>
          <a:solidFill>
            <a:srgbClr val="FFD2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19" name="CuadroTexto 18">
            <a:extLst>
              <a:ext uri="{FF2B5EF4-FFF2-40B4-BE49-F238E27FC236}">
                <a16:creationId xmlns:a16="http://schemas.microsoft.com/office/drawing/2014/main" id="{9AB67494-8E89-536F-2B16-D2A7C8C6482D}"/>
              </a:ext>
            </a:extLst>
          </p:cNvPr>
          <p:cNvSpPr txBox="1"/>
          <p:nvPr/>
        </p:nvSpPr>
        <p:spPr>
          <a:xfrm>
            <a:off x="8811302" y="4909916"/>
            <a:ext cx="1207097" cy="461665"/>
          </a:xfrm>
          <a:prstGeom prst="rect">
            <a:avLst/>
          </a:prstGeom>
          <a:noFill/>
        </p:spPr>
        <p:txBody>
          <a:bodyPr wrap="square" rtlCol="0">
            <a:spAutoFit/>
          </a:bodyPr>
          <a:lstStyle/>
          <a:p>
            <a:pPr algn="ctr"/>
            <a:r>
              <a:rPr lang="es-ES_tradnl" sz="2400" b="1" dirty="0">
                <a:solidFill>
                  <a:schemeClr val="bg1"/>
                </a:solidFill>
              </a:rPr>
              <a:t>UHU</a:t>
            </a:r>
          </a:p>
        </p:txBody>
      </p:sp>
      <p:sp>
        <p:nvSpPr>
          <p:cNvPr id="20" name="CuadroTexto 19">
            <a:extLst>
              <a:ext uri="{FF2B5EF4-FFF2-40B4-BE49-F238E27FC236}">
                <a16:creationId xmlns:a16="http://schemas.microsoft.com/office/drawing/2014/main" id="{E94176B0-95AD-9FF7-3F84-98ABA0A85F3C}"/>
              </a:ext>
            </a:extLst>
          </p:cNvPr>
          <p:cNvSpPr txBox="1"/>
          <p:nvPr/>
        </p:nvSpPr>
        <p:spPr>
          <a:xfrm>
            <a:off x="434251" y="3588218"/>
            <a:ext cx="1207097" cy="830997"/>
          </a:xfrm>
          <a:prstGeom prst="rect">
            <a:avLst/>
          </a:prstGeom>
          <a:noFill/>
        </p:spPr>
        <p:txBody>
          <a:bodyPr wrap="square" rtlCol="0">
            <a:spAutoFit/>
          </a:bodyPr>
          <a:lstStyle/>
          <a:p>
            <a:pPr algn="ctr"/>
            <a:r>
              <a:rPr lang="es-ES_tradnl" sz="2400" b="1" dirty="0">
                <a:solidFill>
                  <a:schemeClr val="bg1"/>
                </a:solidFill>
              </a:rPr>
              <a:t>TR=88,9</a:t>
            </a:r>
          </a:p>
          <a:p>
            <a:pPr algn="ctr"/>
            <a:r>
              <a:rPr lang="es-ES_tradnl" sz="2400" b="1" dirty="0">
                <a:solidFill>
                  <a:schemeClr val="bg1"/>
                </a:solidFill>
              </a:rPr>
              <a:t>TA=12,2</a:t>
            </a:r>
          </a:p>
        </p:txBody>
      </p:sp>
      <p:sp>
        <p:nvSpPr>
          <p:cNvPr id="21" name="Elipse 20">
            <a:extLst>
              <a:ext uri="{FF2B5EF4-FFF2-40B4-BE49-F238E27FC236}">
                <a16:creationId xmlns:a16="http://schemas.microsoft.com/office/drawing/2014/main" id="{774CBE47-9110-FBC4-15F3-8E5AE3763AF4}"/>
              </a:ext>
            </a:extLst>
          </p:cNvPr>
          <p:cNvSpPr/>
          <p:nvPr/>
        </p:nvSpPr>
        <p:spPr>
          <a:xfrm>
            <a:off x="10383712" y="3358701"/>
            <a:ext cx="1478836" cy="1380574"/>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dirty="0">
              <a:solidFill>
                <a:srgbClr val="FFD200"/>
              </a:solidFill>
              <a:highlight>
                <a:srgbClr val="FFD200"/>
              </a:highlight>
            </a:endParaRPr>
          </a:p>
        </p:txBody>
      </p:sp>
      <p:sp>
        <p:nvSpPr>
          <p:cNvPr id="22" name="CuadroTexto 21">
            <a:extLst>
              <a:ext uri="{FF2B5EF4-FFF2-40B4-BE49-F238E27FC236}">
                <a16:creationId xmlns:a16="http://schemas.microsoft.com/office/drawing/2014/main" id="{BFB74478-835C-C84D-33F7-26C1AD935EA3}"/>
              </a:ext>
            </a:extLst>
          </p:cNvPr>
          <p:cNvSpPr txBox="1"/>
          <p:nvPr/>
        </p:nvSpPr>
        <p:spPr>
          <a:xfrm>
            <a:off x="10493178" y="4910721"/>
            <a:ext cx="1207097" cy="461665"/>
          </a:xfrm>
          <a:prstGeom prst="rect">
            <a:avLst/>
          </a:prstGeom>
          <a:noFill/>
        </p:spPr>
        <p:txBody>
          <a:bodyPr wrap="square" rtlCol="0">
            <a:spAutoFit/>
          </a:bodyPr>
          <a:lstStyle/>
          <a:p>
            <a:pPr algn="ctr"/>
            <a:r>
              <a:rPr lang="es-ES_tradnl" sz="2400" b="1" dirty="0">
                <a:solidFill>
                  <a:schemeClr val="bg1"/>
                </a:solidFill>
              </a:rPr>
              <a:t>UPCT</a:t>
            </a:r>
          </a:p>
        </p:txBody>
      </p:sp>
      <p:sp>
        <p:nvSpPr>
          <p:cNvPr id="23" name="CuadroTexto 22">
            <a:extLst>
              <a:ext uri="{FF2B5EF4-FFF2-40B4-BE49-F238E27FC236}">
                <a16:creationId xmlns:a16="http://schemas.microsoft.com/office/drawing/2014/main" id="{97CC90BE-8799-20F8-A444-18C039B58116}"/>
              </a:ext>
            </a:extLst>
          </p:cNvPr>
          <p:cNvSpPr txBox="1"/>
          <p:nvPr/>
        </p:nvSpPr>
        <p:spPr>
          <a:xfrm>
            <a:off x="2164899" y="3565159"/>
            <a:ext cx="1207097" cy="830997"/>
          </a:xfrm>
          <a:prstGeom prst="rect">
            <a:avLst/>
          </a:prstGeom>
          <a:noFill/>
        </p:spPr>
        <p:txBody>
          <a:bodyPr wrap="square" rtlCol="0">
            <a:spAutoFit/>
          </a:bodyPr>
          <a:lstStyle/>
          <a:p>
            <a:pPr algn="ctr"/>
            <a:r>
              <a:rPr lang="es-ES_tradnl" sz="2400" b="1" dirty="0">
                <a:solidFill>
                  <a:schemeClr val="bg1"/>
                </a:solidFill>
              </a:rPr>
              <a:t>TR=83,6</a:t>
            </a:r>
          </a:p>
          <a:p>
            <a:pPr algn="ctr"/>
            <a:r>
              <a:rPr lang="es-ES_tradnl" sz="2400" b="1" dirty="0">
                <a:solidFill>
                  <a:schemeClr val="bg1"/>
                </a:solidFill>
              </a:rPr>
              <a:t>TA=12,2</a:t>
            </a:r>
          </a:p>
        </p:txBody>
      </p:sp>
      <p:sp>
        <p:nvSpPr>
          <p:cNvPr id="24" name="CuadroTexto 23">
            <a:extLst>
              <a:ext uri="{FF2B5EF4-FFF2-40B4-BE49-F238E27FC236}">
                <a16:creationId xmlns:a16="http://schemas.microsoft.com/office/drawing/2014/main" id="{2A5FF8E7-DD55-5423-3437-DA21E722868C}"/>
              </a:ext>
            </a:extLst>
          </p:cNvPr>
          <p:cNvSpPr txBox="1"/>
          <p:nvPr/>
        </p:nvSpPr>
        <p:spPr>
          <a:xfrm>
            <a:off x="3768696" y="3610307"/>
            <a:ext cx="1207097" cy="830997"/>
          </a:xfrm>
          <a:prstGeom prst="rect">
            <a:avLst/>
          </a:prstGeom>
          <a:noFill/>
        </p:spPr>
        <p:txBody>
          <a:bodyPr wrap="square" rtlCol="0">
            <a:spAutoFit/>
          </a:bodyPr>
          <a:lstStyle/>
          <a:p>
            <a:pPr algn="ctr"/>
            <a:r>
              <a:rPr lang="es-ES_tradnl" sz="2400" b="1" dirty="0">
                <a:solidFill>
                  <a:schemeClr val="bg1"/>
                </a:solidFill>
              </a:rPr>
              <a:t>TR=89,1</a:t>
            </a:r>
          </a:p>
          <a:p>
            <a:pPr algn="ctr"/>
            <a:r>
              <a:rPr lang="es-ES_tradnl" sz="2400" b="1" dirty="0">
                <a:solidFill>
                  <a:schemeClr val="bg1"/>
                </a:solidFill>
              </a:rPr>
              <a:t>TA=11,4</a:t>
            </a:r>
          </a:p>
        </p:txBody>
      </p:sp>
      <p:sp>
        <p:nvSpPr>
          <p:cNvPr id="25" name="CuadroTexto 24">
            <a:extLst>
              <a:ext uri="{FF2B5EF4-FFF2-40B4-BE49-F238E27FC236}">
                <a16:creationId xmlns:a16="http://schemas.microsoft.com/office/drawing/2014/main" id="{4A38C9A0-4A22-FD51-F4F9-809B552406A5}"/>
              </a:ext>
            </a:extLst>
          </p:cNvPr>
          <p:cNvSpPr txBox="1"/>
          <p:nvPr/>
        </p:nvSpPr>
        <p:spPr>
          <a:xfrm>
            <a:off x="5496441" y="3596965"/>
            <a:ext cx="1207097" cy="830997"/>
          </a:xfrm>
          <a:prstGeom prst="rect">
            <a:avLst/>
          </a:prstGeom>
          <a:noFill/>
        </p:spPr>
        <p:txBody>
          <a:bodyPr wrap="square" rtlCol="0">
            <a:spAutoFit/>
          </a:bodyPr>
          <a:lstStyle/>
          <a:p>
            <a:pPr algn="ctr"/>
            <a:r>
              <a:rPr lang="es-ES_tradnl" sz="2400" b="1" dirty="0">
                <a:solidFill>
                  <a:schemeClr val="bg1"/>
                </a:solidFill>
              </a:rPr>
              <a:t>TR=81,0</a:t>
            </a:r>
          </a:p>
          <a:p>
            <a:pPr algn="ctr"/>
            <a:r>
              <a:rPr lang="es-ES_tradnl" sz="2400" b="1" dirty="0">
                <a:solidFill>
                  <a:schemeClr val="bg1"/>
                </a:solidFill>
              </a:rPr>
              <a:t>TA=14,2</a:t>
            </a:r>
          </a:p>
        </p:txBody>
      </p:sp>
      <p:sp>
        <p:nvSpPr>
          <p:cNvPr id="26" name="CuadroTexto 25">
            <a:extLst>
              <a:ext uri="{FF2B5EF4-FFF2-40B4-BE49-F238E27FC236}">
                <a16:creationId xmlns:a16="http://schemas.microsoft.com/office/drawing/2014/main" id="{455116C0-07C7-D2CF-1B70-B7861F6B6923}"/>
              </a:ext>
            </a:extLst>
          </p:cNvPr>
          <p:cNvSpPr txBox="1"/>
          <p:nvPr/>
        </p:nvSpPr>
        <p:spPr>
          <a:xfrm>
            <a:off x="7155829" y="3607182"/>
            <a:ext cx="1207097" cy="830997"/>
          </a:xfrm>
          <a:prstGeom prst="rect">
            <a:avLst/>
          </a:prstGeom>
          <a:noFill/>
        </p:spPr>
        <p:txBody>
          <a:bodyPr wrap="square" rtlCol="0">
            <a:spAutoFit/>
          </a:bodyPr>
          <a:lstStyle/>
          <a:p>
            <a:pPr algn="ctr"/>
            <a:r>
              <a:rPr lang="es-ES_tradnl" sz="2400" b="1" dirty="0">
                <a:solidFill>
                  <a:schemeClr val="bg1"/>
                </a:solidFill>
              </a:rPr>
              <a:t>TR=80,1</a:t>
            </a:r>
          </a:p>
          <a:p>
            <a:pPr algn="ctr"/>
            <a:r>
              <a:rPr lang="es-ES_tradnl" sz="2400" b="1" dirty="0">
                <a:solidFill>
                  <a:schemeClr val="bg1"/>
                </a:solidFill>
              </a:rPr>
              <a:t>TA=18,8</a:t>
            </a:r>
          </a:p>
        </p:txBody>
      </p:sp>
      <p:sp>
        <p:nvSpPr>
          <p:cNvPr id="27" name="CuadroTexto 26">
            <a:extLst>
              <a:ext uri="{FF2B5EF4-FFF2-40B4-BE49-F238E27FC236}">
                <a16:creationId xmlns:a16="http://schemas.microsoft.com/office/drawing/2014/main" id="{DB8F29F9-958B-5263-1148-102E8C1F5F83}"/>
              </a:ext>
            </a:extLst>
          </p:cNvPr>
          <p:cNvSpPr txBox="1"/>
          <p:nvPr/>
        </p:nvSpPr>
        <p:spPr>
          <a:xfrm>
            <a:off x="8923224" y="3626422"/>
            <a:ext cx="1207097" cy="830997"/>
          </a:xfrm>
          <a:prstGeom prst="rect">
            <a:avLst/>
          </a:prstGeom>
          <a:noFill/>
        </p:spPr>
        <p:txBody>
          <a:bodyPr wrap="square" rtlCol="0">
            <a:spAutoFit/>
          </a:bodyPr>
          <a:lstStyle/>
          <a:p>
            <a:pPr algn="ctr"/>
            <a:r>
              <a:rPr lang="es-ES_tradnl" sz="2400" b="1" dirty="0">
                <a:solidFill>
                  <a:schemeClr val="bg1"/>
                </a:solidFill>
              </a:rPr>
              <a:t>TR=71,9</a:t>
            </a:r>
          </a:p>
          <a:p>
            <a:pPr algn="ctr"/>
            <a:r>
              <a:rPr lang="es-ES_tradnl" sz="2400" b="1" dirty="0">
                <a:solidFill>
                  <a:schemeClr val="bg1"/>
                </a:solidFill>
              </a:rPr>
              <a:t>TA=17,5</a:t>
            </a:r>
          </a:p>
        </p:txBody>
      </p:sp>
      <p:sp>
        <p:nvSpPr>
          <p:cNvPr id="28" name="CuadroTexto 27">
            <a:extLst>
              <a:ext uri="{FF2B5EF4-FFF2-40B4-BE49-F238E27FC236}">
                <a16:creationId xmlns:a16="http://schemas.microsoft.com/office/drawing/2014/main" id="{5EC3D096-2517-F6E2-A700-E403A1D91281}"/>
              </a:ext>
            </a:extLst>
          </p:cNvPr>
          <p:cNvSpPr txBox="1"/>
          <p:nvPr/>
        </p:nvSpPr>
        <p:spPr>
          <a:xfrm>
            <a:off x="10492394" y="3617291"/>
            <a:ext cx="1207097" cy="830997"/>
          </a:xfrm>
          <a:prstGeom prst="rect">
            <a:avLst/>
          </a:prstGeom>
          <a:noFill/>
        </p:spPr>
        <p:txBody>
          <a:bodyPr wrap="square" rtlCol="0">
            <a:spAutoFit/>
          </a:bodyPr>
          <a:lstStyle/>
          <a:p>
            <a:pPr algn="ctr"/>
            <a:r>
              <a:rPr lang="es-ES_tradnl" sz="2400" b="1" dirty="0">
                <a:solidFill>
                  <a:schemeClr val="bg1"/>
                </a:solidFill>
              </a:rPr>
              <a:t>TR=61,8</a:t>
            </a:r>
          </a:p>
          <a:p>
            <a:pPr algn="ctr"/>
            <a:r>
              <a:rPr lang="es-ES_tradnl" sz="2400" b="1" dirty="0">
                <a:solidFill>
                  <a:schemeClr val="bg1"/>
                </a:solidFill>
              </a:rPr>
              <a:t>TA=25,1</a:t>
            </a:r>
          </a:p>
        </p:txBody>
      </p:sp>
      <p:sp>
        <p:nvSpPr>
          <p:cNvPr id="29" name="CuadroTexto 28">
            <a:extLst>
              <a:ext uri="{FF2B5EF4-FFF2-40B4-BE49-F238E27FC236}">
                <a16:creationId xmlns:a16="http://schemas.microsoft.com/office/drawing/2014/main" id="{CDDAEC1F-87C8-24DF-CAF6-9E4FDC26E9EC}"/>
              </a:ext>
            </a:extLst>
          </p:cNvPr>
          <p:cNvSpPr txBox="1"/>
          <p:nvPr/>
        </p:nvSpPr>
        <p:spPr>
          <a:xfrm>
            <a:off x="577992" y="5409986"/>
            <a:ext cx="9114104" cy="338554"/>
          </a:xfrm>
          <a:prstGeom prst="rect">
            <a:avLst/>
          </a:prstGeom>
          <a:noFill/>
        </p:spPr>
        <p:txBody>
          <a:bodyPr wrap="square" rtlCol="0">
            <a:spAutoFit/>
          </a:bodyPr>
          <a:lstStyle/>
          <a:p>
            <a:r>
              <a:rPr lang="es-ES_tradnl" sz="1600" b="1" dirty="0">
                <a:solidFill>
                  <a:schemeClr val="bg1"/>
                </a:solidFill>
              </a:rPr>
              <a:t>TR = tasa rendimiento (22-23); TA = Tasa abandono 1</a:t>
            </a:r>
            <a:r>
              <a:rPr lang="es-ES_tradnl" sz="1600" b="1" baseline="30000" dirty="0">
                <a:solidFill>
                  <a:schemeClr val="bg1"/>
                </a:solidFill>
              </a:rPr>
              <a:t>er</a:t>
            </a:r>
            <a:r>
              <a:rPr lang="es-ES_tradnl" sz="1600" b="1" dirty="0">
                <a:solidFill>
                  <a:schemeClr val="bg1"/>
                </a:solidFill>
              </a:rPr>
              <a:t> año (20-21); Fuente: SIIU</a:t>
            </a:r>
          </a:p>
        </p:txBody>
      </p:sp>
      <p:sp>
        <p:nvSpPr>
          <p:cNvPr id="31" name="CuadroTexto 30">
            <a:extLst>
              <a:ext uri="{FF2B5EF4-FFF2-40B4-BE49-F238E27FC236}">
                <a16:creationId xmlns:a16="http://schemas.microsoft.com/office/drawing/2014/main" id="{19053745-34BA-1640-8F96-8690EEB64149}"/>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71890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10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10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10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10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10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10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10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10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dissolve">
                                      <p:cBhvr>
                                        <p:cTn id="34" dur="1000"/>
                                        <p:tgtEl>
                                          <p:spTgt spid="1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1000"/>
                                        <p:tgtEl>
                                          <p:spTgt spid="1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dissolve">
                                      <p:cBhvr>
                                        <p:cTn id="40" dur="1000"/>
                                        <p:tgtEl>
                                          <p:spTgt spid="1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dissolve">
                                      <p:cBhvr>
                                        <p:cTn id="43" dur="1000"/>
                                        <p:tgtEl>
                                          <p:spTgt spid="1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dissolve">
                                      <p:cBhvr>
                                        <p:cTn id="46" dur="1000"/>
                                        <p:tgtEl>
                                          <p:spTgt spid="2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dissolve">
                                      <p:cBhvr>
                                        <p:cTn id="49" dur="1000"/>
                                        <p:tgtEl>
                                          <p:spTgt spid="2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dissolve">
                                      <p:cBhvr>
                                        <p:cTn id="52" dur="1000"/>
                                        <p:tgtEl>
                                          <p:spTgt spid="24"/>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dissolve">
                                      <p:cBhvr>
                                        <p:cTn id="55" dur="1000"/>
                                        <p:tgtEl>
                                          <p:spTgt spid="2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dissolve">
                                      <p:cBhvr>
                                        <p:cTn id="58" dur="1000"/>
                                        <p:tgtEl>
                                          <p:spTgt spid="2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dissolve">
                                      <p:cBhvr>
                                        <p:cTn id="61" dur="1000"/>
                                        <p:tgtEl>
                                          <p:spTgt spid="2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dissolve">
                                      <p:cBhvr>
                                        <p:cTn id="64" dur="10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dissolve">
                                      <p:cBhvr>
                                        <p:cTn id="72" dur="500"/>
                                        <p:tgtEl>
                                          <p:spTgt spid="2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animBg="1"/>
      <p:bldP spid="9" grpId="0"/>
      <p:bldP spid="10" grpId="0" animBg="1"/>
      <p:bldP spid="11" grpId="0"/>
      <p:bldP spid="13" grpId="0" animBg="1"/>
      <p:bldP spid="14" grpId="0"/>
      <p:bldP spid="16" grpId="0" animBg="1"/>
      <p:bldP spid="17" grpId="0"/>
      <p:bldP spid="18" grpId="0" animBg="1"/>
      <p:bldP spid="19" grpId="0"/>
      <p:bldP spid="20" grpId="0"/>
      <p:bldP spid="21" grpId="0" animBg="1"/>
      <p:bldP spid="22" grpId="0"/>
      <p:bldP spid="23" grpId="0"/>
      <p:bldP spid="24" grpId="0"/>
      <p:bldP spid="25" grpId="0"/>
      <p:bldP spid="26" grpId="0"/>
      <p:bldP spid="27" grpId="0"/>
      <p:bldP spid="28"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50491" y="-11616"/>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02. Antecedentes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6767" y="1097958"/>
            <a:ext cx="9834969" cy="4755108"/>
          </a:xfrm>
          <a:prstGeom prst="rect">
            <a:avLst/>
          </a:prstGeom>
          <a:noFill/>
          <a:ln>
            <a:noFill/>
          </a:ln>
        </p:spPr>
        <p:txBody>
          <a:bodyPr spcFirstLastPara="1" wrap="square" lIns="91425" tIns="45700" rIns="91425" bIns="45700" anchor="t" anchorCtr="0">
            <a:spAutoFit/>
          </a:bodyPr>
          <a:lstStyle/>
          <a:p>
            <a:pPr marL="342900" lvl="0" indent="-342900" algn="just">
              <a:buFont typeface="Symbol" pitchFamily="2" charset="2"/>
              <a:buChar char=""/>
            </a:pP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Abundante literatura, nacional e internacional</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Aina, C, Eliana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Baici</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Giorgia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Casalone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F Pastore. 2022.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Determinants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University</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Review</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Socio-</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Economic</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Literature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Socio-</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Economic</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Planning</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Sciences</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79: 101102. </a:t>
            </a:r>
          </a:p>
          <a:p>
            <a:pPr marL="800100" lvl="1" indent="-342900" algn="just">
              <a:buFont typeface="Symbol" pitchFamily="2" charset="2"/>
              <a:buChar char=""/>
            </a:pP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Alban</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M., and D. Mauricio. 2019. Neural Networks to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Predict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the</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Universities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International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Journal</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of Machine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Learning</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Computing </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9 (2): 149–53. </a:t>
            </a:r>
          </a:p>
          <a:p>
            <a:pPr marL="800100" lvl="1" indent="-342900" algn="just">
              <a:buFont typeface="Symbol" pitchFamily="2" charset="2"/>
              <a:buChar char=""/>
            </a:pP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Álvarez-Ferrándiz</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 2021.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Análisis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Del Abandono Universitario En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España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Un Estudio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Bibliométrico</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Lorenzo-Quiles, O., S.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Galdón-López</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and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Lendínez-Turón</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2023.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Factors</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Contributing</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to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University</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Dropout</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Review</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Frontiers</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in </a:t>
            </a:r>
            <a:r>
              <a:rPr lang="es-ES" sz="1100" i="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Education</a:t>
            </a:r>
            <a:r>
              <a:rPr lang="es-ES" sz="1100" i="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8: 1159864.</a:t>
            </a:r>
          </a:p>
          <a:p>
            <a:pPr lvl="1" algn="just"/>
            <a:endParaRPr lang="es-ES_tradnl" sz="16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lvl="0" indent="-342900" algn="just">
              <a:buFont typeface="Symbol" pitchFamily="2" charset="2"/>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INFORMES MINISTERIO, CRUE, UNIVERSIDADES ESPAÑA</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El perfil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socioeconómico</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del estudiantado (2024). Ministerio de Ciencia, innovación y Universidades</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Datos y cifras del Sistema Universitario Español Publicación 2022-2023 (2023). 04 Abandono de los estudios universitarios en </a:t>
            </a:r>
            <a:r>
              <a:rPr lang="es-ES" sz="1100"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España</a:t>
            </a: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Ministerio de Universidades</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Consejo Social Universidad Carlos III de Madrid (2014). Informe Sobre El Abandono de Los Estudios de Grado En La Universidad Carlos III de Madrid. Consejo Social Universidad Carlos III de Madrid. </a:t>
            </a:r>
          </a:p>
          <a:p>
            <a:pPr marL="800100" lvl="1" indent="-342900" algn="just">
              <a:buFont typeface="Symbol" pitchFamily="2" charset="2"/>
              <a:buChar char=""/>
            </a:pPr>
            <a:r>
              <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2019. Segundo Informe Sobre El Abandono de Los Estudios de Grado En La Universidad Carlos III de Madrid. Consejo Social Universidad Carlos III de Madrid. </a:t>
            </a:r>
          </a:p>
          <a:p>
            <a:pPr marL="800100" lvl="1" indent="-342900" algn="just">
              <a:buFont typeface="Symbol" pitchFamily="2" charset="2"/>
              <a:buChar char=""/>
            </a:pPr>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Symbol" pitchFamily="2" charset="2"/>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CATEGRÍA EN GOOGLE ACADÉMICO - ESPAÑA</a:t>
            </a:r>
            <a:endParaRPr lang="es-ES" sz="11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Symbol" pitchFamily="2" charset="2"/>
              <a:buChar char=""/>
            </a:pPr>
            <a:endParaRPr lang="es-ES" sz="1100" dirty="0">
              <a:solidFill>
                <a:srgbClr val="0563C1"/>
              </a:solidFill>
              <a:latin typeface="Fira Code Medium" panose="020B0809050000020004" pitchFamily="49" charset="0"/>
              <a:ea typeface="Fira Code Medium" panose="020B0809050000020004" pitchFamily="49" charset="0"/>
              <a:cs typeface="Fira Code Medium" panose="020B0809050000020004" pitchFamily="49" charset="0"/>
              <a:hlinkClick r:id="rId3">
                <a:extLst>
                  <a:ext uri="{A12FA001-AC4F-418D-AE19-62706E023703}">
                    <ahyp:hlinkClr xmlns:ahyp="http://schemas.microsoft.com/office/drawing/2018/hyperlinkcolor" val="tx"/>
                  </a:ext>
                </a:extLst>
              </a:hlinkClick>
            </a:endParaRPr>
          </a:p>
          <a:p>
            <a:pPr marL="800100" lvl="1" indent="-342900" algn="just">
              <a:buFont typeface="Symbol" pitchFamily="2" charset="2"/>
              <a:buChar char=""/>
            </a:pPr>
            <a:r>
              <a:rPr lang="es-ES" sz="11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hlinkClick r:id="rId3">
                  <a:extLst>
                    <a:ext uri="{A12FA001-AC4F-418D-AE19-62706E023703}">
                      <ahyp:hlinkClr xmlns:ahyp="http://schemas.microsoft.com/office/drawing/2018/hyperlinkcolor" val="tx"/>
                    </a:ext>
                  </a:extLst>
                </a:hlinkClick>
              </a:rPr>
              <a:t>https://scholar.google.es/citations?view_op=search_authors&amp;hl=es&amp;mauthors=label:abandono_universitario</a:t>
            </a:r>
            <a:endParaRPr lang="es-ES" sz="1100"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Symbol" pitchFamily="2" charset="2"/>
              <a:buChar char=""/>
            </a:pPr>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lvl="1" algn="just"/>
            <a:endParaRPr lang="es-ES" sz="11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Symbol" pitchFamily="2" charset="2"/>
              <a:buChar char=""/>
            </a:pP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En el </a:t>
            </a:r>
            <a:r>
              <a:rPr lang="es-ES_tradnl"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pdf</a:t>
            </a: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disponible en GitHub (</a:t>
            </a:r>
            <a:r>
              <a:rPr lang="es-ES_tradnl" sz="1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https://</a:t>
            </a:r>
            <a:r>
              <a:rPr lang="es-ES_tradnl" sz="14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github.com</a:t>
            </a:r>
            <a:r>
              <a:rPr lang="es-ES_tradnl" sz="1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/f8l5h9/</a:t>
            </a:r>
            <a:r>
              <a:rPr lang="es-ES_tradnl" sz="14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UniversiDATA</a:t>
            </a:r>
            <a:r>
              <a:rPr lang="es-ES_tradnl"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FBEC630-465A-B640-A9C5-574023A4AC45}"/>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3143642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697007" y="0"/>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697007" y="1075051"/>
            <a:ext cx="11001602" cy="4770496"/>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 el mayor conjunto de datos universitarios a nivel mundial</a:t>
            </a: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Ideal para aplicar algoritmos de ML</a:t>
            </a: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Fuerte </a:t>
            </a:r>
            <a:r>
              <a:rPr lang="es-ES"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anonimización</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(reduce la capacidad predictiva)</a:t>
            </a:r>
          </a:p>
          <a:p>
            <a:pPr algn="just"/>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Solo estudiantes de 1º Grado (abandono </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Hipótesis: </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Una mayor tasa de rendimiento (TR) en el primer curso reduce la probabilidad de abandono</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Definición: </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Un estudiante de 1º de grado se considera que ‘abandona’ los estudios si su tasa de rendimiento es &lt; 0,4 (11,9%)</a:t>
            </a:r>
          </a:p>
          <a:p>
            <a:pPr marL="342900"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Advertencia: La definición de abandono es un proxy asociado a la tasa de rendimiento. Es una aproximación pobre y aunque existe alta correlación entre la tasa de rendimiento y el abandono hay varias cuestiones que pueden plantearse: La relación causal es compleja. </a:t>
            </a:r>
            <a:r>
              <a:rPr lang="es-ES" sz="16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Objetivo: visibilizar el problema del abandono</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endPar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sym typeface="Fira Sans Medium"/>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115298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499333" y="-5857"/>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03. Nuestro caso: </a:t>
            </a:r>
            <a:r>
              <a:rPr lang="es-ES" sz="2800" b="1" dirty="0" err="1">
                <a:solidFill>
                  <a:srgbClr val="FFD200"/>
                </a:solidFill>
                <a:latin typeface="Fira Sans Medium" panose="020B0603050000020004" pitchFamily="34" charset="0"/>
              </a:rPr>
              <a:t>UniversiDATA</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3789AE5-408F-7342-AFCD-3B04D534D810}"/>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5" name="CuadroTexto 4">
            <a:extLst>
              <a:ext uri="{FF2B5EF4-FFF2-40B4-BE49-F238E27FC236}">
                <a16:creationId xmlns:a16="http://schemas.microsoft.com/office/drawing/2014/main" id="{3E4BAE96-FE3A-B521-7973-6DACD27BF168}"/>
              </a:ext>
            </a:extLst>
          </p:cNvPr>
          <p:cNvSpPr txBox="1"/>
          <p:nvPr/>
        </p:nvSpPr>
        <p:spPr>
          <a:xfrm>
            <a:off x="3930370" y="866214"/>
            <a:ext cx="6930262" cy="2123658"/>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Campos Pivote</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Universidad</a:t>
            </a:r>
          </a:p>
          <a:p>
            <a:pPr marL="742950" lvl="1" indent="-285750">
              <a:buFontTx/>
              <a:buChar char="-"/>
            </a:pPr>
            <a:r>
              <a:rPr lang="es-ES" sz="1200" b="1"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Género</a:t>
            </a:r>
          </a:p>
          <a:p>
            <a:pPr marL="742950" lvl="1"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Centro -&gt; </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Adscrito</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(analizando nombre titulación)</a:t>
            </a:r>
          </a:p>
          <a:p>
            <a:pPr marL="742950" lvl="1"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Titulación -&gt; </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Doble</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(nombre)</a:t>
            </a:r>
          </a:p>
          <a:p>
            <a:pPr marL="285750" marR="0" lvl="0" indent="-285750" rtl="0">
              <a:spcBef>
                <a:spcPts val="0"/>
              </a:spcBef>
              <a:spcAft>
                <a:spcPts val="0"/>
              </a:spcAft>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Bloque de coherencia 11</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Tasa de rendimiento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(TR&lt;0,4)</a:t>
            </a:r>
          </a:p>
          <a:p>
            <a:pPr marL="285750" indent="-285750">
              <a:buFontTx/>
              <a:buChar char="-"/>
            </a:pP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Agregando valores por titulación</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Provincia</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estudiantes matriculados misma provincia</a:t>
            </a:r>
          </a:p>
          <a:p>
            <a:pPr marL="742950" lvl="1" indent="-285750">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Municipio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estudiantes matriculados mismo municipio</a:t>
            </a:r>
          </a:p>
          <a:p>
            <a:pPr marL="742950" lvl="1" indent="-285750">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EdadMedia</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Edad Media matriculados</a:t>
            </a:r>
            <a:endPar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6" name="CuadroTexto 5">
            <a:extLst>
              <a:ext uri="{FF2B5EF4-FFF2-40B4-BE49-F238E27FC236}">
                <a16:creationId xmlns:a16="http://schemas.microsoft.com/office/drawing/2014/main" id="{A897DB41-8EC0-4570-0FFE-1C6E64DEF771}"/>
              </a:ext>
            </a:extLst>
          </p:cNvPr>
          <p:cNvSpPr txBox="1"/>
          <p:nvPr/>
        </p:nvSpPr>
        <p:spPr>
          <a:xfrm>
            <a:off x="3930370" y="3120118"/>
            <a:ext cx="6892535" cy="276999"/>
          </a:xfrm>
          <a:prstGeom prst="rect">
            <a:avLst/>
          </a:prstGeom>
          <a:noFill/>
          <a:ln w="12700">
            <a:solidFill>
              <a:srgbClr val="FFD200"/>
            </a:solidFill>
          </a:ln>
        </p:spPr>
        <p:txBody>
          <a:bodyPr wrap="square">
            <a:spAutoFit/>
          </a:bodyPr>
          <a:lstStyle>
            <a:defPPr>
              <a:defRPr lang="es-ES"/>
            </a:defPPr>
            <a:lvl1pPr marR="0" lvl="0" indent="0">
              <a:spcBef>
                <a:spcPts val="0"/>
              </a:spcBef>
              <a:spcAft>
                <a:spcPts val="0"/>
              </a:spcAft>
              <a:buNone/>
              <a:defRPr b="1" i="0" u="none" strike="noStrike" cap="none">
                <a:solidFill>
                  <a:schemeClr val="bg1"/>
                </a:solidFill>
                <a:latin typeface="Fira Code Light" panose="020B0809050000020004" pitchFamily="49" charset="0"/>
                <a:ea typeface="Fira Code Light" panose="020B0809050000020004" pitchFamily="49" charset="0"/>
                <a:cs typeface="Fira Code Light" panose="020B0809050000020004" pitchFamily="49" charset="0"/>
              </a:defRPr>
            </a:lvl1pPr>
            <a:lvl2pPr marL="742950" lvl="1" indent="-285750">
              <a:buFontTx/>
              <a:buChar char="-"/>
              <a:defRPr sz="120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defRPr>
            </a:lvl2pPr>
          </a:lstStyle>
          <a:p>
            <a:pPr lvl="1"/>
            <a:r>
              <a:rPr lang="es-ES" b="1" dirty="0">
                <a:sym typeface="Fira Sans Medium"/>
              </a:rPr>
              <a:t>Rama</a:t>
            </a:r>
          </a:p>
        </p:txBody>
      </p:sp>
      <p:sp>
        <p:nvSpPr>
          <p:cNvPr id="7" name="CuadroTexto 6">
            <a:extLst>
              <a:ext uri="{FF2B5EF4-FFF2-40B4-BE49-F238E27FC236}">
                <a16:creationId xmlns:a16="http://schemas.microsoft.com/office/drawing/2014/main" id="{202024C3-0ED1-E20E-46FE-DBB9AE601580}"/>
              </a:ext>
            </a:extLst>
          </p:cNvPr>
          <p:cNvSpPr txBox="1"/>
          <p:nvPr/>
        </p:nvSpPr>
        <p:spPr>
          <a:xfrm>
            <a:off x="3949158" y="3634862"/>
            <a:ext cx="6854957" cy="1015663"/>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Nacceso</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Número estudiantes acceden titulación</a:t>
            </a:r>
          </a:p>
          <a:p>
            <a:pPr marL="285750" marR="0" lvl="0" indent="-285750" rtl="0">
              <a:spcBef>
                <a:spcPts val="0"/>
              </a:spcBef>
              <a:spcAft>
                <a:spcPts val="0"/>
              </a:spcAft>
              <a:buFontTx/>
              <a:buChar char="-"/>
            </a:pP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mediana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mediana de acceso a la titulación</a:t>
            </a:r>
          </a:p>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NotaMin</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Nota mínima acceso titulación</a:t>
            </a:r>
          </a:p>
          <a:p>
            <a:pPr marL="285750" marR="0" lvl="0" indent="-285750" rtl="0">
              <a:spcBef>
                <a:spcPts val="0"/>
              </a:spcBef>
              <a:spcAft>
                <a:spcPts val="0"/>
              </a:spcAft>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MadreUniv</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Madres con estudios universitarios acceso a la titulación</a:t>
            </a:r>
          </a:p>
          <a:p>
            <a:pPr marL="285750" indent="-285750">
              <a:buFontTx/>
              <a:buChar char="-"/>
            </a:pPr>
            <a:r>
              <a:rPr lang="es-ES" sz="12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PadreUniv</a:t>
            </a:r>
            <a:r>
              <a:rPr lang="es-ES" sz="12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a:t>
            </a:r>
            <a:r>
              <a:rPr lang="es-ES" sz="12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Padres con estudios universitarios acceso a la titulación</a:t>
            </a:r>
          </a:p>
        </p:txBody>
      </p:sp>
      <p:sp>
        <p:nvSpPr>
          <p:cNvPr id="10" name="CuadroTexto 9">
            <a:extLst>
              <a:ext uri="{FF2B5EF4-FFF2-40B4-BE49-F238E27FC236}">
                <a16:creationId xmlns:a16="http://schemas.microsoft.com/office/drawing/2014/main" id="{07558928-99E9-466A-4B1D-0D0342395FD4}"/>
              </a:ext>
            </a:extLst>
          </p:cNvPr>
          <p:cNvSpPr txBox="1"/>
          <p:nvPr/>
        </p:nvSpPr>
        <p:spPr>
          <a:xfrm>
            <a:off x="3955496" y="5078661"/>
            <a:ext cx="6854957" cy="523220"/>
          </a:xfrm>
          <a:prstGeom prst="rect">
            <a:avLst/>
          </a:prstGeom>
          <a:noFill/>
          <a:ln w="12700">
            <a:solidFill>
              <a:srgbClr val="FFD200"/>
            </a:solidFill>
          </a:ln>
        </p:spPr>
        <p:txBody>
          <a:bodyPr wrap="square">
            <a:spAutoFit/>
          </a:bodyPr>
          <a:lstStyle/>
          <a:p>
            <a:pPr marL="285750" marR="0" lvl="0" indent="-285750" rtl="0">
              <a:spcBef>
                <a:spcPts val="0"/>
              </a:spcBef>
              <a:spcAft>
                <a:spcPts val="0"/>
              </a:spcAft>
              <a:buFontTx/>
              <a:buChar char="-"/>
            </a:pPr>
            <a:r>
              <a:rPr lang="es-ES" sz="1400" dirty="0" err="1">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Ayudoc</a:t>
            </a:r>
            <a:r>
              <a:rPr lang="es-ES" sz="14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 Ayudantes doctores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endParaRPr>
          </a:p>
          <a:p>
            <a:pPr marL="285750" marR="0" lvl="0" indent="-285750" rtl="0">
              <a:spcBef>
                <a:spcPts val="0"/>
              </a:spcBef>
              <a:spcAft>
                <a:spcPts val="0"/>
              </a:spcAft>
              <a:buFontTx/>
              <a:buChar char="-"/>
            </a:pPr>
            <a:r>
              <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Asociados </a:t>
            </a:r>
            <a:r>
              <a:rPr lang="es-ES" sz="1400"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Profesores asociados</a:t>
            </a:r>
          </a:p>
        </p:txBody>
      </p:sp>
      <p:sp>
        <p:nvSpPr>
          <p:cNvPr id="14" name="CuadroTexto 13">
            <a:extLst>
              <a:ext uri="{FF2B5EF4-FFF2-40B4-BE49-F238E27FC236}">
                <a16:creationId xmlns:a16="http://schemas.microsoft.com/office/drawing/2014/main" id="{D2E979B6-257D-F30E-60AC-04DAC43EB8F8}"/>
              </a:ext>
            </a:extLst>
          </p:cNvPr>
          <p:cNvSpPr txBox="1"/>
          <p:nvPr/>
        </p:nvSpPr>
        <p:spPr>
          <a:xfrm>
            <a:off x="1831985" y="1705077"/>
            <a:ext cx="1672224"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Matrículas</a:t>
            </a:r>
            <a:endParaRPr lang="es-ES_tradnl" dirty="0"/>
          </a:p>
        </p:txBody>
      </p:sp>
      <p:sp>
        <p:nvSpPr>
          <p:cNvPr id="17" name="CuadroTexto 16">
            <a:extLst>
              <a:ext uri="{FF2B5EF4-FFF2-40B4-BE49-F238E27FC236}">
                <a16:creationId xmlns:a16="http://schemas.microsoft.com/office/drawing/2014/main" id="{7253ABD6-2579-8D4C-86BD-186285B5FD34}"/>
              </a:ext>
            </a:extLst>
          </p:cNvPr>
          <p:cNvSpPr txBox="1"/>
          <p:nvPr/>
        </p:nvSpPr>
        <p:spPr>
          <a:xfrm>
            <a:off x="1791220" y="3076471"/>
            <a:ext cx="2006252"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Titulaciones</a:t>
            </a:r>
            <a:endParaRPr lang="es-ES_tradnl" dirty="0"/>
          </a:p>
        </p:txBody>
      </p:sp>
      <p:sp>
        <p:nvSpPr>
          <p:cNvPr id="18" name="CuadroTexto 17">
            <a:extLst>
              <a:ext uri="{FF2B5EF4-FFF2-40B4-BE49-F238E27FC236}">
                <a16:creationId xmlns:a16="http://schemas.microsoft.com/office/drawing/2014/main" id="{CD81679C-1988-B515-932A-1E152FA62CCF}"/>
              </a:ext>
            </a:extLst>
          </p:cNvPr>
          <p:cNvSpPr txBox="1"/>
          <p:nvPr/>
        </p:nvSpPr>
        <p:spPr>
          <a:xfrm>
            <a:off x="1831985" y="4002856"/>
            <a:ext cx="1672224" cy="369332"/>
          </a:xfrm>
          <a:prstGeom prst="rect">
            <a:avLst/>
          </a:prstGeom>
          <a:noFill/>
        </p:spPr>
        <p:txBody>
          <a:bodyPr wrap="square">
            <a:spAutoFit/>
          </a:bodyPr>
          <a:lstStyle/>
          <a:p>
            <a:r>
              <a:rPr lang="es-ES" b="1" i="0" u="none" strike="noStrike" cap="none"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Acceso</a:t>
            </a:r>
            <a:endParaRPr lang="es-ES_tradnl" dirty="0"/>
          </a:p>
        </p:txBody>
      </p:sp>
      <p:sp>
        <p:nvSpPr>
          <p:cNvPr id="19" name="CuadroTexto 18">
            <a:extLst>
              <a:ext uri="{FF2B5EF4-FFF2-40B4-BE49-F238E27FC236}">
                <a16:creationId xmlns:a16="http://schemas.microsoft.com/office/drawing/2014/main" id="{44B8A3DB-8D41-08E8-C34E-2B85BDE5656C}"/>
              </a:ext>
            </a:extLst>
          </p:cNvPr>
          <p:cNvSpPr txBox="1"/>
          <p:nvPr/>
        </p:nvSpPr>
        <p:spPr>
          <a:xfrm>
            <a:off x="1831985" y="5185463"/>
            <a:ext cx="2098385" cy="369332"/>
          </a:xfrm>
          <a:prstGeom prst="rect">
            <a:avLst/>
          </a:prstGeom>
          <a:noFill/>
        </p:spPr>
        <p:txBody>
          <a:bodyPr wrap="square">
            <a:spAutoFit/>
          </a:bodyPr>
          <a:lstStyle/>
          <a:p>
            <a:r>
              <a:rPr lang="es-ES" b="1" dirty="0">
                <a:solidFill>
                  <a:schemeClr val="bg1"/>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Personal-PDI</a:t>
            </a:r>
            <a:endParaRPr lang="es-ES_tradnl" dirty="0"/>
          </a:p>
        </p:txBody>
      </p:sp>
      <p:sp>
        <p:nvSpPr>
          <p:cNvPr id="38" name="CuadroTexto 37">
            <a:extLst>
              <a:ext uri="{FF2B5EF4-FFF2-40B4-BE49-F238E27FC236}">
                <a16:creationId xmlns:a16="http://schemas.microsoft.com/office/drawing/2014/main" id="{4A66A456-16D5-804F-5E08-C49042A3D6E4}"/>
              </a:ext>
            </a:extLst>
          </p:cNvPr>
          <p:cNvSpPr txBox="1"/>
          <p:nvPr/>
        </p:nvSpPr>
        <p:spPr>
          <a:xfrm>
            <a:off x="4425522" y="1656975"/>
            <a:ext cx="1340578" cy="171775"/>
          </a:xfrm>
          <a:prstGeom prst="rect">
            <a:avLst/>
          </a:prstGeom>
          <a:solidFill>
            <a:schemeClr val="bg1">
              <a:alpha val="51414"/>
            </a:schemeClr>
          </a:solidFill>
        </p:spPr>
        <p:txBody>
          <a:bodyPr wrap="square" rtlCol="0">
            <a:spAutoFit/>
          </a:bodyPr>
          <a:lstStyle/>
          <a:p>
            <a:endParaRPr lang="es-ES_tradnl" dirty="0"/>
          </a:p>
        </p:txBody>
      </p:sp>
      <p:sp>
        <p:nvSpPr>
          <p:cNvPr id="39" name="CuadroTexto 38">
            <a:extLst>
              <a:ext uri="{FF2B5EF4-FFF2-40B4-BE49-F238E27FC236}">
                <a16:creationId xmlns:a16="http://schemas.microsoft.com/office/drawing/2014/main" id="{6BC6EA7C-28DA-7FE0-2EFB-B656154CEAC1}"/>
              </a:ext>
            </a:extLst>
          </p:cNvPr>
          <p:cNvSpPr txBox="1"/>
          <p:nvPr/>
        </p:nvSpPr>
        <p:spPr>
          <a:xfrm rot="16200000">
            <a:off x="-1262678" y="3017225"/>
            <a:ext cx="4338314" cy="830997"/>
          </a:xfrm>
          <a:prstGeom prst="rect">
            <a:avLst/>
          </a:prstGeom>
          <a:noFill/>
        </p:spPr>
        <p:txBody>
          <a:bodyPr wrap="square">
            <a:spAutoFit/>
          </a:bodyPr>
          <a:lstStyle/>
          <a:p>
            <a:pPr algn="ctr"/>
            <a:r>
              <a:rPr lang="es-ES" sz="2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5 universidades </a:t>
            </a:r>
          </a:p>
          <a:p>
            <a:pPr algn="ctr"/>
            <a:r>
              <a:rPr lang="es-ES" sz="2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 6 cursos académicos</a:t>
            </a:r>
            <a:endParaRPr lang="es-ES_tradnl" sz="2400" b="1" dirty="0">
              <a:solidFill>
                <a:srgbClr val="FFD200"/>
              </a:solidFill>
            </a:endParaRPr>
          </a:p>
        </p:txBody>
      </p:sp>
    </p:spTree>
    <p:extLst>
      <p:ext uri="{BB962C8B-B14F-4D97-AF65-F5344CB8AC3E}">
        <p14:creationId xmlns:p14="http://schemas.microsoft.com/office/powerpoint/2010/main" val="2823621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0"/>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04. El algoritmo: </a:t>
            </a:r>
            <a:r>
              <a:rPr lang="es-ES" sz="2800" b="1" dirty="0" err="1">
                <a:solidFill>
                  <a:srgbClr val="FFD200"/>
                </a:solidFill>
                <a:latin typeface="Fira Sans Medium" panose="020B0603050000020004" pitchFamily="34" charset="0"/>
              </a:rPr>
              <a:t>Multivariate</a:t>
            </a:r>
            <a:r>
              <a:rPr lang="es-ES" sz="2800" b="1" dirty="0">
                <a:solidFill>
                  <a:srgbClr val="FFD200"/>
                </a:solidFill>
                <a:latin typeface="Fira Sans Medium" panose="020B0603050000020004" pitchFamily="34" charset="0"/>
              </a:rPr>
              <a:t> Adaptive </a:t>
            </a:r>
            <a:r>
              <a:rPr lang="es-ES" sz="2800" b="1" dirty="0" err="1">
                <a:solidFill>
                  <a:srgbClr val="FFD200"/>
                </a:solidFill>
                <a:latin typeface="Fira Sans Medium" panose="020B0603050000020004" pitchFamily="34" charset="0"/>
              </a:rPr>
              <a:t>Regression</a:t>
            </a:r>
            <a:r>
              <a:rPr lang="es-ES" sz="2800" b="1" dirty="0">
                <a:solidFill>
                  <a:srgbClr val="FFD200"/>
                </a:solidFill>
                <a:latin typeface="Fira Sans Medium" panose="020B0603050000020004" pitchFamily="34" charset="0"/>
              </a:rPr>
              <a:t> </a:t>
            </a:r>
            <a:r>
              <a:rPr lang="es-ES" sz="2800" b="1" dirty="0" err="1">
                <a:solidFill>
                  <a:srgbClr val="FFD200"/>
                </a:solidFill>
                <a:latin typeface="Fira Sans Medium" panose="020B0603050000020004" pitchFamily="34" charset="0"/>
              </a:rPr>
              <a:t>Spline</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874023" y="1809378"/>
            <a:ext cx="10730436" cy="3477835"/>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¿Por qué MARS? Hay otros algoritmos, que posiblemente permitan mejorar los resultados de MARS, pero la idea que subyace a este algoritmo </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“divide et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conquer</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aplicada a uno de los algoritmos más simples desarrollados en estadística (Regresión lineal) permite comprender e interpretar los resultados de una forma muy simple</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paramétrico: basada en el poder de los datos masivos</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linealidad: Las cosas nunca son lineales</a:t>
            </a:r>
          </a:p>
          <a:p>
            <a:pPr marL="800100" lvl="1" indent="-342900" algn="just">
              <a:buFont typeface="Arial" panose="020B0604020202020204" pitchFamily="34" charset="0"/>
              <a:buChar char="•"/>
            </a:pPr>
            <a:r>
              <a:rPr lang="es-ES" sz="2000"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 No consume tiempo: algoritmo muy ligero </a:t>
            </a:r>
          </a:p>
          <a:p>
            <a:pPr marL="800100" lvl="1"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800100" lvl="1" indent="-342900" algn="just">
              <a:buFont typeface="Arial" panose="020B0604020202020204" pitchFamily="34" charset="0"/>
              <a:buChar char="•"/>
            </a:pPr>
            <a:endPar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Como referencia se ha aplicado </a:t>
            </a:r>
            <a:r>
              <a:rPr lang="es-ES" sz="20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tb</a:t>
            </a:r>
            <a:r>
              <a:rPr lang="es-ES" sz="20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el algoritmo de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Random</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0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Forest</a:t>
            </a:r>
            <a:endPar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BDC6F12B-106A-B24F-A850-560D4769C96F}"/>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Tree>
    <p:extLst>
      <p:ext uri="{BB962C8B-B14F-4D97-AF65-F5344CB8AC3E}">
        <p14:creationId xmlns:p14="http://schemas.microsoft.com/office/powerpoint/2010/main" val="410994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C7092BF7-187D-8847-9B0C-67FE1C3D4274}"/>
              </a:ext>
            </a:extLst>
          </p:cNvPr>
          <p:cNvPicPr>
            <a:picLocks noChangeAspect="1"/>
          </p:cNvPicPr>
          <p:nvPr/>
        </p:nvPicPr>
        <p:blipFill>
          <a:blip r:embed="rId2"/>
          <a:stretch>
            <a:fillRect/>
          </a:stretch>
        </p:blipFill>
        <p:spPr>
          <a:xfrm>
            <a:off x="4811919" y="0"/>
            <a:ext cx="5890267" cy="6076521"/>
          </a:xfrm>
          <a:prstGeom prst="rect">
            <a:avLst/>
          </a:prstGeom>
        </p:spPr>
      </p:pic>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34"/>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05. Resultados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sp>
        <p:nvSpPr>
          <p:cNvPr id="7" name="Google Shape;103;p3">
            <a:extLst>
              <a:ext uri="{FF2B5EF4-FFF2-40B4-BE49-F238E27FC236}">
                <a16:creationId xmlns:a16="http://schemas.microsoft.com/office/drawing/2014/main" id="{EC160F5B-8BB8-25E2-C526-F666DDD1FF98}"/>
              </a:ext>
            </a:extLst>
          </p:cNvPr>
          <p:cNvSpPr txBox="1"/>
          <p:nvPr/>
        </p:nvSpPr>
        <p:spPr>
          <a:xfrm>
            <a:off x="789940" y="875876"/>
            <a:ext cx="3828686" cy="1200288"/>
          </a:xfrm>
          <a:prstGeom prst="rect">
            <a:avLst/>
          </a:prstGeom>
          <a:noFill/>
          <a:ln>
            <a:noFill/>
          </a:ln>
        </p:spPr>
        <p:txBody>
          <a:bodyPr spcFirstLastPara="1" wrap="square" lIns="91425" tIns="45700" rIns="91425" bIns="45700" anchor="t" anchorCtr="0">
            <a:spAutoFit/>
          </a:bodyPr>
          <a:lstStyle/>
          <a:p>
            <a:pPr marL="342900" indent="-342900" algn="just">
              <a:buFont typeface="Arial" panose="020B0604020202020204" pitchFamily="34" charset="0"/>
              <a:buChar char="•"/>
            </a:pP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Población 203.941 estudiantes de 1ºGrado de 5 universidades en 6 cursos académicos</a:t>
            </a:r>
            <a:endParaRPr lang="es-ES" sz="24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6989AC1F-0DE8-054C-A259-62836D8764E4}"/>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5" name="Elipse 4">
            <a:extLst>
              <a:ext uri="{FF2B5EF4-FFF2-40B4-BE49-F238E27FC236}">
                <a16:creationId xmlns:a16="http://schemas.microsoft.com/office/drawing/2014/main" id="{1328EA2A-7451-1C41-BBC8-904B329673A2}"/>
              </a:ext>
            </a:extLst>
          </p:cNvPr>
          <p:cNvSpPr/>
          <p:nvPr/>
        </p:nvSpPr>
        <p:spPr>
          <a:xfrm>
            <a:off x="9725134" y="875876"/>
            <a:ext cx="695692" cy="597888"/>
          </a:xfrm>
          <a:prstGeom prst="ellipse">
            <a:avLst/>
          </a:prstGeom>
          <a:noFill/>
          <a:ln w="47625">
            <a:solidFill>
              <a:srgbClr val="FFD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936023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3782"/>
        </a:solidFill>
        <a:effectLst/>
      </p:bgPr>
    </p:bg>
    <p:spTree>
      <p:nvGrpSpPr>
        <p:cNvPr id="1" name=""/>
        <p:cNvGrpSpPr/>
        <p:nvPr/>
      </p:nvGrpSpPr>
      <p:grpSpPr>
        <a:xfrm>
          <a:off x="0" y="0"/>
          <a:ext cx="0" cy="0"/>
          <a:chOff x="0" y="0"/>
          <a:chExt cx="0" cy="0"/>
        </a:xfrm>
      </p:grpSpPr>
      <p:sp>
        <p:nvSpPr>
          <p:cNvPr id="4" name="Google Shape;100;p3">
            <a:extLst>
              <a:ext uri="{FF2B5EF4-FFF2-40B4-BE49-F238E27FC236}">
                <a16:creationId xmlns:a16="http://schemas.microsoft.com/office/drawing/2014/main" id="{2CA65325-5EF9-4065-4F15-823A7F7435D1}"/>
              </a:ext>
            </a:extLst>
          </p:cNvPr>
          <p:cNvSpPr txBox="1">
            <a:spLocks noGrp="1"/>
          </p:cNvSpPr>
          <p:nvPr>
            <p:ph type="title"/>
          </p:nvPr>
        </p:nvSpPr>
        <p:spPr>
          <a:xfrm>
            <a:off x="587541" y="19083"/>
            <a:ext cx="10515600" cy="10345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DEB03"/>
              </a:buClr>
              <a:buSzPts val="2800"/>
              <a:buFont typeface="Fira Sans Medium"/>
              <a:buNone/>
            </a:pPr>
            <a:r>
              <a:rPr lang="es-ES" sz="2800" b="1" dirty="0">
                <a:solidFill>
                  <a:srgbClr val="FFD200"/>
                </a:solidFill>
                <a:latin typeface="Fira Sans Medium" panose="020B0603050000020004" pitchFamily="34" charset="0"/>
              </a:rPr>
              <a:t>05. Resultados</a:t>
            </a:r>
            <a:endParaRPr dirty="0">
              <a:solidFill>
                <a:srgbClr val="FFD200"/>
              </a:solidFill>
              <a:latin typeface="Fira Sans Medium" panose="020B0603050000020004" pitchFamily="34" charset="0"/>
            </a:endParaRPr>
          </a:p>
        </p:txBody>
      </p:sp>
      <p:cxnSp>
        <p:nvCxnSpPr>
          <p:cNvPr id="12" name="Google Shape;101;p3">
            <a:extLst>
              <a:ext uri="{FF2B5EF4-FFF2-40B4-BE49-F238E27FC236}">
                <a16:creationId xmlns:a16="http://schemas.microsoft.com/office/drawing/2014/main" id="{FA3BE7BA-8019-D387-69E9-3B052FF801A6}"/>
              </a:ext>
            </a:extLst>
          </p:cNvPr>
          <p:cNvCxnSpPr/>
          <p:nvPr/>
        </p:nvCxnSpPr>
        <p:spPr>
          <a:xfrm>
            <a:off x="697007" y="6101907"/>
            <a:ext cx="10796016" cy="6096"/>
          </a:xfrm>
          <a:prstGeom prst="straightConnector1">
            <a:avLst/>
          </a:prstGeom>
          <a:noFill/>
          <a:ln w="19050" cap="flat" cmpd="sng">
            <a:solidFill>
              <a:schemeClr val="lt1"/>
            </a:solidFill>
            <a:prstDash val="solid"/>
            <a:miter lim="800000"/>
            <a:headEnd type="none" w="sm" len="sm"/>
            <a:tailEnd type="none" w="sm" len="sm"/>
          </a:ln>
        </p:spPr>
      </p:cxnSp>
      <p:pic>
        <p:nvPicPr>
          <p:cNvPr id="8" name="Imagen 7">
            <a:extLst>
              <a:ext uri="{FF2B5EF4-FFF2-40B4-BE49-F238E27FC236}">
                <a16:creationId xmlns:a16="http://schemas.microsoft.com/office/drawing/2014/main" id="{E67F23C9-6606-F509-A390-0C2B023A9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4081" y="6210770"/>
            <a:ext cx="3268942" cy="371976"/>
          </a:xfrm>
          <a:prstGeom prst="rect">
            <a:avLst/>
          </a:prstGeom>
        </p:spPr>
      </p:pic>
      <p:pic>
        <p:nvPicPr>
          <p:cNvPr id="2" name="Imagen 1" descr="A visually appealing flowchart illustrating a predictive model workflow for identifying at-risk university students. The chart includes the following steps: 1) Data Collection (in red) with icons of documents and demographics, 2) Predictive Model Construction (in blue) with visuals of algorithms and graphs, 3) Application to New Students (in green) with student icons, 4) Grouping Students by Risk (in orange) with group icons and risk levels, 5) Teacher Notification (in yellow) showing a teacher receiving updates. The chart uses modern flat design, vibrant colors, and clear connections between steps.">
            <a:extLst>
              <a:ext uri="{FF2B5EF4-FFF2-40B4-BE49-F238E27FC236}">
                <a16:creationId xmlns:a16="http://schemas.microsoft.com/office/drawing/2014/main" id="{46178B37-7885-7653-1110-0D4DFFCEBA36}"/>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0742558" y="178514"/>
            <a:ext cx="1295250" cy="129525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FB3549FC-866D-5D49-A003-C6AB85F9B9C0}"/>
              </a:ext>
            </a:extLst>
          </p:cNvPr>
          <p:cNvPicPr>
            <a:picLocks noChangeAspect="1"/>
          </p:cNvPicPr>
          <p:nvPr/>
        </p:nvPicPr>
        <p:blipFill rotWithShape="1">
          <a:blip r:embed="rId5"/>
          <a:srcRect r="14162"/>
          <a:stretch/>
        </p:blipFill>
        <p:spPr>
          <a:xfrm>
            <a:off x="7947633" y="1560964"/>
            <a:ext cx="4090175" cy="4408032"/>
          </a:xfrm>
          <a:prstGeom prst="rect">
            <a:avLst/>
          </a:prstGeom>
        </p:spPr>
      </p:pic>
      <p:sp>
        <p:nvSpPr>
          <p:cNvPr id="10" name="CuadroTexto 9">
            <a:extLst>
              <a:ext uri="{FF2B5EF4-FFF2-40B4-BE49-F238E27FC236}">
                <a16:creationId xmlns:a16="http://schemas.microsoft.com/office/drawing/2014/main" id="{883F9E87-2E32-5748-87A7-BA5D4800F02E}"/>
              </a:ext>
            </a:extLst>
          </p:cNvPr>
          <p:cNvSpPr txBox="1"/>
          <p:nvPr/>
        </p:nvSpPr>
        <p:spPr>
          <a:xfrm>
            <a:off x="548971" y="3250581"/>
            <a:ext cx="7245862" cy="2923877"/>
          </a:xfrm>
          <a:prstGeom prst="rect">
            <a:avLst/>
          </a:prstGeom>
          <a:noFill/>
        </p:spPr>
        <p:txBody>
          <a:bodyPr wrap="square">
            <a:spAutoFit/>
          </a:bodyPr>
          <a:lstStyle/>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Género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Mujer </a:t>
            </a:r>
            <a:r>
              <a:rPr lang="es-ES" sz="20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800" b="1" dirty="0">
                <a:solidFill>
                  <a:srgbClr val="C900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u="sng"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modulado</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por la nota</a:t>
            </a:r>
          </a:p>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Adscrito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Estudiar en c. adscrito </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2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Rama</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Estudiar Rama I</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ngeniería y Arquitectura </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Nota mediana acceso:</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&lt; 8,1 ; &gt; 8,1</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24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nacceso</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grupos grandes (515)</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Nota mediana acceso: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8,1</a:t>
            </a:r>
            <a:endPar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Padre </a:t>
            </a:r>
            <a:r>
              <a:rPr lang="es-ES" sz="1800" b="1" dirty="0" err="1">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Unives</a:t>
            </a: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 %: </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&gt;0,28 </a:t>
            </a:r>
            <a:r>
              <a:rPr lang="es-ES" sz="1800" dirty="0">
                <a:solidFill>
                  <a:srgbClr val="FFD200"/>
                </a:solidFill>
                <a:latin typeface="Fira Sans Medium" panose="020B0603050000020004" pitchFamily="34" charset="0"/>
              </a:rPr>
              <a:t>⇧</a:t>
            </a:r>
            <a:r>
              <a:rPr lang="es-ES" sz="16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prob</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abando</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 ¿?¿? </a:t>
            </a:r>
            <a:endPar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Geografía: </a:t>
            </a:r>
            <a:r>
              <a:rPr lang="es-ES"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Provincia y municipio son relevantes</a:t>
            </a: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a:p>
            <a:pPr marL="342900" indent="-342900" algn="just">
              <a:buFont typeface="Arial" panose="020B0604020202020204" pitchFamily="34" charset="0"/>
              <a:buChar char="•"/>
            </a:pPr>
            <a:endPar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11" name="CuadroTexto 10">
            <a:extLst>
              <a:ext uri="{FF2B5EF4-FFF2-40B4-BE49-F238E27FC236}">
                <a16:creationId xmlns:a16="http://schemas.microsoft.com/office/drawing/2014/main" id="{E35345BF-0FCB-1B43-B212-DF4F255EB941}"/>
              </a:ext>
            </a:extLst>
          </p:cNvPr>
          <p:cNvSpPr txBox="1"/>
          <p:nvPr/>
        </p:nvSpPr>
        <p:spPr>
          <a:xfrm>
            <a:off x="548971" y="2501483"/>
            <a:ext cx="6556022" cy="646331"/>
          </a:xfrm>
          <a:prstGeom prst="rect">
            <a:avLst/>
          </a:prstGeom>
          <a:noFill/>
        </p:spPr>
        <p:txBody>
          <a:bodyPr wrap="square">
            <a:spAutoFit/>
          </a:bodyPr>
          <a:lstStyle/>
          <a:p>
            <a:pPr marL="342900" indent="-342900" algn="just">
              <a:buFont typeface="Arial" panose="020B0604020202020204" pitchFamily="34" charset="0"/>
              <a:buChar char="•"/>
            </a:pPr>
            <a:r>
              <a:rPr lang="es-ES" sz="1800" b="1" dirty="0">
                <a:solidFill>
                  <a:srgbClr val="FFD200"/>
                </a:solidFill>
                <a:latin typeface="Fira Code Medium" panose="020B0809050000020004" pitchFamily="49" charset="0"/>
                <a:ea typeface="Fira Code Medium" panose="020B0809050000020004" pitchFamily="49" charset="0"/>
                <a:cs typeface="Fira Code Medium" panose="020B0809050000020004" pitchFamily="49" charset="0"/>
              </a:rPr>
              <a:t>Variables NO relevantes (MARS excluye)</a:t>
            </a:r>
          </a:p>
          <a:p>
            <a:pPr marL="800100" lvl="1" indent="-342900" algn="just">
              <a:buFont typeface="Arial" panose="020B0604020202020204" pitchFamily="34" charset="0"/>
              <a:buChar char="•"/>
            </a:pP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Universidad; Nota mínima; Madre </a:t>
            </a:r>
            <a:r>
              <a:rPr lang="es-ES" b="1" dirty="0" err="1">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Univ</a:t>
            </a:r>
            <a:r>
              <a:rPr lang="es-ES" b="1" dirty="0">
                <a:solidFill>
                  <a:schemeClr val="bg1"/>
                </a:solidFill>
                <a:latin typeface="Fira Code Medium" panose="020B0809050000020004" pitchFamily="49" charset="0"/>
                <a:ea typeface="Fira Code Medium" panose="020B0809050000020004" pitchFamily="49" charset="0"/>
                <a:cs typeface="Fira Code Medium" panose="020B0809050000020004" pitchFamily="49" charset="0"/>
              </a:rPr>
              <a:t> </a:t>
            </a:r>
          </a:p>
        </p:txBody>
      </p:sp>
      <p:sp>
        <p:nvSpPr>
          <p:cNvPr id="13" name="CuadroTexto 12">
            <a:extLst>
              <a:ext uri="{FF2B5EF4-FFF2-40B4-BE49-F238E27FC236}">
                <a16:creationId xmlns:a16="http://schemas.microsoft.com/office/drawing/2014/main" id="{89A15D2F-A6D2-DE48-979C-2EE679CBA1A5}"/>
              </a:ext>
            </a:extLst>
          </p:cNvPr>
          <p:cNvSpPr txBox="1"/>
          <p:nvPr/>
        </p:nvSpPr>
        <p:spPr>
          <a:xfrm>
            <a:off x="587541" y="6240914"/>
            <a:ext cx="7168723" cy="307777"/>
          </a:xfrm>
          <a:prstGeom prst="rect">
            <a:avLst/>
          </a:prstGeom>
          <a:noFill/>
        </p:spPr>
        <p:txBody>
          <a:bodyPr wrap="square">
            <a:spAutoFit/>
          </a:bodyPr>
          <a:lstStyle/>
          <a:p>
            <a:pPr marL="0" marR="0" lvl="0" indent="0" rtl="0">
              <a:spcBef>
                <a:spcPts val="0"/>
              </a:spcBef>
              <a:spcAft>
                <a:spcPts val="0"/>
              </a:spcAft>
              <a:buNone/>
            </a:pPr>
            <a:r>
              <a:rPr lang="es-ES" sz="1400" b="1" i="0" u="none" strike="noStrike" cap="none"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sym typeface="Fira Sans Medium"/>
              </a:rPr>
              <a:t>Sistema de alerta temprana de estudiantes universitarios…</a:t>
            </a:r>
            <a:endParaRPr lang="es-ES" sz="1400" dirty="0">
              <a:solidFill>
                <a:srgbClr val="FFD200"/>
              </a:solidFill>
              <a:latin typeface="Fira Code Light" panose="020B0809050000020004" pitchFamily="49" charset="0"/>
              <a:ea typeface="Fira Code Light" panose="020B0809050000020004" pitchFamily="49" charset="0"/>
              <a:cs typeface="Fira Code Light" panose="020B0809050000020004" pitchFamily="49" charset="0"/>
            </a:endParaRPr>
          </a:p>
        </p:txBody>
      </p:sp>
      <p:sp>
        <p:nvSpPr>
          <p:cNvPr id="14" name="CuadroTexto 13">
            <a:extLst>
              <a:ext uri="{FF2B5EF4-FFF2-40B4-BE49-F238E27FC236}">
                <a16:creationId xmlns:a16="http://schemas.microsoft.com/office/drawing/2014/main" id="{E7411D0B-F52F-CC46-8E2B-FA7018DACFA2}"/>
              </a:ext>
            </a:extLst>
          </p:cNvPr>
          <p:cNvSpPr txBox="1"/>
          <p:nvPr/>
        </p:nvSpPr>
        <p:spPr>
          <a:xfrm>
            <a:off x="587541" y="1012099"/>
            <a:ext cx="6863039" cy="923330"/>
          </a:xfrm>
          <a:prstGeom prst="rect">
            <a:avLst/>
          </a:prstGeom>
          <a:noFill/>
        </p:spPr>
        <p:txBody>
          <a:bodyPr wrap="square">
            <a:spAutoFit/>
          </a:bodyPr>
          <a:lstStyle/>
          <a:p>
            <a:pPr marL="342900" indent="-342900" algn="just">
              <a:buFont typeface="Arial" panose="020B0604020202020204" pitchFamily="34" charset="0"/>
              <a:buChar char="•"/>
            </a:pP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MARS vs RF</a:t>
            </a:r>
          </a:p>
          <a:p>
            <a:pPr marL="342900" indent="-342900" algn="just">
              <a:buFont typeface="Arial" panose="020B0604020202020204" pitchFamily="34" charset="0"/>
              <a:buChar char="•"/>
            </a:pP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(Y=abandono 1/0;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Xs</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a:t>
            </a:r>
          </a:p>
          <a:p>
            <a:pPr marL="342900" indent="-342900" algn="just">
              <a:buFont typeface="Arial" panose="020B0604020202020204" pitchFamily="34" charset="0"/>
              <a:buChar char="•"/>
            </a:pP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Ejercicio de </a:t>
            </a:r>
            <a:r>
              <a:rPr lang="es-ES" sz="1800" b="1" dirty="0" err="1">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trainig</a:t>
            </a:r>
            <a:r>
              <a:rPr lang="es-ES" sz="1800" b="1" dirty="0">
                <a:solidFill>
                  <a:schemeClr val="lt1"/>
                </a:solidFill>
                <a:latin typeface="Fira Code Medium" panose="020B0809050000020004" pitchFamily="49" charset="0"/>
                <a:ea typeface="Fira Code Medium" panose="020B0809050000020004" pitchFamily="49" charset="0"/>
                <a:cs typeface="Fira Code Medium" panose="020B0809050000020004" pitchFamily="49" charset="0"/>
              </a:rPr>
              <a:t>-test AUC (código GitHub)</a:t>
            </a:r>
          </a:p>
        </p:txBody>
      </p:sp>
    </p:spTree>
    <p:extLst>
      <p:ext uri="{BB962C8B-B14F-4D97-AF65-F5344CB8AC3E}">
        <p14:creationId xmlns:p14="http://schemas.microsoft.com/office/powerpoint/2010/main" val="32545935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8471</TotalTime>
  <Words>1305</Words>
  <Application>Microsoft Macintosh PowerPoint</Application>
  <PresentationFormat>Panorámica</PresentationFormat>
  <Paragraphs>183</Paragraphs>
  <Slides>14</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14</vt:i4>
      </vt:variant>
    </vt:vector>
  </HeadingPairs>
  <TitlesOfParts>
    <vt:vector size="24" baseType="lpstr">
      <vt:lpstr>Aptos</vt:lpstr>
      <vt:lpstr>Arial</vt:lpstr>
      <vt:lpstr>Calibri</vt:lpstr>
      <vt:lpstr>Calibri Light</vt:lpstr>
      <vt:lpstr>Fira Code Light</vt:lpstr>
      <vt:lpstr>Fira Code Medium</vt:lpstr>
      <vt:lpstr>Fira Sans ExtraBold</vt:lpstr>
      <vt:lpstr>Fira Sans Medium</vt:lpstr>
      <vt:lpstr>Symbol</vt:lpstr>
      <vt:lpstr>Tema de Office</vt:lpstr>
      <vt:lpstr>Presentación de PowerPoint</vt:lpstr>
      <vt:lpstr>Estructura</vt:lpstr>
      <vt:lpstr>01. El problema</vt:lpstr>
      <vt:lpstr>02. Antecedentes</vt:lpstr>
      <vt:lpstr>03. Nuestro caso: UniversiDATA</vt:lpstr>
      <vt:lpstr>03. Nuestro caso: UniversiDATA</vt:lpstr>
      <vt:lpstr>04. El algoritmo: Multivariate Adaptive Regression Spline</vt:lpstr>
      <vt:lpstr>05. Resultados</vt:lpstr>
      <vt:lpstr>05. Resultados</vt:lpstr>
      <vt:lpstr>03. Nuestro caso: UniversiDATA</vt:lpstr>
      <vt:lpstr>06. Una propuesta</vt:lpstr>
      <vt:lpstr>07. Conclusiones y críticas</vt:lpstr>
      <vt:lpstr> Una Reflexión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NIETO COSTA, YASSER</dc:creator>
  <cp:lastModifiedBy>LÓPEZ HERNÁNDEZ, FERNANDO ANTONIO</cp:lastModifiedBy>
  <cp:revision>186</cp:revision>
  <dcterms:created xsi:type="dcterms:W3CDTF">2023-02-24T12:46:33Z</dcterms:created>
  <dcterms:modified xsi:type="dcterms:W3CDTF">2025-02-02T16:07:45Z</dcterms:modified>
</cp:coreProperties>
</file>