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8599" autoAdjust="0"/>
  </p:normalViewPr>
  <p:slideViewPr>
    <p:cSldViewPr snapToGrid="0" snapToObjects="1">
      <p:cViewPr varScale="1">
        <p:scale>
          <a:sx n="108" d="100"/>
          <a:sy n="108" d="100"/>
        </p:scale>
        <p:origin x="12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22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00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12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25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35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5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65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07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49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4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A1EE-3114-B742-8CB6-03DFF5AAA085}" type="datetimeFigureOut">
              <a:rPr lang="es-ES" smtClean="0"/>
              <a:t>14/2/19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AA3E-8F19-9C4D-99CF-DDF1E3D0889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18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8881" y="182122"/>
            <a:ext cx="102089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spsur</a:t>
            </a:r>
            <a:endParaRPr lang="es-E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663192" y="175718"/>
            <a:ext cx="25141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Generating Process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2351" y="823973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for spatial autocorrelation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51749" y="2227911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Estimation of spatial SUR models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2330" y="4570694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Missespecification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54271" y="6178419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Evaluation of impacts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712283" y="973298"/>
            <a:ext cx="1160179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lmspsur</a:t>
            </a:r>
            <a:r>
              <a:rPr lang="en-US" dirty="0"/>
              <a:t>()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768543" y="1788803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Maximum Likelihood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423604" y="1945527"/>
            <a:ext cx="1056394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spsurml</a:t>
            </a:r>
            <a:r>
              <a:rPr lang="en-US" dirty="0"/>
              <a:t>()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68543" y="2646067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Instrumental Variables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730344" y="6332308"/>
            <a:ext cx="116481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/>
              <a:t>impacts()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104073" y="192650"/>
            <a:ext cx="128219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 smtClean="0"/>
              <a:t>dgp_spsur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8" name="Conector recto 17"/>
          <p:cNvCxnSpPr>
            <a:stCxn id="4" idx="3"/>
            <a:endCxn id="5" idx="1"/>
          </p:cNvCxnSpPr>
          <p:nvPr/>
        </p:nvCxnSpPr>
        <p:spPr>
          <a:xfrm flipV="1">
            <a:off x="1599776" y="360384"/>
            <a:ext cx="1063416" cy="640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endCxn id="6" idx="0"/>
          </p:cNvCxnSpPr>
          <p:nvPr/>
        </p:nvCxnSpPr>
        <p:spPr>
          <a:xfrm flipH="1">
            <a:off x="1089323" y="543141"/>
            <a:ext cx="6" cy="28083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7" idx="0"/>
          </p:cNvCxnSpPr>
          <p:nvPr/>
        </p:nvCxnSpPr>
        <p:spPr>
          <a:xfrm flipH="1">
            <a:off x="1078721" y="1478617"/>
            <a:ext cx="10602" cy="7492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7" idx="2"/>
            <a:endCxn id="8" idx="0"/>
          </p:cNvCxnSpPr>
          <p:nvPr/>
        </p:nvCxnSpPr>
        <p:spPr>
          <a:xfrm>
            <a:off x="1078721" y="2874242"/>
            <a:ext cx="10581" cy="169645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8" idx="2"/>
            <a:endCxn id="9" idx="0"/>
          </p:cNvCxnSpPr>
          <p:nvPr/>
        </p:nvCxnSpPr>
        <p:spPr>
          <a:xfrm flipH="1">
            <a:off x="1081243" y="5217025"/>
            <a:ext cx="8059" cy="9613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6" idx="3"/>
            <a:endCxn id="10" idx="1"/>
          </p:cNvCxnSpPr>
          <p:nvPr/>
        </p:nvCxnSpPr>
        <p:spPr>
          <a:xfrm flipV="1">
            <a:off x="2116295" y="1142575"/>
            <a:ext cx="595988" cy="456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7" idx="3"/>
            <a:endCxn id="11" idx="1"/>
          </p:cNvCxnSpPr>
          <p:nvPr/>
        </p:nvCxnSpPr>
        <p:spPr>
          <a:xfrm flipV="1">
            <a:off x="2105693" y="2111969"/>
            <a:ext cx="662850" cy="43910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3"/>
            <a:endCxn id="13" idx="1"/>
          </p:cNvCxnSpPr>
          <p:nvPr/>
        </p:nvCxnSpPr>
        <p:spPr>
          <a:xfrm>
            <a:off x="2105693" y="2551077"/>
            <a:ext cx="662850" cy="41815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3"/>
            <a:endCxn id="46" idx="1"/>
          </p:cNvCxnSpPr>
          <p:nvPr/>
        </p:nvCxnSpPr>
        <p:spPr>
          <a:xfrm>
            <a:off x="2116274" y="4893860"/>
            <a:ext cx="578256" cy="48005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2694530" y="5204633"/>
            <a:ext cx="3298725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Wald tests coefficients stability</a:t>
            </a:r>
            <a:endParaRPr lang="en-US" sz="1600" dirty="0"/>
          </a:p>
        </p:txBody>
      </p:sp>
      <p:cxnSp>
        <p:nvCxnSpPr>
          <p:cNvPr id="49" name="Conector recto 48"/>
          <p:cNvCxnSpPr>
            <a:stCxn id="5" idx="3"/>
            <a:endCxn id="16" idx="1"/>
          </p:cNvCxnSpPr>
          <p:nvPr/>
        </p:nvCxnSpPr>
        <p:spPr>
          <a:xfrm>
            <a:off x="5177367" y="360384"/>
            <a:ext cx="926706" cy="154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11" idx="3"/>
            <a:endCxn id="12" idx="1"/>
          </p:cNvCxnSpPr>
          <p:nvPr/>
        </p:nvCxnSpPr>
        <p:spPr>
          <a:xfrm>
            <a:off x="4822487" y="2111969"/>
            <a:ext cx="601117" cy="283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stCxn id="13" idx="3"/>
            <a:endCxn id="86" idx="1"/>
          </p:cNvCxnSpPr>
          <p:nvPr/>
        </p:nvCxnSpPr>
        <p:spPr>
          <a:xfrm flipV="1">
            <a:off x="4822487" y="2969228"/>
            <a:ext cx="601117" cy="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46" idx="3"/>
            <a:endCxn id="64" idx="1"/>
          </p:cNvCxnSpPr>
          <p:nvPr/>
        </p:nvCxnSpPr>
        <p:spPr>
          <a:xfrm flipV="1">
            <a:off x="5993255" y="5140822"/>
            <a:ext cx="415478" cy="2330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6408733" y="4971545"/>
            <a:ext cx="1371038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wald_betas</a:t>
            </a:r>
            <a:r>
              <a:rPr lang="en-US" dirty="0"/>
              <a:t>()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408735" y="5406197"/>
            <a:ext cx="1367279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wald_deltas</a:t>
            </a:r>
            <a:r>
              <a:rPr lang="en-US" dirty="0"/>
              <a:t>()</a:t>
            </a:r>
          </a:p>
        </p:txBody>
      </p:sp>
      <p:cxnSp>
        <p:nvCxnSpPr>
          <p:cNvPr id="67" name="Conector recto 66"/>
          <p:cNvCxnSpPr>
            <a:stCxn id="46" idx="3"/>
            <a:endCxn id="65" idx="1"/>
          </p:cNvCxnSpPr>
          <p:nvPr/>
        </p:nvCxnSpPr>
        <p:spPr>
          <a:xfrm>
            <a:off x="5993255" y="5373910"/>
            <a:ext cx="415480" cy="201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9" idx="3"/>
            <a:endCxn id="15" idx="1"/>
          </p:cNvCxnSpPr>
          <p:nvPr/>
        </p:nvCxnSpPr>
        <p:spPr>
          <a:xfrm>
            <a:off x="2108215" y="6501585"/>
            <a:ext cx="62212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5423604" y="2799951"/>
            <a:ext cx="1136352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/>
              <a:t>spsur3sls</a:t>
            </a:r>
            <a:r>
              <a:rPr lang="en-US" dirty="0" smtClean="0"/>
              <a:t>()</a:t>
            </a:r>
            <a:endParaRPr lang="en-US" dirty="0"/>
          </a:p>
        </p:txBody>
      </p:sp>
      <p:grpSp>
        <p:nvGrpSpPr>
          <p:cNvPr id="116" name="Agrupar 115"/>
          <p:cNvGrpSpPr/>
          <p:nvPr/>
        </p:nvGrpSpPr>
        <p:grpSpPr>
          <a:xfrm>
            <a:off x="6559956" y="1528594"/>
            <a:ext cx="856813" cy="1169551"/>
            <a:chOff x="7237416" y="2052565"/>
            <a:chExt cx="856813" cy="1169553"/>
          </a:xfrm>
        </p:grpSpPr>
        <p:sp>
          <p:nvSpPr>
            <p:cNvPr id="88" name="Abrir llave 87"/>
            <p:cNvSpPr/>
            <p:nvPr/>
          </p:nvSpPr>
          <p:spPr>
            <a:xfrm>
              <a:off x="7237416" y="2074601"/>
              <a:ext cx="121535" cy="1116925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7310335" y="2052565"/>
              <a:ext cx="783894" cy="116955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SUR-SIM</a:t>
              </a:r>
            </a:p>
            <a:p>
              <a:pPr algn="l"/>
              <a:r>
                <a:rPr lang="en-US" sz="1000" dirty="0" smtClean="0"/>
                <a:t>SUR_SLX</a:t>
              </a:r>
            </a:p>
            <a:p>
              <a:pPr algn="l"/>
              <a:r>
                <a:rPr lang="en-US" sz="1000" dirty="0" smtClean="0"/>
                <a:t>SUR-SLM</a:t>
              </a:r>
            </a:p>
            <a:p>
              <a:pPr algn="l"/>
              <a:r>
                <a:rPr lang="en-US" sz="1000" dirty="0" smtClean="0"/>
                <a:t>SUR-SEM</a:t>
              </a:r>
            </a:p>
            <a:p>
              <a:pPr algn="l"/>
              <a:r>
                <a:rPr lang="en-US" sz="1000" dirty="0" smtClean="0"/>
                <a:t>SUR-SDM</a:t>
              </a:r>
            </a:p>
            <a:p>
              <a:pPr algn="l"/>
              <a:r>
                <a:rPr lang="en-US" sz="1000" dirty="0" smtClean="0"/>
                <a:t>SUR-SDEM</a:t>
              </a:r>
            </a:p>
            <a:p>
              <a:pPr algn="l"/>
              <a:r>
                <a:rPr lang="en-US" sz="1000" dirty="0" smtClean="0"/>
                <a:t>SUR-SARAR</a:t>
              </a:r>
              <a:endParaRPr lang="en-US" sz="1000" dirty="0"/>
            </a:p>
          </p:txBody>
        </p:sp>
      </p:grpSp>
      <p:grpSp>
        <p:nvGrpSpPr>
          <p:cNvPr id="92" name="Agrupar 91"/>
          <p:cNvGrpSpPr/>
          <p:nvPr/>
        </p:nvGrpSpPr>
        <p:grpSpPr>
          <a:xfrm>
            <a:off x="6590819" y="2795170"/>
            <a:ext cx="838104" cy="400111"/>
            <a:chOff x="7335126" y="3349520"/>
            <a:chExt cx="838104" cy="400109"/>
          </a:xfrm>
        </p:grpSpPr>
        <p:sp>
          <p:nvSpPr>
            <p:cNvPr id="90" name="CuadroTexto 89"/>
            <p:cNvSpPr txBox="1"/>
            <p:nvPr/>
          </p:nvSpPr>
          <p:spPr>
            <a:xfrm>
              <a:off x="7389336" y="3349520"/>
              <a:ext cx="783894" cy="40010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SUR-SLM</a:t>
              </a:r>
            </a:p>
            <a:p>
              <a:pPr algn="l"/>
              <a:r>
                <a:rPr lang="en-US" sz="1000" dirty="0" smtClean="0"/>
                <a:t>SUR-SDM</a:t>
              </a:r>
            </a:p>
          </p:txBody>
        </p:sp>
        <p:sp>
          <p:nvSpPr>
            <p:cNvPr id="91" name="Abrir llave 90"/>
            <p:cNvSpPr/>
            <p:nvPr/>
          </p:nvSpPr>
          <p:spPr>
            <a:xfrm>
              <a:off x="7335126" y="3392138"/>
              <a:ext cx="90672" cy="321844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3945868" y="711689"/>
            <a:ext cx="1172333" cy="861775"/>
            <a:chOff x="4709967" y="1205384"/>
            <a:chExt cx="1172333" cy="861773"/>
          </a:xfrm>
        </p:grpSpPr>
        <p:sp>
          <p:nvSpPr>
            <p:cNvPr id="93" name="Abrir llave 92"/>
            <p:cNvSpPr/>
            <p:nvPr/>
          </p:nvSpPr>
          <p:spPr>
            <a:xfrm>
              <a:off x="4709967" y="1227420"/>
              <a:ext cx="121535" cy="825145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4782885" y="1205384"/>
              <a:ext cx="1099415" cy="8617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LM-SUR-SLM</a:t>
              </a:r>
            </a:p>
            <a:p>
              <a:pPr algn="l"/>
              <a:r>
                <a:rPr lang="en-US" sz="1000" dirty="0" smtClean="0"/>
                <a:t>LM-SUR-SEM</a:t>
              </a:r>
            </a:p>
            <a:p>
              <a:pPr algn="l"/>
              <a:r>
                <a:rPr lang="en-US" sz="1000" dirty="0" smtClean="0"/>
                <a:t>LM-SUR-SARAR</a:t>
              </a:r>
            </a:p>
            <a:p>
              <a:pPr algn="l"/>
              <a:r>
                <a:rPr lang="en-US" sz="1000" dirty="0" smtClean="0"/>
                <a:t>LM*-SUR-SAR</a:t>
              </a:r>
            </a:p>
            <a:p>
              <a:pPr algn="l"/>
              <a:r>
                <a:rPr lang="en-US" sz="1000" dirty="0" smtClean="0"/>
                <a:t>LM*-SUR-SEM</a:t>
              </a:r>
              <a:endParaRPr lang="en-US" sz="1000" dirty="0"/>
            </a:p>
          </p:txBody>
        </p:sp>
      </p:grpSp>
      <p:sp>
        <p:nvSpPr>
          <p:cNvPr id="99" name="CuadroTexto 98"/>
          <p:cNvSpPr txBox="1"/>
          <p:nvPr/>
        </p:nvSpPr>
        <p:spPr>
          <a:xfrm>
            <a:off x="2694530" y="5858280"/>
            <a:ext cx="3298725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/>
              <a:t>Likelihood Ratio tests nesting models</a:t>
            </a:r>
          </a:p>
        </p:txBody>
      </p:sp>
      <p:cxnSp>
        <p:nvCxnSpPr>
          <p:cNvPr id="100" name="Conector recto 99"/>
          <p:cNvCxnSpPr>
            <a:stCxn id="8" idx="3"/>
            <a:endCxn id="99" idx="1"/>
          </p:cNvCxnSpPr>
          <p:nvPr/>
        </p:nvCxnSpPr>
        <p:spPr>
          <a:xfrm>
            <a:off x="2116274" y="4893860"/>
            <a:ext cx="578256" cy="113369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stCxn id="99" idx="3"/>
            <a:endCxn id="110" idx="1"/>
          </p:cNvCxnSpPr>
          <p:nvPr/>
        </p:nvCxnSpPr>
        <p:spPr>
          <a:xfrm>
            <a:off x="5993255" y="6027557"/>
            <a:ext cx="423517" cy="43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6416772" y="5862668"/>
            <a:ext cx="1371038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lrtestspsur</a:t>
            </a:r>
            <a:r>
              <a:rPr lang="en-US" dirty="0"/>
              <a:t>()</a:t>
            </a:r>
          </a:p>
        </p:txBody>
      </p:sp>
      <p:grpSp>
        <p:nvGrpSpPr>
          <p:cNvPr id="117" name="Agrupar 116"/>
          <p:cNvGrpSpPr/>
          <p:nvPr/>
        </p:nvGrpSpPr>
        <p:grpSpPr>
          <a:xfrm>
            <a:off x="3928121" y="6253844"/>
            <a:ext cx="1249246" cy="553998"/>
            <a:chOff x="7335126" y="3331731"/>
            <a:chExt cx="802115" cy="553995"/>
          </a:xfrm>
        </p:grpSpPr>
        <p:sp>
          <p:nvSpPr>
            <p:cNvPr id="118" name="CuadroTexto 117"/>
            <p:cNvSpPr txBox="1"/>
            <p:nvPr/>
          </p:nvSpPr>
          <p:spPr>
            <a:xfrm>
              <a:off x="7353347" y="3331731"/>
              <a:ext cx="783894" cy="55399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s-ES" sz="1000" dirty="0" smtClean="0"/>
                <a:t>D</a:t>
              </a:r>
              <a:r>
                <a:rPr lang="en-US" sz="1000" dirty="0" err="1" smtClean="0"/>
                <a:t>irect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effecs</a:t>
              </a:r>
              <a:endParaRPr lang="en-US" sz="1000" dirty="0" smtClean="0"/>
            </a:p>
            <a:p>
              <a:pPr algn="l"/>
              <a:r>
                <a:rPr lang="es-ES" sz="1000" dirty="0" smtClean="0"/>
                <a:t>I</a:t>
              </a:r>
              <a:r>
                <a:rPr lang="en-US" sz="1000" dirty="0" err="1" smtClean="0"/>
                <a:t>ndirect</a:t>
              </a:r>
              <a:r>
                <a:rPr lang="en-US" sz="1000" dirty="0" smtClean="0"/>
                <a:t> effects</a:t>
              </a:r>
            </a:p>
            <a:p>
              <a:pPr algn="l"/>
              <a:r>
                <a:rPr lang="es-ES" sz="1000" dirty="0" smtClean="0"/>
                <a:t>T</a:t>
              </a:r>
              <a:r>
                <a:rPr lang="en-US" sz="1000" dirty="0" err="1" smtClean="0"/>
                <a:t>otal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effecs</a:t>
              </a:r>
              <a:endParaRPr lang="en-US" sz="1000" dirty="0" smtClean="0"/>
            </a:p>
          </p:txBody>
        </p:sp>
        <p:sp>
          <p:nvSpPr>
            <p:cNvPr id="119" name="Abrir llave 118"/>
            <p:cNvSpPr/>
            <p:nvPr/>
          </p:nvSpPr>
          <p:spPr>
            <a:xfrm>
              <a:off x="7335126" y="3392137"/>
              <a:ext cx="90672" cy="447029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CuadroTexto 135"/>
          <p:cNvSpPr txBox="1"/>
          <p:nvPr/>
        </p:nvSpPr>
        <p:spPr>
          <a:xfrm>
            <a:off x="2712281" y="4079862"/>
            <a:ext cx="3280968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/>
              <a:t>Conditional LM tests sp. </a:t>
            </a:r>
            <a:r>
              <a:rPr lang="en-US" dirty="0" err="1" smtClean="0"/>
              <a:t>autoc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2712281" y="3519430"/>
            <a:ext cx="323843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/>
              <a:t>Test of </a:t>
            </a:r>
            <a:r>
              <a:rPr lang="en-US" dirty="0" err="1"/>
              <a:t>diagonality</a:t>
            </a:r>
            <a:r>
              <a:rPr lang="en-US" dirty="0"/>
              <a:t> of Sigma </a:t>
            </a:r>
          </a:p>
        </p:txBody>
      </p:sp>
      <p:cxnSp>
        <p:nvCxnSpPr>
          <p:cNvPr id="138" name="Conector recto 137"/>
          <p:cNvCxnSpPr>
            <a:stCxn id="8" idx="3"/>
            <a:endCxn id="136" idx="1"/>
          </p:cNvCxnSpPr>
          <p:nvPr/>
        </p:nvCxnSpPr>
        <p:spPr>
          <a:xfrm flipV="1">
            <a:off x="2116274" y="4249139"/>
            <a:ext cx="596007" cy="64472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3"/>
            <a:endCxn id="137" idx="1"/>
          </p:cNvCxnSpPr>
          <p:nvPr/>
        </p:nvCxnSpPr>
        <p:spPr>
          <a:xfrm flipV="1">
            <a:off x="2116274" y="3688707"/>
            <a:ext cx="596007" cy="120515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6364877" y="3518975"/>
            <a:ext cx="1056394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spsurml</a:t>
            </a:r>
            <a:r>
              <a:rPr lang="en-US" dirty="0"/>
              <a:t>()</a:t>
            </a:r>
          </a:p>
        </p:txBody>
      </p:sp>
      <p:grpSp>
        <p:nvGrpSpPr>
          <p:cNvPr id="163" name="Agrupar 162"/>
          <p:cNvGrpSpPr/>
          <p:nvPr/>
        </p:nvGrpSpPr>
        <p:grpSpPr>
          <a:xfrm>
            <a:off x="7476934" y="3542494"/>
            <a:ext cx="1093820" cy="273443"/>
            <a:chOff x="7347280" y="3385585"/>
            <a:chExt cx="1093820" cy="273443"/>
          </a:xfrm>
        </p:grpSpPr>
        <p:sp>
          <p:nvSpPr>
            <p:cNvPr id="164" name="CuadroTexto 163"/>
            <p:cNvSpPr txBox="1"/>
            <p:nvPr/>
          </p:nvSpPr>
          <p:spPr>
            <a:xfrm>
              <a:off x="7402453" y="3385585"/>
              <a:ext cx="103864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err="1" smtClean="0"/>
                <a:t>Breush</a:t>
              </a:r>
              <a:r>
                <a:rPr lang="en-US" sz="1000" dirty="0" smtClean="0"/>
                <a:t>-Pagan</a:t>
              </a:r>
            </a:p>
          </p:txBody>
        </p:sp>
        <p:sp>
          <p:nvSpPr>
            <p:cNvPr id="165" name="Abrir llave 164"/>
            <p:cNvSpPr/>
            <p:nvPr/>
          </p:nvSpPr>
          <p:spPr>
            <a:xfrm>
              <a:off x="7347280" y="3398214"/>
              <a:ext cx="144872" cy="260814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6" name="Agrupar 165"/>
          <p:cNvGrpSpPr/>
          <p:nvPr/>
        </p:nvGrpSpPr>
        <p:grpSpPr>
          <a:xfrm>
            <a:off x="7517720" y="3994749"/>
            <a:ext cx="1435781" cy="400111"/>
            <a:chOff x="7335126" y="3349520"/>
            <a:chExt cx="838104" cy="400109"/>
          </a:xfrm>
        </p:grpSpPr>
        <p:sp>
          <p:nvSpPr>
            <p:cNvPr id="167" name="CuadroTexto 166"/>
            <p:cNvSpPr txBox="1"/>
            <p:nvPr/>
          </p:nvSpPr>
          <p:spPr>
            <a:xfrm>
              <a:off x="7389336" y="3349520"/>
              <a:ext cx="783894" cy="40010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Marginal-SLM LMM</a:t>
              </a:r>
            </a:p>
            <a:p>
              <a:pPr algn="l"/>
              <a:r>
                <a:rPr lang="en-US" sz="1000" dirty="0" smtClean="0"/>
                <a:t>Marginal-SEM LMM</a:t>
              </a:r>
            </a:p>
          </p:txBody>
        </p:sp>
        <p:sp>
          <p:nvSpPr>
            <p:cNvPr id="168" name="Abrir llave 167"/>
            <p:cNvSpPr/>
            <p:nvPr/>
          </p:nvSpPr>
          <p:spPr>
            <a:xfrm>
              <a:off x="7335126" y="3392138"/>
              <a:ext cx="90672" cy="321844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9" name="Conector recto 168"/>
          <p:cNvCxnSpPr>
            <a:stCxn id="137" idx="3"/>
            <a:endCxn id="162" idx="1"/>
          </p:cNvCxnSpPr>
          <p:nvPr/>
        </p:nvCxnSpPr>
        <p:spPr>
          <a:xfrm flipV="1">
            <a:off x="5950711" y="3688252"/>
            <a:ext cx="414166" cy="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6395262" y="4078407"/>
            <a:ext cx="1056394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spsurml</a:t>
            </a:r>
            <a:r>
              <a:rPr lang="en-US" dirty="0"/>
              <a:t>()</a:t>
            </a:r>
          </a:p>
        </p:txBody>
      </p:sp>
      <p:cxnSp>
        <p:nvCxnSpPr>
          <p:cNvPr id="174" name="Conector recto 173"/>
          <p:cNvCxnSpPr>
            <a:stCxn id="136" idx="3"/>
            <a:endCxn id="173" idx="1"/>
          </p:cNvCxnSpPr>
          <p:nvPr/>
        </p:nvCxnSpPr>
        <p:spPr>
          <a:xfrm flipV="1">
            <a:off x="5993249" y="4247684"/>
            <a:ext cx="402013" cy="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Agrupar 62"/>
          <p:cNvGrpSpPr/>
          <p:nvPr/>
        </p:nvGrpSpPr>
        <p:grpSpPr>
          <a:xfrm>
            <a:off x="7814784" y="5774695"/>
            <a:ext cx="1408950" cy="923330"/>
            <a:chOff x="7237416" y="2000335"/>
            <a:chExt cx="981208" cy="923330"/>
          </a:xfrm>
        </p:grpSpPr>
        <p:sp>
          <p:nvSpPr>
            <p:cNvPr id="66" name="Abrir llave 65"/>
            <p:cNvSpPr/>
            <p:nvPr/>
          </p:nvSpPr>
          <p:spPr>
            <a:xfrm>
              <a:off x="7237416" y="2074602"/>
              <a:ext cx="121535" cy="762794"/>
            </a:xfrm>
            <a:prstGeom prst="leftBrace">
              <a:avLst>
                <a:gd name="adj1" fmla="val 8333"/>
                <a:gd name="adj2" fmla="val 23157"/>
              </a:avLst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7319755" y="2000335"/>
              <a:ext cx="898869" cy="9233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900" dirty="0" smtClean="0"/>
                <a:t>SUR-SIM </a:t>
              </a:r>
              <a:r>
                <a:rPr lang="en-US" sz="900" i="1" dirty="0" smtClean="0"/>
                <a:t>vs</a:t>
              </a:r>
              <a:r>
                <a:rPr lang="en-US" sz="900" dirty="0" smtClean="0"/>
                <a:t> SUR-SLM</a:t>
              </a:r>
            </a:p>
            <a:p>
              <a:pPr algn="l"/>
              <a:r>
                <a:rPr lang="en-US" sz="900" dirty="0" smtClean="0"/>
                <a:t>SUR-SIM </a:t>
              </a:r>
              <a:r>
                <a:rPr lang="en-US" sz="900" i="1" dirty="0" err="1"/>
                <a:t>vs</a:t>
              </a:r>
              <a:r>
                <a:rPr lang="en-US" sz="900" dirty="0"/>
                <a:t> SUR-</a:t>
              </a:r>
              <a:r>
                <a:rPr lang="en-US" sz="900" dirty="0" smtClean="0"/>
                <a:t>SEM</a:t>
              </a:r>
            </a:p>
            <a:p>
              <a:pPr algn="l"/>
              <a:r>
                <a:rPr lang="en-US" sz="900" dirty="0" smtClean="0"/>
                <a:t>SUR-SIM </a:t>
              </a:r>
              <a:r>
                <a:rPr lang="en-US" sz="900" i="1" dirty="0" err="1" smtClean="0"/>
                <a:t>vs</a:t>
              </a:r>
              <a:r>
                <a:rPr lang="en-US" sz="900" dirty="0" smtClean="0"/>
                <a:t> </a:t>
              </a:r>
              <a:r>
                <a:rPr lang="en-US" sz="900" dirty="0"/>
                <a:t>SUR-</a:t>
              </a:r>
              <a:r>
                <a:rPr lang="en-US" sz="900" dirty="0" smtClean="0"/>
                <a:t>SARAR</a:t>
              </a:r>
            </a:p>
            <a:p>
              <a:pPr algn="l"/>
              <a:r>
                <a:rPr lang="en-US" sz="900" dirty="0" smtClean="0"/>
                <a:t>SUR-SEM </a:t>
              </a:r>
              <a:r>
                <a:rPr lang="en-US" sz="900" i="1" dirty="0" err="1" smtClean="0"/>
                <a:t>vs</a:t>
              </a:r>
              <a:r>
                <a:rPr lang="en-US" sz="900" dirty="0" smtClean="0"/>
                <a:t> </a:t>
              </a:r>
              <a:r>
                <a:rPr lang="en-US" sz="900" dirty="0"/>
                <a:t>SUR-SARAR</a:t>
              </a:r>
              <a:endParaRPr lang="en-US" sz="900" dirty="0" smtClean="0"/>
            </a:p>
            <a:p>
              <a:pPr algn="l"/>
              <a:r>
                <a:rPr lang="en-US" sz="900" dirty="0" smtClean="0"/>
                <a:t>SUR-SLM </a:t>
              </a:r>
              <a:r>
                <a:rPr lang="en-US" sz="900" i="1" dirty="0"/>
                <a:t>vs</a:t>
              </a:r>
              <a:r>
                <a:rPr lang="en-US" sz="900" dirty="0"/>
                <a:t> </a:t>
              </a:r>
              <a:r>
                <a:rPr lang="en-US" sz="900" dirty="0" smtClean="0"/>
                <a:t>SUR-SARAR</a:t>
              </a:r>
            </a:p>
            <a:p>
              <a:pPr algn="l"/>
              <a:r>
                <a:rPr lang="es-ES_tradnl" sz="900" dirty="0" smtClean="0"/>
                <a:t>SUR-SEM vs SUR-SDM</a:t>
              </a:r>
              <a:endParaRPr lang="en-US" sz="900" dirty="0" smtClean="0"/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7814784" y="5017996"/>
            <a:ext cx="1084390" cy="271402"/>
            <a:chOff x="7335126" y="3392138"/>
            <a:chExt cx="831612" cy="271402"/>
          </a:xfrm>
        </p:grpSpPr>
        <p:sp>
          <p:nvSpPr>
            <p:cNvPr id="70" name="CuadroTexto 69"/>
            <p:cNvSpPr txBox="1"/>
            <p:nvPr/>
          </p:nvSpPr>
          <p:spPr>
            <a:xfrm>
              <a:off x="7382844" y="3417319"/>
              <a:ext cx="783894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Wald test</a:t>
              </a:r>
            </a:p>
          </p:txBody>
        </p:sp>
        <p:sp>
          <p:nvSpPr>
            <p:cNvPr id="71" name="Abrir llave 70"/>
            <p:cNvSpPr/>
            <p:nvPr/>
          </p:nvSpPr>
          <p:spPr>
            <a:xfrm>
              <a:off x="7335126" y="3392138"/>
              <a:ext cx="90672" cy="259251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7814784" y="5473365"/>
            <a:ext cx="1084390" cy="262938"/>
            <a:chOff x="7335126" y="3392138"/>
            <a:chExt cx="831612" cy="262936"/>
          </a:xfrm>
        </p:grpSpPr>
        <p:sp>
          <p:nvSpPr>
            <p:cNvPr id="73" name="CuadroTexto 72"/>
            <p:cNvSpPr txBox="1"/>
            <p:nvPr/>
          </p:nvSpPr>
          <p:spPr>
            <a:xfrm>
              <a:off x="7382844" y="3408854"/>
              <a:ext cx="783894" cy="246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Wald test</a:t>
              </a:r>
            </a:p>
          </p:txBody>
        </p:sp>
        <p:sp>
          <p:nvSpPr>
            <p:cNvPr id="74" name="Abrir llave 73"/>
            <p:cNvSpPr/>
            <p:nvPr/>
          </p:nvSpPr>
          <p:spPr>
            <a:xfrm>
              <a:off x="7335126" y="3392138"/>
              <a:ext cx="90672" cy="259251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7476936" y="12844"/>
            <a:ext cx="1151401" cy="707885"/>
            <a:chOff x="4730899" y="1299889"/>
            <a:chExt cx="1151401" cy="707884"/>
          </a:xfrm>
        </p:grpSpPr>
        <p:sp>
          <p:nvSpPr>
            <p:cNvPr id="76" name="Abrir llave 75"/>
            <p:cNvSpPr/>
            <p:nvPr/>
          </p:nvSpPr>
          <p:spPr>
            <a:xfrm>
              <a:off x="4730899" y="1336015"/>
              <a:ext cx="100603" cy="635634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4782885" y="1299889"/>
              <a:ext cx="1099415" cy="7078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DGPs SUR-SIM</a:t>
              </a:r>
            </a:p>
            <a:p>
              <a:pPr algn="l"/>
              <a:r>
                <a:rPr lang="en-US" sz="1000" dirty="0" smtClean="0"/>
                <a:t>DGPs SUR-SLM</a:t>
              </a:r>
            </a:p>
            <a:p>
              <a:pPr algn="l"/>
              <a:r>
                <a:rPr lang="en-US" sz="1000" dirty="0" smtClean="0"/>
                <a:t>DGPs SUR-SEM</a:t>
              </a:r>
            </a:p>
            <a:p>
              <a:pPr algn="l"/>
              <a:r>
                <a:rPr lang="en-US" sz="1000" dirty="0" smtClean="0"/>
                <a:t>DGPs SUR-SARAR</a:t>
              </a:r>
            </a:p>
          </p:txBody>
        </p:sp>
      </p:grpSp>
      <p:sp>
        <p:nvSpPr>
          <p:cNvPr id="78" name="CuadroTexto 77"/>
          <p:cNvSpPr txBox="1"/>
          <p:nvPr/>
        </p:nvSpPr>
        <p:spPr>
          <a:xfrm>
            <a:off x="7624757" y="2156369"/>
            <a:ext cx="13145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 smtClean="0"/>
              <a:t>spsurtime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Abrir llave 16"/>
          <p:cNvSpPr/>
          <p:nvPr/>
        </p:nvSpPr>
        <p:spPr>
          <a:xfrm flipH="1">
            <a:off x="7358874" y="1478617"/>
            <a:ext cx="179828" cy="1716664"/>
          </a:xfrm>
          <a:prstGeom prst="leftBrac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adroTexto 78"/>
          <p:cNvSpPr txBox="1"/>
          <p:nvPr/>
        </p:nvSpPr>
        <p:spPr>
          <a:xfrm>
            <a:off x="2706740" y="4536354"/>
            <a:ext cx="323843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smtClean="0"/>
              <a:t>LR test </a:t>
            </a:r>
            <a:r>
              <a:rPr lang="en-US" dirty="0"/>
              <a:t>coefficients stability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6409214" y="4535899"/>
            <a:ext cx="1608694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 smtClean="0"/>
              <a:t>lr_betas_spsur</a:t>
            </a:r>
            <a:r>
              <a:rPr lang="en-US" dirty="0" smtClean="0"/>
              <a:t>()</a:t>
            </a:r>
            <a:endParaRPr lang="en-US" dirty="0"/>
          </a:p>
        </p:txBody>
      </p:sp>
      <p:grpSp>
        <p:nvGrpSpPr>
          <p:cNvPr id="82" name="Agrupar 162"/>
          <p:cNvGrpSpPr/>
          <p:nvPr/>
        </p:nvGrpSpPr>
        <p:grpSpPr>
          <a:xfrm>
            <a:off x="8136420" y="4559418"/>
            <a:ext cx="1093820" cy="273443"/>
            <a:chOff x="7347280" y="3385585"/>
            <a:chExt cx="1093820" cy="273443"/>
          </a:xfrm>
        </p:grpSpPr>
        <p:sp>
          <p:nvSpPr>
            <p:cNvPr id="83" name="CuadroTexto 82"/>
            <p:cNvSpPr txBox="1"/>
            <p:nvPr/>
          </p:nvSpPr>
          <p:spPr>
            <a:xfrm>
              <a:off x="7402453" y="3385585"/>
              <a:ext cx="103864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LR test</a:t>
              </a:r>
            </a:p>
          </p:txBody>
        </p:sp>
        <p:sp>
          <p:nvSpPr>
            <p:cNvPr id="84" name="Abrir llave 83"/>
            <p:cNvSpPr/>
            <p:nvPr/>
          </p:nvSpPr>
          <p:spPr>
            <a:xfrm>
              <a:off x="7347280" y="3398214"/>
              <a:ext cx="144872" cy="260814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5" name="Conector recto 84"/>
          <p:cNvCxnSpPr>
            <a:stCxn id="79" idx="3"/>
            <a:endCxn id="81" idx="1"/>
          </p:cNvCxnSpPr>
          <p:nvPr/>
        </p:nvCxnSpPr>
        <p:spPr>
          <a:xfrm flipV="1">
            <a:off x="5945170" y="4705176"/>
            <a:ext cx="464044" cy="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8" idx="3"/>
            <a:endCxn id="79" idx="1"/>
          </p:cNvCxnSpPr>
          <p:nvPr/>
        </p:nvCxnSpPr>
        <p:spPr>
          <a:xfrm flipV="1">
            <a:off x="2116274" y="4705631"/>
            <a:ext cx="590466" cy="1882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135</Words>
  <Application>Microsoft Macintosh PowerPoint</Application>
  <PresentationFormat>Presentación en pantalla (4:3)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UPCT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Lopez Hernandez</dc:creator>
  <cp:lastModifiedBy>Usuario de Microsoft Office</cp:lastModifiedBy>
  <cp:revision>30</cp:revision>
  <dcterms:created xsi:type="dcterms:W3CDTF">2018-12-19T15:33:33Z</dcterms:created>
  <dcterms:modified xsi:type="dcterms:W3CDTF">2019-02-15T10:27:36Z</dcterms:modified>
</cp:coreProperties>
</file>