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67" r:id="rId4"/>
  </p:sldMasterIdLst>
  <p:sldIdLst>
    <p:sldId id="256" r:id="rId5"/>
    <p:sldId id="261" r:id="rId6"/>
    <p:sldId id="268" r:id="rId7"/>
    <p:sldId id="265" r:id="rId8"/>
    <p:sldId id="270" r:id="rId9"/>
    <p:sldId id="273" r:id="rId10"/>
    <p:sldId id="266" r:id="rId11"/>
    <p:sldId id="312" r:id="rId12"/>
    <p:sldId id="262"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94628" autoAdjust="0"/>
  </p:normalViewPr>
  <p:slideViewPr>
    <p:cSldViewPr>
      <p:cViewPr varScale="1">
        <p:scale>
          <a:sx n="136" d="100"/>
          <a:sy n="136" d="100"/>
        </p:scale>
        <p:origin x="2646" y="120"/>
      </p:cViewPr>
      <p:guideLst>
        <p:guide orient="horz" pos="1393"/>
        <p:guide pos="287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anose="020B0604020202020204" pitchFamily="34" charset="0"/>
              </a:defRPr>
            </a:lvl1pPr>
          </a:lstStyle>
          <a:p>
            <a:r>
              <a:rPr lang="en-US" altLang="ko-KR" dirty="0">
                <a:ea typeface="Malgun Gothic" pitchFamily="50" charset="-127"/>
              </a:rPr>
              <a:t>FREE </a:t>
            </a:r>
            <a:endParaRPr lang="en-US" altLang="ko-KR" dirty="0">
              <a:ea typeface="Malgun Gothic" pitchFamily="50" charset="-127"/>
            </a:endParaRPr>
          </a:p>
          <a:p>
            <a:r>
              <a:rPr lang="en-US" altLang="ko-KR" dirty="0">
                <a:ea typeface="Malgun Gothic"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anose="020B0604020202020204" pitchFamily="34" charset="0"/>
              </a:defRPr>
            </a:lvl1pPr>
          </a:lstStyle>
          <a:p>
            <a:pPr>
              <a:spcBef>
                <a:spcPts val="0"/>
              </a:spcBef>
              <a:defRPr/>
            </a:pPr>
            <a:r>
              <a:rPr lang="en-US" altLang="ko-KR" b="1" dirty="0"/>
              <a:t>INSERT THE TITLE </a:t>
            </a:r>
            <a:endParaRPr lang="en-US" altLang="ko-KR" b="1" dirty="0"/>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ICON SETS LAYOUT</a:t>
            </a:r>
            <a:endParaRPr lang="en-US" altLang="ko-KR" dirty="0"/>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dirty="0"/>
              <a:t>SECTION BREAK</a:t>
            </a:r>
            <a:endParaRPr lang="en-US" altLang="ko-KR" dirty="0"/>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Thank you</a:t>
            </a:r>
            <a:endParaRPr lang="en-US" altLang="ko-KR" dirty="0"/>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a:fillRect/>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6" Type="http://schemas.openxmlformats.org/officeDocument/2006/relationships/theme" Target="../theme/theme2.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173095" y="1048385"/>
            <a:ext cx="5721985" cy="1919605"/>
          </a:xfrm>
        </p:spPr>
        <p:txBody>
          <a:bodyPr/>
          <a:lstStyle/>
          <a:p>
            <a:r>
              <a:rPr lang="en-US" altLang="ko-KR" dirty="0">
                <a:latin typeface="Arial" panose="020B0604020202020204" pitchFamily="34" charset="0"/>
                <a:ea typeface="Malgun Gothic" pitchFamily="50" charset="-127"/>
              </a:rPr>
              <a:t>XÂY DỰNG BACKEND CHO HỆ TH</a:t>
            </a:r>
            <a:r>
              <a:rPr lang="" altLang="en-US" dirty="0">
                <a:latin typeface="Arial" panose="020B0604020202020204" pitchFamily="34" charset="0"/>
                <a:ea typeface="Malgun Gothic" pitchFamily="50" charset="-127"/>
              </a:rPr>
              <a:t>Ố</a:t>
            </a:r>
            <a:r>
              <a:rPr lang="en-US" altLang="ko-KR" dirty="0">
                <a:latin typeface="Arial" panose="020B0604020202020204" pitchFamily="34" charset="0"/>
                <a:ea typeface="Malgun Gothic" pitchFamily="50" charset="-127"/>
              </a:rPr>
              <a:t>NG THI TRẮC </a:t>
            </a:r>
            <a:endParaRPr lang="en-US" altLang="ko-KR" dirty="0">
              <a:latin typeface="Arial" panose="020B0604020202020204" pitchFamily="34" charset="0"/>
              <a:ea typeface="Malgun Gothic" pitchFamily="50" charset="-127"/>
            </a:endParaRPr>
          </a:p>
          <a:p>
            <a:r>
              <a:rPr lang="en-US" altLang="ko-KR" dirty="0">
                <a:latin typeface="Arial" panose="020B0604020202020204" pitchFamily="34" charset="0"/>
                <a:ea typeface="Malgun Gothic" pitchFamily="50" charset="-127"/>
              </a:rPr>
              <a:t>NGHIỆM TRỰC TUYẾN</a:t>
            </a:r>
            <a:endParaRPr lang="en-US" altLang="ko-KR" dirty="0">
              <a:latin typeface="Arial" panose="020B0604020202020204" pitchFamily="34" charset="0"/>
              <a:ea typeface="Malgun Gothic" pitchFamily="50" charset="-127"/>
            </a:endParaRPr>
          </a:p>
        </p:txBody>
      </p:sp>
      <p:sp>
        <p:nvSpPr>
          <p:cNvPr id="2" name="Text Box 1"/>
          <p:cNvSpPr txBox="1"/>
          <p:nvPr/>
        </p:nvSpPr>
        <p:spPr>
          <a:xfrm>
            <a:off x="4907915" y="3954780"/>
            <a:ext cx="3309620" cy="306705"/>
          </a:xfrm>
          <a:prstGeom prst="rect">
            <a:avLst/>
          </a:prstGeom>
          <a:noFill/>
        </p:spPr>
        <p:txBody>
          <a:bodyPr wrap="square" rtlCol="0">
            <a:spAutoFit/>
          </a:bodyPr>
          <a:p>
            <a:r>
              <a:rPr lang="en-US" sz="1400">
                <a:solidFill>
                  <a:schemeClr val="bg1"/>
                </a:solidFill>
              </a:rPr>
              <a:t>Sinh viên: Huỳnh Đức Khoản</a:t>
            </a:r>
            <a:endParaRPr lang="en-US" sz="1400">
              <a:solidFill>
                <a:schemeClr val="bg1"/>
              </a:solidFill>
            </a:endParaRPr>
          </a:p>
        </p:txBody>
      </p:sp>
      <p:sp>
        <p:nvSpPr>
          <p:cNvPr id="7" name="Text Box 6"/>
          <p:cNvSpPr txBox="1"/>
          <p:nvPr/>
        </p:nvSpPr>
        <p:spPr>
          <a:xfrm>
            <a:off x="4907915" y="4261485"/>
            <a:ext cx="3846830" cy="306705"/>
          </a:xfrm>
          <a:prstGeom prst="rect">
            <a:avLst/>
          </a:prstGeom>
          <a:noFill/>
        </p:spPr>
        <p:txBody>
          <a:bodyPr wrap="square" rtlCol="0">
            <a:spAutoFit/>
          </a:bodyPr>
          <a:p>
            <a:r>
              <a:rPr lang="en-US" sz="1400">
                <a:solidFill>
                  <a:schemeClr val="bg1"/>
                </a:solidFill>
              </a:rPr>
              <a:t>Giảng viên hướng dẫn: Nguyễn Thanh Tuấn</a:t>
            </a:r>
            <a:endParaRPr lang="en-US" sz="14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 altLang="en-US" sz="3600" dirty="0">
                <a:cs typeface="Arial" panose="020B0604020202020204" pitchFamily="34" charset="0"/>
              </a:rPr>
              <a:t>NỘI DUNG BÁO CÁO</a:t>
            </a:r>
            <a:endParaRPr lang="" altLang="en-US" sz="3600" dirty="0">
              <a:cs typeface="Arial" panose="020B0604020202020204" pitchFamily="34" charset="0"/>
            </a:endParaRPr>
          </a:p>
        </p:txBody>
      </p:sp>
      <p:grpSp>
        <p:nvGrpSpPr>
          <p:cNvPr id="6" name="Group 5"/>
          <p:cNvGrpSpPr/>
          <p:nvPr/>
        </p:nvGrpSpPr>
        <p:grpSpPr>
          <a:xfrm>
            <a:off x="3131840" y="1275606"/>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grpSp>
        <p:nvGrpSpPr>
          <p:cNvPr id="17" name="Group 16"/>
          <p:cNvGrpSpPr/>
          <p:nvPr/>
        </p:nvGrpSpPr>
        <p:grpSpPr>
          <a:xfrm>
            <a:off x="3126085" y="2163705"/>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20" name="Group 19"/>
          <p:cNvGrpSpPr/>
          <p:nvPr/>
        </p:nvGrpSpPr>
        <p:grpSpPr>
          <a:xfrm>
            <a:off x="3120330" y="3051804"/>
            <a:ext cx="5256584" cy="720000"/>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grpSp>
        <p:nvGrpSpPr>
          <p:cNvPr id="23" name="Group 22"/>
          <p:cNvGrpSpPr/>
          <p:nvPr/>
        </p:nvGrpSpPr>
        <p:grpSpPr>
          <a:xfrm>
            <a:off x="3114575" y="3939902"/>
            <a:ext cx="5256584" cy="720000"/>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01</a:t>
            </a:r>
            <a:endParaRPr lang="ko-KR" altLang="en-US" sz="2000" b="1" dirty="0">
              <a:solidFill>
                <a:schemeClr val="bg1"/>
              </a:solidFill>
              <a:cs typeface="Arial" panose="020B0604020202020204" pitchFamily="34" charset="0"/>
            </a:endParaRPr>
          </a:p>
        </p:txBody>
      </p:sp>
      <p:sp>
        <p:nvSpPr>
          <p:cNvPr id="27" name="TextBox 26"/>
          <p:cNvSpPr txBox="1"/>
          <p:nvPr/>
        </p:nvSpPr>
        <p:spPr>
          <a:xfrm>
            <a:off x="3120330" y="2163705"/>
            <a:ext cx="533164" cy="400110"/>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02</a:t>
            </a:r>
            <a:endParaRPr lang="ko-KR" altLang="en-US" sz="2000" b="1" dirty="0">
              <a:solidFill>
                <a:schemeClr val="bg1"/>
              </a:solidFill>
              <a:cs typeface="Arial" panose="020B0604020202020204" pitchFamily="34" charset="0"/>
            </a:endParaRPr>
          </a:p>
        </p:txBody>
      </p:sp>
      <p:sp>
        <p:nvSpPr>
          <p:cNvPr id="28" name="TextBox 27"/>
          <p:cNvSpPr txBox="1"/>
          <p:nvPr/>
        </p:nvSpPr>
        <p:spPr>
          <a:xfrm>
            <a:off x="3108820" y="3051804"/>
            <a:ext cx="533164" cy="400110"/>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03</a:t>
            </a:r>
            <a:endParaRPr lang="ko-KR" altLang="en-US" sz="2000" b="1" dirty="0">
              <a:solidFill>
                <a:schemeClr val="bg1"/>
              </a:solidFill>
              <a:cs typeface="Arial" panose="020B0604020202020204" pitchFamily="34" charset="0"/>
            </a:endParaRPr>
          </a:p>
        </p:txBody>
      </p:sp>
      <p:sp>
        <p:nvSpPr>
          <p:cNvPr id="29" name="TextBox 28"/>
          <p:cNvSpPr txBox="1"/>
          <p:nvPr/>
        </p:nvSpPr>
        <p:spPr>
          <a:xfrm>
            <a:off x="3097310" y="3939903"/>
            <a:ext cx="533164" cy="400110"/>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04</a:t>
            </a:r>
            <a:endParaRPr lang="ko-KR" altLang="en-US" sz="2000" b="1" dirty="0">
              <a:solidFill>
                <a:schemeClr val="bg1"/>
              </a:solidFill>
              <a:cs typeface="Arial" panose="020B0604020202020204" pitchFamily="34" charset="0"/>
            </a:endParaRPr>
          </a:p>
        </p:txBody>
      </p:sp>
      <p:grpSp>
        <p:nvGrpSpPr>
          <p:cNvPr id="7" name="Group 6"/>
          <p:cNvGrpSpPr/>
          <p:nvPr/>
        </p:nvGrpSpPr>
        <p:grpSpPr>
          <a:xfrm>
            <a:off x="3851840" y="1356248"/>
            <a:ext cx="4392568" cy="544815"/>
            <a:chOff x="3851840" y="1356248"/>
            <a:chExt cx="4392568" cy="544815"/>
          </a:xfrm>
        </p:grpSpPr>
        <p:sp>
          <p:nvSpPr>
            <p:cNvPr id="30" name="TextBox 29"/>
            <p:cNvSpPr txBox="1"/>
            <p:nvPr/>
          </p:nvSpPr>
          <p:spPr>
            <a:xfrm>
              <a:off x="3851840" y="1356248"/>
              <a:ext cx="4392567" cy="306705"/>
            </a:xfrm>
            <a:prstGeom prst="rect">
              <a:avLst/>
            </a:prstGeom>
            <a:noFill/>
          </p:spPr>
          <p:txBody>
            <a:bodyPr wrap="square" rtlCol="0">
              <a:spAutoFit/>
            </a:bodyPr>
            <a:lstStyle/>
            <a:p>
              <a:r>
                <a:rPr lang="" altLang="ko-KR" sz="1400" b="1" dirty="0">
                  <a:solidFill>
                    <a:schemeClr val="tx1">
                      <a:lumMod val="75000"/>
                      <a:lumOff val="25000"/>
                    </a:schemeClr>
                  </a:solidFill>
                  <a:cs typeface="Arial" panose="020B0604020202020204" pitchFamily="34" charset="0"/>
                </a:rPr>
                <a:t>Giới thiệu đề tài	</a:t>
              </a:r>
              <a:endParaRPr lang="" altLang="ko-KR" sz="1400" b="1" dirty="0">
                <a:solidFill>
                  <a:schemeClr val="tx1">
                    <a:lumMod val="75000"/>
                    <a:lumOff val="25000"/>
                  </a:schemeClr>
                </a:solidFill>
                <a:cs typeface="Arial" panose="020B0604020202020204" pitchFamily="34" charset="0"/>
              </a:endParaRPr>
            </a:p>
          </p:txBody>
        </p:sp>
        <p:sp>
          <p:nvSpPr>
            <p:cNvPr id="31" name="TextBox 30"/>
            <p:cNvSpPr txBox="1"/>
            <p:nvPr/>
          </p:nvSpPr>
          <p:spPr>
            <a:xfrm>
              <a:off x="3851840" y="1625473"/>
              <a:ext cx="4392568" cy="275590"/>
            </a:xfrm>
            <a:prstGeom prst="rect">
              <a:avLst/>
            </a:prstGeom>
            <a:noFill/>
          </p:spPr>
          <p:txBody>
            <a:bodyPr wrap="square" rtlCol="0">
              <a:spAutoFit/>
            </a:bodyPr>
            <a:lstStyle/>
            <a:p>
              <a:r>
                <a:rPr lang="" sz="1200" dirty="0">
                  <a:solidFill>
                    <a:schemeClr val="tx1">
                      <a:lumMod val="75000"/>
                      <a:lumOff val="25000"/>
                    </a:schemeClr>
                  </a:solidFill>
                  <a:cs typeface="Arial" panose="020B0604020202020204" pitchFamily="34" charset="0"/>
                </a:rPr>
                <a:t>Nêu sơ lược đề tài và lý do chọn đề tài.</a:t>
              </a:r>
              <a:endParaRPr lang="" sz="1200" dirty="0">
                <a:solidFill>
                  <a:schemeClr val="tx1">
                    <a:lumMod val="75000"/>
                    <a:lumOff val="25000"/>
                  </a:schemeClr>
                </a:solidFill>
                <a:cs typeface="Arial" panose="020B0604020202020204" pitchFamily="34" charset="0"/>
              </a:endParaRPr>
            </a:p>
          </p:txBody>
        </p:sp>
      </p:grpSp>
      <p:grpSp>
        <p:nvGrpSpPr>
          <p:cNvPr id="36" name="Group 35"/>
          <p:cNvGrpSpPr/>
          <p:nvPr/>
        </p:nvGrpSpPr>
        <p:grpSpPr>
          <a:xfrm>
            <a:off x="3851840" y="2250553"/>
            <a:ext cx="4392568" cy="582280"/>
            <a:chOff x="3851840" y="1356248"/>
            <a:chExt cx="4392568" cy="582280"/>
          </a:xfrm>
        </p:grpSpPr>
        <p:sp>
          <p:nvSpPr>
            <p:cNvPr id="37" name="TextBox 36"/>
            <p:cNvSpPr txBox="1"/>
            <p:nvPr/>
          </p:nvSpPr>
          <p:spPr>
            <a:xfrm>
              <a:off x="3851840" y="1356248"/>
              <a:ext cx="4392567" cy="306705"/>
            </a:xfrm>
            <a:prstGeom prst="rect">
              <a:avLst/>
            </a:prstGeom>
            <a:noFill/>
          </p:spPr>
          <p:txBody>
            <a:bodyPr wrap="square" rtlCol="0">
              <a:spAutoFit/>
            </a:bodyPr>
            <a:lstStyle/>
            <a:p>
              <a:r>
                <a:rPr lang="" sz="1400" b="1" dirty="0">
                  <a:solidFill>
                    <a:schemeClr val="tx1">
                      <a:lumMod val="75000"/>
                      <a:lumOff val="25000"/>
                    </a:schemeClr>
                  </a:solidFill>
                  <a:cs typeface="Arial" panose="020B0604020202020204" pitchFamily="34" charset="0"/>
                </a:rPr>
                <a:t>Cơ sở lý thuyết</a:t>
              </a:r>
              <a:endParaRPr lang="" sz="1400" b="1" dirty="0">
                <a:solidFill>
                  <a:schemeClr val="tx1">
                    <a:lumMod val="75000"/>
                    <a:lumOff val="25000"/>
                  </a:schemeClr>
                </a:solidFill>
                <a:cs typeface="Arial" panose="020B0604020202020204" pitchFamily="34" charset="0"/>
              </a:endParaRPr>
            </a:p>
          </p:txBody>
        </p:sp>
        <p:sp>
          <p:nvSpPr>
            <p:cNvPr id="38" name="TextBox 37"/>
            <p:cNvSpPr txBox="1"/>
            <p:nvPr/>
          </p:nvSpPr>
          <p:spPr>
            <a:xfrm>
              <a:off x="3851840" y="1662938"/>
              <a:ext cx="4392568" cy="275590"/>
            </a:xfrm>
            <a:prstGeom prst="rect">
              <a:avLst/>
            </a:prstGeom>
            <a:noFill/>
          </p:spPr>
          <p:txBody>
            <a:bodyPr wrap="square" rtlCol="0">
              <a:spAutoFit/>
            </a:bodyPr>
            <a:lstStyle/>
            <a:p>
              <a:r>
                <a:rPr lang="" sz="1200" dirty="0">
                  <a:solidFill>
                    <a:schemeClr val="tx1">
                      <a:lumMod val="75000"/>
                      <a:lumOff val="25000"/>
                    </a:schemeClr>
                  </a:solidFill>
                  <a:cs typeface="Arial" panose="020B0604020202020204" pitchFamily="34" charset="0"/>
                </a:rPr>
                <a:t>Công nghệ áp dụng vào một số thứ liên quan.</a:t>
              </a:r>
              <a:endParaRPr lang="" sz="1200" dirty="0">
                <a:solidFill>
                  <a:schemeClr val="tx1">
                    <a:lumMod val="75000"/>
                    <a:lumOff val="25000"/>
                  </a:schemeClr>
                </a:solidFill>
                <a:cs typeface="Arial" panose="020B0604020202020204" pitchFamily="34" charset="0"/>
              </a:endParaRPr>
            </a:p>
          </p:txBody>
        </p:sp>
      </p:grpSp>
      <p:grpSp>
        <p:nvGrpSpPr>
          <p:cNvPr id="39" name="Group 38"/>
          <p:cNvGrpSpPr/>
          <p:nvPr/>
        </p:nvGrpSpPr>
        <p:grpSpPr>
          <a:xfrm>
            <a:off x="3851840" y="3144858"/>
            <a:ext cx="4392568" cy="544815"/>
            <a:chOff x="3851840" y="1356248"/>
            <a:chExt cx="4392568" cy="544815"/>
          </a:xfrm>
        </p:grpSpPr>
        <p:sp>
          <p:nvSpPr>
            <p:cNvPr id="40" name="TextBox 39"/>
            <p:cNvSpPr txBox="1"/>
            <p:nvPr/>
          </p:nvSpPr>
          <p:spPr>
            <a:xfrm>
              <a:off x="3851840" y="1356248"/>
              <a:ext cx="4392567" cy="306705"/>
            </a:xfrm>
            <a:prstGeom prst="rect">
              <a:avLst/>
            </a:prstGeom>
            <a:noFill/>
          </p:spPr>
          <p:txBody>
            <a:bodyPr wrap="square" rtlCol="0">
              <a:spAutoFit/>
            </a:bodyPr>
            <a:lstStyle/>
            <a:p>
              <a:r>
                <a:rPr lang="" altLang="ko-KR" sz="1400" b="1" dirty="0">
                  <a:solidFill>
                    <a:schemeClr val="tx1">
                      <a:lumMod val="75000"/>
                      <a:lumOff val="25000"/>
                    </a:schemeClr>
                  </a:solidFill>
                  <a:cs typeface="Arial" panose="020B0604020202020204" pitchFamily="34" charset="0"/>
                </a:rPr>
                <a:t>Vấn đề cần giải quyết</a:t>
              </a:r>
              <a:endParaRPr lang="" altLang="ko-KR" sz="1400" b="1" dirty="0">
                <a:solidFill>
                  <a:schemeClr val="tx1">
                    <a:lumMod val="75000"/>
                    <a:lumOff val="25000"/>
                  </a:schemeClr>
                </a:solidFill>
                <a:cs typeface="Arial" panose="020B0604020202020204" pitchFamily="34" charset="0"/>
              </a:endParaRPr>
            </a:p>
          </p:txBody>
        </p:sp>
        <p:sp>
          <p:nvSpPr>
            <p:cNvPr id="41" name="TextBox 40"/>
            <p:cNvSpPr txBox="1"/>
            <p:nvPr/>
          </p:nvSpPr>
          <p:spPr>
            <a:xfrm>
              <a:off x="3851840" y="1625473"/>
              <a:ext cx="4392568" cy="275590"/>
            </a:xfrm>
            <a:prstGeom prst="rect">
              <a:avLst/>
            </a:prstGeom>
            <a:noFill/>
          </p:spPr>
          <p:txBody>
            <a:bodyPr wrap="square" rtlCol="0">
              <a:spAutoFit/>
            </a:bodyPr>
            <a:lstStyle/>
            <a:p>
              <a:r>
                <a:rPr lang="" altLang="ko-KR" sz="1200" dirty="0">
                  <a:solidFill>
                    <a:schemeClr val="tx1">
                      <a:lumMod val="75000"/>
                      <a:lumOff val="25000"/>
                    </a:schemeClr>
                  </a:solidFill>
                  <a:cs typeface="Arial" panose="020B0604020202020204" pitchFamily="34" charset="0"/>
                </a:rPr>
                <a:t>Nêu ra các vấn đề và sơ lượt cách giải quyết.</a:t>
              </a:r>
              <a:endParaRPr lang="" altLang="ko-KR" sz="1200" dirty="0">
                <a:solidFill>
                  <a:schemeClr val="tx1">
                    <a:lumMod val="75000"/>
                    <a:lumOff val="25000"/>
                  </a:schemeClr>
                </a:solidFill>
                <a:cs typeface="Arial" panose="020B0604020202020204" pitchFamily="34" charset="0"/>
              </a:endParaRPr>
            </a:p>
          </p:txBody>
        </p:sp>
      </p:grpSp>
      <p:grpSp>
        <p:nvGrpSpPr>
          <p:cNvPr id="42" name="Group 41"/>
          <p:cNvGrpSpPr/>
          <p:nvPr/>
        </p:nvGrpSpPr>
        <p:grpSpPr>
          <a:xfrm>
            <a:off x="3851840" y="4039163"/>
            <a:ext cx="4392568" cy="544815"/>
            <a:chOff x="3851840" y="1356248"/>
            <a:chExt cx="4392568" cy="544815"/>
          </a:xfrm>
        </p:grpSpPr>
        <p:sp>
          <p:nvSpPr>
            <p:cNvPr id="43" name="TextBox 42"/>
            <p:cNvSpPr txBox="1"/>
            <p:nvPr/>
          </p:nvSpPr>
          <p:spPr>
            <a:xfrm>
              <a:off x="3851840" y="1356248"/>
              <a:ext cx="4392567" cy="306705"/>
            </a:xfrm>
            <a:prstGeom prst="rect">
              <a:avLst/>
            </a:prstGeom>
            <a:noFill/>
          </p:spPr>
          <p:txBody>
            <a:bodyPr wrap="square" rtlCol="0">
              <a:spAutoFit/>
            </a:bodyPr>
            <a:lstStyle/>
            <a:p>
              <a:r>
                <a:rPr lang="" sz="1400" b="1" dirty="0">
                  <a:solidFill>
                    <a:schemeClr val="tx1">
                      <a:lumMod val="75000"/>
                      <a:lumOff val="25000"/>
                    </a:schemeClr>
                  </a:solidFill>
                  <a:cs typeface="Arial" panose="020B0604020202020204" pitchFamily="34" charset="0"/>
                </a:rPr>
                <a:t>Kết quả ứng dụng	</a:t>
              </a:r>
              <a:endParaRPr lang="" sz="1400" b="1" dirty="0">
                <a:solidFill>
                  <a:schemeClr val="tx1">
                    <a:lumMod val="75000"/>
                    <a:lumOff val="25000"/>
                  </a:schemeClr>
                </a:solidFill>
                <a:cs typeface="Arial" panose="020B0604020202020204" pitchFamily="34" charset="0"/>
              </a:endParaRPr>
            </a:p>
          </p:txBody>
        </p:sp>
        <p:sp>
          <p:nvSpPr>
            <p:cNvPr id="44" name="TextBox 43"/>
            <p:cNvSpPr txBox="1"/>
            <p:nvPr/>
          </p:nvSpPr>
          <p:spPr>
            <a:xfrm>
              <a:off x="3851840" y="1625473"/>
              <a:ext cx="4392568" cy="275590"/>
            </a:xfrm>
            <a:prstGeom prst="rect">
              <a:avLst/>
            </a:prstGeom>
            <a:noFill/>
          </p:spPr>
          <p:txBody>
            <a:bodyPr wrap="square" rtlCol="0">
              <a:spAutoFit/>
            </a:bodyPr>
            <a:lstStyle/>
            <a:p>
              <a:r>
                <a:rPr lang="" sz="1200" dirty="0">
                  <a:solidFill>
                    <a:schemeClr val="tx1">
                      <a:lumMod val="75000"/>
                      <a:lumOff val="25000"/>
                    </a:schemeClr>
                  </a:solidFill>
                  <a:cs typeface="Arial" panose="020B0604020202020204" pitchFamily="34" charset="0"/>
                </a:rPr>
                <a:t>Trình bày kết quả của đồ án thuật toán.</a:t>
              </a:r>
              <a:endParaRPr lang="" sz="1200" dirty="0">
                <a:solidFill>
                  <a:schemeClr val="tx1">
                    <a:lumMod val="75000"/>
                    <a:lumOff val="25000"/>
                  </a:schemeClr>
                </a:solidFill>
                <a:cs typeface="Arial" panose="020B0604020202020204"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lstStyle/>
          <a:p>
            <a:r>
              <a:rPr lang="" dirty="0">
                <a:sym typeface="+mn-ea"/>
              </a:rPr>
              <a:t>GIỚI THIỆU ĐỀ TÀI</a:t>
            </a:r>
            <a:endParaRPr lang="" dirty="0"/>
          </a:p>
        </p:txBody>
      </p:sp>
      <p:sp>
        <p:nvSpPr>
          <p:cNvPr id="3" name="Text Placeholder 2"/>
          <p:cNvSpPr>
            <a:spLocks noGrp="1"/>
          </p:cNvSpPr>
          <p:nvPr>
            <p:ph type="body" sz="quarter" idx="11"/>
          </p:nvPr>
        </p:nvSpPr>
        <p:spPr>
          <a:xfrm>
            <a:off x="0" y="699542"/>
            <a:ext cx="9144000" cy="288032"/>
          </a:xfrm>
        </p:spPr>
        <p:txBody>
          <a:bodyPr/>
          <a:lstStyle/>
          <a:p>
            <a:pPr lvl="0"/>
            <a:r>
              <a:rPr lang="" altLang="en-US" dirty="0"/>
              <a:t>Ý nghĩa, tầm quan trọng, mục tiêu và lý do khi chọn đề tài</a:t>
            </a:r>
            <a:endParaRPr lang="" altLang="en-US" dirty="0"/>
          </a:p>
        </p:txBody>
      </p:sp>
      <p:sp>
        <p:nvSpPr>
          <p:cNvPr id="5" name="TextBox 4"/>
          <p:cNvSpPr txBox="1"/>
          <p:nvPr/>
        </p:nvSpPr>
        <p:spPr>
          <a:xfrm>
            <a:off x="1475656" y="1556087"/>
            <a:ext cx="6192688" cy="1014730"/>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anose="020B0604020202020204" pitchFamily="34" charset="0"/>
              </a:rPr>
              <a:t>Ứng dụng cộng nghệ thông tin vào việc dạy học đã và đang trở thành xu thế phát triển nhằm nâng cao chất lượng đào tạo ở bật phổ thông và đại học, nhằm nâng cao và đổi mới phương pháp dạy học ở trường học, góp phần thay đổi cơ cấu nền giáo dục việt nam. Đã nhà có nhiều thành tựu công nghệ thông tin làm thay đổi nền giáo dục theo hướng tích cực và đã được chứng minh.</a:t>
            </a:r>
            <a:endParaRPr lang="en-US" altLang="ko-KR" sz="1200" dirty="0">
              <a:solidFill>
                <a:schemeClr val="tx1">
                  <a:lumMod val="75000"/>
                  <a:lumOff val="25000"/>
                </a:schemeClr>
              </a:solidFill>
              <a:cs typeface="Arial" panose="020B0604020202020204" pitchFamily="34" charset="0"/>
            </a:endParaRPr>
          </a:p>
        </p:txBody>
      </p:sp>
      <p:sp>
        <p:nvSpPr>
          <p:cNvPr id="6" name="TextBox 5"/>
          <p:cNvSpPr txBox="1"/>
          <p:nvPr/>
        </p:nvSpPr>
        <p:spPr>
          <a:xfrm>
            <a:off x="899592" y="105958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
        <p:nvSpPr>
          <p:cNvPr id="7" name="TextBox 6"/>
          <p:cNvSpPr txBox="1"/>
          <p:nvPr/>
        </p:nvSpPr>
        <p:spPr>
          <a:xfrm rot="10800000">
            <a:off x="7452320" y="1290122"/>
            <a:ext cx="745399" cy="1569660"/>
          </a:xfrm>
          <a:prstGeom prst="rect">
            <a:avLst/>
          </a:prstGeom>
          <a:noFill/>
        </p:spPr>
        <p:txBody>
          <a:bodyPr wrap="square" rtlCol="0">
            <a:spAutoFit/>
          </a:bodyPr>
          <a:lstStyle/>
          <a:p>
            <a:pPr algn="ctr"/>
            <a:r>
              <a:rPr lang="en-US" altLang="ko-KR" sz="9600" b="1" dirty="0">
                <a:solidFill>
                  <a:schemeClr val="accent1"/>
                </a:solidFill>
                <a:latin typeface="Arial" panose="020B0604020202020204" pitchFamily="34" charset="0"/>
                <a:cs typeface="Arial" panose="020B0604020202020204" pitchFamily="34" charset="0"/>
              </a:rPr>
              <a:t>“</a:t>
            </a:r>
            <a:endParaRPr lang="ko-KR" altLang="en-US" sz="9600" b="1" dirty="0">
              <a:solidFill>
                <a:schemeClr val="accent1"/>
              </a:solidFill>
              <a:latin typeface="Arial" panose="020B0604020202020204" pitchFamily="34" charset="0"/>
              <a:cs typeface="Arial" panose="020B0604020202020204" pitchFamily="34" charset="0"/>
            </a:endParaRPr>
          </a:p>
        </p:txBody>
      </p:sp>
      <p:sp>
        <p:nvSpPr>
          <p:cNvPr id="8" name="TextBox 7"/>
          <p:cNvSpPr txBox="1"/>
          <p:nvPr/>
        </p:nvSpPr>
        <p:spPr>
          <a:xfrm>
            <a:off x="1354455" y="4038600"/>
            <a:ext cx="6435090" cy="306705"/>
          </a:xfrm>
          <a:prstGeom prst="rect">
            <a:avLst/>
          </a:prstGeom>
          <a:noFill/>
        </p:spPr>
        <p:txBody>
          <a:bodyPr wrap="square" rtlCol="0">
            <a:spAutoFit/>
          </a:bodyPr>
          <a:lstStyle/>
          <a:p>
            <a:pPr algn="ctr"/>
            <a:r>
              <a:rPr lang="" sz="1400" b="1" dirty="0">
                <a:solidFill>
                  <a:schemeClr val="accent2"/>
                </a:solidFill>
                <a:cs typeface="Arial" panose="020B0604020202020204" pitchFamily="34" charset="0"/>
              </a:rPr>
              <a:t>ÁP DỤNG CNTT VÀO DẠY HỌC LÀ MỘT VẤN ĐỀ THIẾT THỰC</a:t>
            </a:r>
            <a:endParaRPr lang="" sz="1400" b="1" dirty="0">
              <a:solidFill>
                <a:schemeClr val="accent2"/>
              </a:solidFill>
              <a:cs typeface="Arial" panose="020B0604020202020204" pitchFamily="34" charset="0"/>
            </a:endParaRPr>
          </a:p>
        </p:txBody>
      </p:sp>
      <p:sp>
        <p:nvSpPr>
          <p:cNvPr id="9" name="TextBox 8"/>
          <p:cNvSpPr txBox="1"/>
          <p:nvPr/>
        </p:nvSpPr>
        <p:spPr>
          <a:xfrm>
            <a:off x="2104390" y="4463415"/>
            <a:ext cx="4935855" cy="521970"/>
          </a:xfrm>
          <a:prstGeom prst="rect">
            <a:avLst/>
          </a:prstGeom>
          <a:noFill/>
        </p:spPr>
        <p:txBody>
          <a:bodyPr wrap="square" rtlCol="0">
            <a:spAutoFit/>
          </a:bodyPr>
          <a:lstStyle/>
          <a:p>
            <a:pPr algn="ctr"/>
            <a:r>
              <a:rPr lang="" sz="1400" b="1" dirty="0">
                <a:solidFill>
                  <a:schemeClr val="bg1"/>
                </a:solidFill>
                <a:cs typeface="Arial" panose="020B0604020202020204" pitchFamily="34" charset="0"/>
              </a:rPr>
              <a:t>Đây là xu hướng chung của thế giới và Việt Nam phải nhanh chón áp dụng.</a:t>
            </a:r>
            <a:endParaRPr lang="" sz="1400" b="1" dirty="0">
              <a:solidFill>
                <a:schemeClr val="bg1"/>
              </a:solidFill>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 altLang="en-US" dirty="0"/>
              <a:t>MỤC TIÊU ĐỐI TƯỢNG</a:t>
            </a:r>
            <a:endParaRPr lang="" altLang="en-US" dirty="0"/>
          </a:p>
        </p:txBody>
      </p:sp>
      <p:sp>
        <p:nvSpPr>
          <p:cNvPr id="3" name="Text Placeholder 2"/>
          <p:cNvSpPr>
            <a:spLocks noGrp="1"/>
          </p:cNvSpPr>
          <p:nvPr>
            <p:ph type="body" sz="quarter" idx="11"/>
          </p:nvPr>
        </p:nvSpPr>
        <p:spPr/>
        <p:txBody>
          <a:bodyPr/>
          <a:lstStyle/>
          <a:p>
            <a:pPr lvl="0"/>
            <a:r>
              <a:rPr lang="en-US" altLang="ko-KR" dirty="0"/>
              <a:t>Mục tiêu</a:t>
            </a:r>
            <a:r>
              <a:rPr lang="" altLang="en-US" dirty="0"/>
              <a:t>, đ</a:t>
            </a:r>
            <a:r>
              <a:rPr lang="en-US" altLang="ko-KR" dirty="0"/>
              <a:t>ối tượng và phạm vi nghiên cứu.</a:t>
            </a:r>
            <a:endParaRPr lang="en-US" altLang="ko-KR" dirty="0"/>
          </a:p>
        </p:txBody>
      </p:sp>
      <p:sp>
        <p:nvSpPr>
          <p:cNvPr id="6" name="Rectangle 5"/>
          <p:cNvSpPr/>
          <p:nvPr/>
        </p:nvSpPr>
        <p:spPr>
          <a:xfrm>
            <a:off x="0" y="1059180"/>
            <a:ext cx="9144000" cy="36087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7" name="Oval 6"/>
          <p:cNvSpPr/>
          <p:nvPr/>
        </p:nvSpPr>
        <p:spPr>
          <a:xfrm>
            <a:off x="652611" y="1707654"/>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9" name="Oval 8"/>
          <p:cNvSpPr/>
          <p:nvPr/>
        </p:nvSpPr>
        <p:spPr>
          <a:xfrm>
            <a:off x="634752" y="2715766"/>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0" name="Oval 9"/>
          <p:cNvSpPr/>
          <p:nvPr/>
        </p:nvSpPr>
        <p:spPr>
          <a:xfrm>
            <a:off x="616893" y="372387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nvGrpSpPr>
          <p:cNvPr id="11" name="Group 10"/>
          <p:cNvGrpSpPr/>
          <p:nvPr/>
        </p:nvGrpSpPr>
        <p:grpSpPr>
          <a:xfrm>
            <a:off x="1300683" y="1653427"/>
            <a:ext cx="2664296" cy="743672"/>
            <a:chOff x="803640" y="3362835"/>
            <a:chExt cx="2059657" cy="743672"/>
          </a:xfrm>
        </p:grpSpPr>
        <p:sp>
          <p:nvSpPr>
            <p:cNvPr id="12" name="TextBox 11"/>
            <p:cNvSpPr txBox="1"/>
            <p:nvPr/>
          </p:nvSpPr>
          <p:spPr>
            <a:xfrm>
              <a:off x="803640" y="3646132"/>
              <a:ext cx="2059657" cy="460375"/>
            </a:xfrm>
            <a:prstGeom prst="rect">
              <a:avLst/>
            </a:prstGeom>
            <a:noFill/>
          </p:spPr>
          <p:txBody>
            <a:bodyPr wrap="square" rtlCol="0">
              <a:spAutoFit/>
            </a:bodyPr>
            <a:lstStyle/>
            <a:p>
              <a:r>
                <a:rPr lang="" sz="1200" dirty="0">
                  <a:solidFill>
                    <a:schemeClr val="bg1"/>
                  </a:solidFill>
                  <a:cs typeface="Arial" panose="020B0604020202020204" pitchFamily="34" charset="0"/>
                </a:rPr>
                <a:t>Xây dựng bankend bằng nodejs để kết nối với CSDL.</a:t>
              </a:r>
              <a:endParaRPr lang="" sz="1200" dirty="0">
                <a:solidFill>
                  <a:schemeClr val="bg1"/>
                </a:solidFill>
                <a:cs typeface="Arial" panose="020B0604020202020204" pitchFamily="34" charset="0"/>
              </a:endParaRPr>
            </a:p>
          </p:txBody>
        </p:sp>
        <p:sp>
          <p:nvSpPr>
            <p:cNvPr id="13" name="TextBox 12"/>
            <p:cNvSpPr txBox="1"/>
            <p:nvPr/>
          </p:nvSpPr>
          <p:spPr>
            <a:xfrm>
              <a:off x="803640" y="3362835"/>
              <a:ext cx="2059657" cy="306705"/>
            </a:xfrm>
            <a:prstGeom prst="rect">
              <a:avLst/>
            </a:prstGeom>
            <a:noFill/>
          </p:spPr>
          <p:txBody>
            <a:bodyPr wrap="square" rtlCol="0">
              <a:spAutoFit/>
            </a:bodyPr>
            <a:lstStyle/>
            <a:p>
              <a:r>
                <a:rPr lang="en-US" altLang="ko-KR" sz="1400" b="1" dirty="0">
                  <a:solidFill>
                    <a:schemeClr val="bg1"/>
                  </a:solidFill>
                  <a:cs typeface="Arial" panose="020B0604020202020204" pitchFamily="34" charset="0"/>
                </a:rPr>
                <a:t>Nodejs</a:t>
              </a:r>
              <a:endParaRPr lang="en-US" altLang="ko-KR" sz="1400" b="1" dirty="0">
                <a:solidFill>
                  <a:schemeClr val="bg1"/>
                </a:solidFill>
                <a:cs typeface="Arial" panose="020B0604020202020204" pitchFamily="34" charset="0"/>
              </a:endParaRPr>
            </a:p>
          </p:txBody>
        </p:sp>
      </p:grpSp>
      <p:grpSp>
        <p:nvGrpSpPr>
          <p:cNvPr id="14" name="Group 13"/>
          <p:cNvGrpSpPr/>
          <p:nvPr/>
        </p:nvGrpSpPr>
        <p:grpSpPr>
          <a:xfrm>
            <a:off x="1300480" y="2640965"/>
            <a:ext cx="2729230" cy="756410"/>
            <a:chOff x="803640" y="3362835"/>
            <a:chExt cx="2109855" cy="744734"/>
          </a:xfrm>
        </p:grpSpPr>
        <p:sp>
          <p:nvSpPr>
            <p:cNvPr id="15" name="TextBox 14"/>
            <p:cNvSpPr txBox="1"/>
            <p:nvPr/>
          </p:nvSpPr>
          <p:spPr>
            <a:xfrm>
              <a:off x="803640" y="3654300"/>
              <a:ext cx="2109855" cy="453269"/>
            </a:xfrm>
            <a:prstGeom prst="rect">
              <a:avLst/>
            </a:prstGeom>
            <a:noFill/>
          </p:spPr>
          <p:txBody>
            <a:bodyPr wrap="square" rtlCol="0">
              <a:spAutoFit/>
            </a:bodyPr>
            <a:lstStyle/>
            <a:p>
              <a:r>
                <a:rPr lang="" sz="1200" dirty="0">
                  <a:solidFill>
                    <a:schemeClr val="bg1"/>
                  </a:solidFill>
                  <a:cs typeface="Arial" panose="020B0604020202020204" pitchFamily="34" charset="0"/>
                </a:rPr>
                <a:t>Một hệ quản trị cơ sở dữ liệu NoSQL sử dụng trong đồ án. </a:t>
              </a:r>
              <a:endParaRPr lang="" sz="1200" dirty="0">
                <a:solidFill>
                  <a:schemeClr val="bg1"/>
                </a:solidFill>
                <a:cs typeface="Arial" panose="020B0604020202020204" pitchFamily="34" charset="0"/>
              </a:endParaRPr>
            </a:p>
          </p:txBody>
        </p:sp>
        <p:sp>
          <p:nvSpPr>
            <p:cNvPr id="16" name="TextBox 15"/>
            <p:cNvSpPr txBox="1"/>
            <p:nvPr/>
          </p:nvSpPr>
          <p:spPr>
            <a:xfrm>
              <a:off x="803640" y="3362835"/>
              <a:ext cx="2059657" cy="301971"/>
            </a:xfrm>
            <a:prstGeom prst="rect">
              <a:avLst/>
            </a:prstGeom>
            <a:noFill/>
          </p:spPr>
          <p:txBody>
            <a:bodyPr wrap="square" rtlCol="0">
              <a:spAutoFit/>
            </a:bodyPr>
            <a:lstStyle/>
            <a:p>
              <a:r>
                <a:rPr lang="en-US" altLang="ko-KR" sz="1400" b="1" dirty="0">
                  <a:solidFill>
                    <a:schemeClr val="bg1"/>
                  </a:solidFill>
                  <a:cs typeface="Arial" panose="020B0604020202020204" pitchFamily="34" charset="0"/>
                </a:rPr>
                <a:t>MongoDB</a:t>
              </a:r>
              <a:endParaRPr lang="en-US" altLang="ko-KR" sz="1400" b="1" dirty="0">
                <a:solidFill>
                  <a:schemeClr val="bg1"/>
                </a:solidFill>
                <a:cs typeface="Arial" panose="020B0604020202020204" pitchFamily="34" charset="0"/>
              </a:endParaRPr>
            </a:p>
          </p:txBody>
        </p:sp>
      </p:grpSp>
      <p:grpSp>
        <p:nvGrpSpPr>
          <p:cNvPr id="17" name="Group 16"/>
          <p:cNvGrpSpPr/>
          <p:nvPr/>
        </p:nvGrpSpPr>
        <p:grpSpPr>
          <a:xfrm>
            <a:off x="1300683" y="3547096"/>
            <a:ext cx="2664296" cy="928457"/>
            <a:chOff x="803640" y="3362835"/>
            <a:chExt cx="2059657" cy="928457"/>
          </a:xfrm>
        </p:grpSpPr>
        <p:sp>
          <p:nvSpPr>
            <p:cNvPr id="18" name="TextBox 17"/>
            <p:cNvSpPr txBox="1"/>
            <p:nvPr/>
          </p:nvSpPr>
          <p:spPr>
            <a:xfrm>
              <a:off x="803640" y="3646132"/>
              <a:ext cx="2059657" cy="645160"/>
            </a:xfrm>
            <a:prstGeom prst="rect">
              <a:avLst/>
            </a:prstGeom>
            <a:noFill/>
          </p:spPr>
          <p:txBody>
            <a:bodyPr wrap="square" rtlCol="0">
              <a:spAutoFit/>
            </a:bodyPr>
            <a:lstStyle/>
            <a:p>
              <a:r>
                <a:rPr lang="en-US" altLang="ko-KR" sz="1200" dirty="0">
                  <a:solidFill>
                    <a:schemeClr val="bg1"/>
                  </a:solidFill>
                  <a:cs typeface="Arial" panose="020B0604020202020204" pitchFamily="34" charset="0"/>
                </a:rPr>
                <a:t>Express là một framework giành cho nodejs</a:t>
              </a:r>
              <a:r>
                <a:rPr lang="" altLang="en-US" sz="1200" dirty="0">
                  <a:solidFill>
                    <a:schemeClr val="bg1"/>
                  </a:solidFill>
                  <a:cs typeface="Arial" panose="020B0604020202020204" pitchFamily="34" charset="0"/>
                </a:rPr>
                <a:t>, hỗ rợ các phương thức HTTP và midleware.</a:t>
              </a:r>
              <a:endParaRPr lang="" altLang="en-US" sz="1200" dirty="0">
                <a:solidFill>
                  <a:schemeClr val="bg1"/>
                </a:solidFill>
                <a:cs typeface="Arial" panose="020B0604020202020204" pitchFamily="34" charset="0"/>
              </a:endParaRPr>
            </a:p>
          </p:txBody>
        </p:sp>
        <p:sp>
          <p:nvSpPr>
            <p:cNvPr id="19" name="TextBox 18"/>
            <p:cNvSpPr txBox="1"/>
            <p:nvPr/>
          </p:nvSpPr>
          <p:spPr>
            <a:xfrm>
              <a:off x="803640" y="3362835"/>
              <a:ext cx="2059657" cy="306705"/>
            </a:xfrm>
            <a:prstGeom prst="rect">
              <a:avLst/>
            </a:prstGeom>
            <a:noFill/>
          </p:spPr>
          <p:txBody>
            <a:bodyPr wrap="square" rtlCol="0">
              <a:spAutoFit/>
            </a:bodyPr>
            <a:lstStyle/>
            <a:p>
              <a:r>
                <a:rPr lang="en-US" altLang="ko-KR" sz="1400" dirty="0">
                  <a:solidFill>
                    <a:schemeClr val="bg1"/>
                  </a:solidFill>
                  <a:cs typeface="Arial" panose="020B0604020202020204" pitchFamily="34" charset="0"/>
                  <a:sym typeface="+mn-ea"/>
                </a:rPr>
                <a:t>Express </a:t>
              </a:r>
              <a:endParaRPr lang="ko-KR" altLang="en-US" sz="1400" b="1" dirty="0">
                <a:solidFill>
                  <a:schemeClr val="bg1"/>
                </a:solidFill>
                <a:cs typeface="Arial" panose="020B0604020202020204" pitchFamily="34" charset="0"/>
              </a:endParaRPr>
            </a:p>
          </p:txBody>
        </p:sp>
      </p:grpSp>
      <p:sp>
        <p:nvSpPr>
          <p:cNvPr id="20" name="Oval 19"/>
          <p:cNvSpPr/>
          <p:nvPr/>
        </p:nvSpPr>
        <p:spPr>
          <a:xfrm>
            <a:off x="5248647" y="1716037"/>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1" name="Oval 20"/>
          <p:cNvSpPr/>
          <p:nvPr/>
        </p:nvSpPr>
        <p:spPr>
          <a:xfrm>
            <a:off x="5230788" y="2724149"/>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2" name="Oval 21"/>
          <p:cNvSpPr/>
          <p:nvPr/>
        </p:nvSpPr>
        <p:spPr>
          <a:xfrm>
            <a:off x="5212929" y="3732261"/>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nvGrpSpPr>
          <p:cNvPr id="23" name="Group 22"/>
          <p:cNvGrpSpPr/>
          <p:nvPr/>
        </p:nvGrpSpPr>
        <p:grpSpPr>
          <a:xfrm>
            <a:off x="5896719" y="1653555"/>
            <a:ext cx="2664296" cy="743672"/>
            <a:chOff x="803640" y="3362835"/>
            <a:chExt cx="2059657" cy="743672"/>
          </a:xfrm>
        </p:grpSpPr>
        <p:sp>
          <p:nvSpPr>
            <p:cNvPr id="24" name="TextBox 23"/>
            <p:cNvSpPr txBox="1"/>
            <p:nvPr/>
          </p:nvSpPr>
          <p:spPr>
            <a:xfrm>
              <a:off x="803640" y="3646132"/>
              <a:ext cx="2059657" cy="460375"/>
            </a:xfrm>
            <a:prstGeom prst="rect">
              <a:avLst/>
            </a:prstGeom>
            <a:noFill/>
          </p:spPr>
          <p:txBody>
            <a:bodyPr wrap="square" rtlCol="0">
              <a:spAutoFit/>
            </a:bodyPr>
            <a:lstStyle/>
            <a:p>
              <a:r>
                <a:rPr lang="en-US" altLang="ko-KR" sz="1200" dirty="0">
                  <a:solidFill>
                    <a:schemeClr val="bg1"/>
                  </a:solidFill>
                  <a:cs typeface="Arial" panose="020B0604020202020204" pitchFamily="34" charset="0"/>
                </a:rPr>
                <a:t>Xây dựng được document bằng Swagger và openAPI.</a:t>
              </a:r>
              <a:endParaRPr lang="en-US" altLang="ko-KR" sz="1200" dirty="0">
                <a:solidFill>
                  <a:schemeClr val="bg1"/>
                </a:solidFill>
                <a:cs typeface="Arial" panose="020B0604020202020204" pitchFamily="34" charset="0"/>
              </a:endParaRPr>
            </a:p>
          </p:txBody>
        </p:sp>
        <p:sp>
          <p:nvSpPr>
            <p:cNvPr id="25" name="TextBox 24"/>
            <p:cNvSpPr txBox="1"/>
            <p:nvPr/>
          </p:nvSpPr>
          <p:spPr>
            <a:xfrm>
              <a:off x="803640" y="3362835"/>
              <a:ext cx="2059657" cy="306705"/>
            </a:xfrm>
            <a:prstGeom prst="rect">
              <a:avLst/>
            </a:prstGeom>
            <a:noFill/>
          </p:spPr>
          <p:txBody>
            <a:bodyPr wrap="square" rtlCol="0">
              <a:spAutoFit/>
            </a:bodyPr>
            <a:lstStyle/>
            <a:p>
              <a:r>
                <a:rPr lang="" sz="1400" b="1" dirty="0">
                  <a:solidFill>
                    <a:schemeClr val="bg1"/>
                  </a:solidFill>
                  <a:cs typeface="Arial" panose="020B0604020202020204" pitchFamily="34" charset="0"/>
                </a:rPr>
                <a:t>API documents</a:t>
              </a:r>
              <a:endParaRPr lang="" sz="1400" b="1" dirty="0">
                <a:solidFill>
                  <a:schemeClr val="bg1"/>
                </a:solidFill>
                <a:cs typeface="Arial" panose="020B0604020202020204" pitchFamily="34" charset="0"/>
              </a:endParaRPr>
            </a:p>
          </p:txBody>
        </p:sp>
      </p:grpSp>
      <p:grpSp>
        <p:nvGrpSpPr>
          <p:cNvPr id="26" name="Group 25"/>
          <p:cNvGrpSpPr/>
          <p:nvPr/>
        </p:nvGrpSpPr>
        <p:grpSpPr>
          <a:xfrm>
            <a:off x="5896719" y="2547367"/>
            <a:ext cx="2664296" cy="928457"/>
            <a:chOff x="803640" y="3362835"/>
            <a:chExt cx="2059657" cy="928457"/>
          </a:xfrm>
        </p:grpSpPr>
        <p:sp>
          <p:nvSpPr>
            <p:cNvPr id="27" name="TextBox 26"/>
            <p:cNvSpPr txBox="1"/>
            <p:nvPr/>
          </p:nvSpPr>
          <p:spPr>
            <a:xfrm>
              <a:off x="803640" y="3646132"/>
              <a:ext cx="2059657" cy="645160"/>
            </a:xfrm>
            <a:prstGeom prst="rect">
              <a:avLst/>
            </a:prstGeom>
            <a:noFill/>
          </p:spPr>
          <p:txBody>
            <a:bodyPr wrap="square" rtlCol="0">
              <a:spAutoFit/>
            </a:bodyPr>
            <a:lstStyle/>
            <a:p>
              <a:r>
                <a:rPr lang="" altLang="en-US" sz="1200" dirty="0">
                  <a:solidFill>
                    <a:schemeClr val="bg1"/>
                  </a:solidFill>
                  <a:cs typeface="Arial" panose="020B0604020202020204" pitchFamily="34" charset="0"/>
                </a:rPr>
                <a:t>C</a:t>
              </a:r>
              <a:r>
                <a:rPr lang="en-US" altLang="ko-KR" sz="1200" dirty="0">
                  <a:solidFill>
                    <a:schemeClr val="bg1"/>
                  </a:solidFill>
                  <a:cs typeface="Arial" panose="020B0604020202020204" pitchFamily="34" charset="0"/>
                </a:rPr>
                <a:t>hức năng CRUD đầy đủ các đối tượng cần thiết cho một ứng dụng web có chức năng thi trắc ngiệm online.</a:t>
              </a:r>
              <a:endParaRPr lang="en-US" altLang="ko-KR" sz="1200" dirty="0">
                <a:solidFill>
                  <a:schemeClr val="bg1"/>
                </a:solidFill>
                <a:cs typeface="Arial" panose="020B0604020202020204" pitchFamily="34" charset="0"/>
              </a:endParaRPr>
            </a:p>
          </p:txBody>
        </p:sp>
        <p:sp>
          <p:nvSpPr>
            <p:cNvPr id="28" name="TextBox 27"/>
            <p:cNvSpPr txBox="1"/>
            <p:nvPr/>
          </p:nvSpPr>
          <p:spPr>
            <a:xfrm>
              <a:off x="803640" y="3362835"/>
              <a:ext cx="2059657" cy="306705"/>
            </a:xfrm>
            <a:prstGeom prst="rect">
              <a:avLst/>
            </a:prstGeom>
            <a:noFill/>
          </p:spPr>
          <p:txBody>
            <a:bodyPr wrap="square" rtlCol="0">
              <a:spAutoFit/>
            </a:bodyPr>
            <a:lstStyle/>
            <a:p>
              <a:r>
                <a:rPr lang="en-US" altLang="ko-KR" sz="1400" b="1" dirty="0">
                  <a:solidFill>
                    <a:schemeClr val="bg1"/>
                  </a:solidFill>
                  <a:cs typeface="Arial" panose="020B0604020202020204" pitchFamily="34" charset="0"/>
                </a:rPr>
                <a:t>Xây dựng một Rest API </a:t>
              </a:r>
              <a:endParaRPr lang="en-US" altLang="ko-KR" sz="1400" b="1" dirty="0">
                <a:solidFill>
                  <a:schemeClr val="bg1"/>
                </a:solidFill>
                <a:cs typeface="Arial" panose="020B0604020202020204" pitchFamily="34" charset="0"/>
              </a:endParaRPr>
            </a:p>
          </p:txBody>
        </p:sp>
      </p:grpSp>
      <p:sp>
        <p:nvSpPr>
          <p:cNvPr id="8" name="Rectangle 7"/>
          <p:cNvSpPr/>
          <p:nvPr/>
        </p:nvSpPr>
        <p:spPr>
          <a:xfrm>
            <a:off x="4554000" y="1653798"/>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33" name="TextBox 32"/>
          <p:cNvSpPr txBox="1"/>
          <p:nvPr/>
        </p:nvSpPr>
        <p:spPr>
          <a:xfrm>
            <a:off x="619207" y="1773236"/>
            <a:ext cx="642872" cy="461665"/>
          </a:xfrm>
          <a:prstGeom prst="rect">
            <a:avLst/>
          </a:prstGeom>
          <a:noFill/>
        </p:spPr>
        <p:txBody>
          <a:bodyPr wrap="square" rtlCol="0">
            <a:spAutoFit/>
          </a:bodyPr>
          <a:lstStyle/>
          <a:p>
            <a:pPr algn="ctr"/>
            <a:r>
              <a:rPr lang="en-US" altLang="ko-KR" sz="2400" b="1" dirty="0">
                <a:solidFill>
                  <a:schemeClr val="accent1"/>
                </a:solidFill>
                <a:cs typeface="Arial" panose="020B0604020202020204" pitchFamily="34" charset="0"/>
              </a:rPr>
              <a:t>01</a:t>
            </a:r>
            <a:endParaRPr lang="ko-KR" altLang="en-US" sz="2400" b="1" dirty="0">
              <a:solidFill>
                <a:schemeClr val="accent1"/>
              </a:solidFill>
              <a:cs typeface="Arial" panose="020B0604020202020204" pitchFamily="34" charset="0"/>
            </a:endParaRPr>
          </a:p>
        </p:txBody>
      </p:sp>
      <p:sp>
        <p:nvSpPr>
          <p:cNvPr id="34" name="TextBox 33"/>
          <p:cNvSpPr txBox="1"/>
          <p:nvPr/>
        </p:nvSpPr>
        <p:spPr>
          <a:xfrm>
            <a:off x="583489" y="2772965"/>
            <a:ext cx="642872" cy="461665"/>
          </a:xfrm>
          <a:prstGeom prst="rect">
            <a:avLst/>
          </a:prstGeom>
          <a:noFill/>
        </p:spPr>
        <p:txBody>
          <a:bodyPr wrap="square" rtlCol="0">
            <a:spAutoFit/>
          </a:bodyPr>
          <a:lstStyle/>
          <a:p>
            <a:pPr algn="ctr"/>
            <a:r>
              <a:rPr lang="en-US" altLang="ko-KR" sz="2400" b="1" dirty="0">
                <a:solidFill>
                  <a:schemeClr val="accent1"/>
                </a:solidFill>
                <a:cs typeface="Arial" panose="020B0604020202020204" pitchFamily="34" charset="0"/>
              </a:rPr>
              <a:t>02</a:t>
            </a:r>
            <a:endParaRPr lang="ko-KR" altLang="en-US" sz="2400" b="1" dirty="0">
              <a:solidFill>
                <a:schemeClr val="accent1"/>
              </a:solidFill>
              <a:cs typeface="Arial" panose="020B0604020202020204" pitchFamily="34" charset="0"/>
            </a:endParaRPr>
          </a:p>
        </p:txBody>
      </p:sp>
      <p:sp>
        <p:nvSpPr>
          <p:cNvPr id="35" name="TextBox 34"/>
          <p:cNvSpPr txBox="1"/>
          <p:nvPr/>
        </p:nvSpPr>
        <p:spPr>
          <a:xfrm>
            <a:off x="583489" y="3781077"/>
            <a:ext cx="642872" cy="461665"/>
          </a:xfrm>
          <a:prstGeom prst="rect">
            <a:avLst/>
          </a:prstGeom>
          <a:noFill/>
        </p:spPr>
        <p:txBody>
          <a:bodyPr wrap="square" rtlCol="0">
            <a:spAutoFit/>
          </a:bodyPr>
          <a:lstStyle/>
          <a:p>
            <a:pPr algn="ctr"/>
            <a:r>
              <a:rPr lang="en-US" altLang="ko-KR" sz="2400" b="1" dirty="0">
                <a:solidFill>
                  <a:schemeClr val="accent1"/>
                </a:solidFill>
                <a:cs typeface="Arial" panose="020B0604020202020204" pitchFamily="34" charset="0"/>
              </a:rPr>
              <a:t>03</a:t>
            </a:r>
            <a:endParaRPr lang="ko-KR" altLang="en-US" sz="2400" b="1" dirty="0">
              <a:solidFill>
                <a:schemeClr val="accent1"/>
              </a:solidFill>
              <a:cs typeface="Arial" panose="020B0604020202020204" pitchFamily="34" charset="0"/>
            </a:endParaRPr>
          </a:p>
        </p:txBody>
      </p:sp>
      <p:sp>
        <p:nvSpPr>
          <p:cNvPr id="36" name="TextBox 35"/>
          <p:cNvSpPr txBox="1"/>
          <p:nvPr/>
        </p:nvSpPr>
        <p:spPr>
          <a:xfrm>
            <a:off x="5217690" y="1779662"/>
            <a:ext cx="642872" cy="460375"/>
          </a:xfrm>
          <a:prstGeom prst="rect">
            <a:avLst/>
          </a:prstGeom>
          <a:noFill/>
        </p:spPr>
        <p:txBody>
          <a:bodyPr wrap="square" rtlCol="0">
            <a:spAutoFit/>
          </a:bodyPr>
          <a:lstStyle/>
          <a:p>
            <a:pPr algn="ctr"/>
            <a:r>
              <a:rPr lang="en-US" altLang="ko-KR" sz="2400" b="1" dirty="0">
                <a:solidFill>
                  <a:schemeClr val="accent1"/>
                </a:solidFill>
                <a:cs typeface="Arial" panose="020B0604020202020204" pitchFamily="34" charset="0"/>
              </a:rPr>
              <a:t>0</a:t>
            </a:r>
            <a:r>
              <a:rPr lang="" sz="2400" b="1" dirty="0">
                <a:solidFill>
                  <a:schemeClr val="accent1"/>
                </a:solidFill>
                <a:cs typeface="Arial" panose="020B0604020202020204" pitchFamily="34" charset="0"/>
              </a:rPr>
              <a:t>1</a:t>
            </a:r>
            <a:endParaRPr lang="" sz="2400" b="1" dirty="0">
              <a:solidFill>
                <a:schemeClr val="accent1"/>
              </a:solidFill>
              <a:cs typeface="Arial" panose="020B0604020202020204" pitchFamily="34" charset="0"/>
            </a:endParaRPr>
          </a:p>
        </p:txBody>
      </p:sp>
      <p:sp>
        <p:nvSpPr>
          <p:cNvPr id="37" name="TextBox 36"/>
          <p:cNvSpPr txBox="1"/>
          <p:nvPr/>
        </p:nvSpPr>
        <p:spPr>
          <a:xfrm>
            <a:off x="5181972" y="2779391"/>
            <a:ext cx="642872" cy="460375"/>
          </a:xfrm>
          <a:prstGeom prst="rect">
            <a:avLst/>
          </a:prstGeom>
          <a:noFill/>
        </p:spPr>
        <p:txBody>
          <a:bodyPr wrap="square" rtlCol="0">
            <a:spAutoFit/>
          </a:bodyPr>
          <a:lstStyle/>
          <a:p>
            <a:pPr algn="ctr"/>
            <a:r>
              <a:rPr lang="en-US" altLang="ko-KR" sz="2400" b="1" dirty="0">
                <a:solidFill>
                  <a:schemeClr val="accent1"/>
                </a:solidFill>
                <a:cs typeface="Arial" panose="020B0604020202020204" pitchFamily="34" charset="0"/>
              </a:rPr>
              <a:t>0</a:t>
            </a:r>
            <a:r>
              <a:rPr lang="" altLang="en-US" sz="2400" b="1" dirty="0">
                <a:solidFill>
                  <a:schemeClr val="accent1"/>
                </a:solidFill>
                <a:cs typeface="Arial" panose="020B0604020202020204" pitchFamily="34" charset="0"/>
              </a:rPr>
              <a:t>2</a:t>
            </a:r>
            <a:endParaRPr lang="" altLang="en-US" sz="2400" b="1" dirty="0">
              <a:solidFill>
                <a:schemeClr val="accent1"/>
              </a:solidFill>
              <a:cs typeface="Arial" panose="020B0604020202020204" pitchFamily="34" charset="0"/>
            </a:endParaRPr>
          </a:p>
        </p:txBody>
      </p:sp>
      <p:sp>
        <p:nvSpPr>
          <p:cNvPr id="38" name="TextBox 37"/>
          <p:cNvSpPr txBox="1"/>
          <p:nvPr/>
        </p:nvSpPr>
        <p:spPr>
          <a:xfrm>
            <a:off x="5197212" y="3790043"/>
            <a:ext cx="642872" cy="460375"/>
          </a:xfrm>
          <a:prstGeom prst="rect">
            <a:avLst/>
          </a:prstGeom>
          <a:noFill/>
        </p:spPr>
        <p:txBody>
          <a:bodyPr wrap="square" rtlCol="0">
            <a:spAutoFit/>
          </a:bodyPr>
          <a:lstStyle/>
          <a:p>
            <a:pPr algn="ctr"/>
            <a:r>
              <a:rPr lang="en-US" altLang="ko-KR" sz="2400" b="1" dirty="0">
                <a:solidFill>
                  <a:schemeClr val="accent1"/>
                </a:solidFill>
                <a:cs typeface="Arial" panose="020B0604020202020204" pitchFamily="34" charset="0"/>
              </a:rPr>
              <a:t>0</a:t>
            </a:r>
            <a:r>
              <a:rPr lang="" altLang="en-US" sz="2400" b="1" dirty="0">
                <a:solidFill>
                  <a:schemeClr val="accent1"/>
                </a:solidFill>
                <a:cs typeface="Arial" panose="020B0604020202020204" pitchFamily="34" charset="0"/>
              </a:rPr>
              <a:t>3</a:t>
            </a:r>
            <a:endParaRPr lang="" altLang="en-US" sz="2400" b="1" dirty="0">
              <a:solidFill>
                <a:schemeClr val="accent1"/>
              </a:solidFill>
              <a:cs typeface="Arial" panose="020B0604020202020204" pitchFamily="34" charset="0"/>
            </a:endParaRPr>
          </a:p>
        </p:txBody>
      </p:sp>
      <p:sp>
        <p:nvSpPr>
          <p:cNvPr id="4" name="Text Box 3"/>
          <p:cNvSpPr txBox="1"/>
          <p:nvPr/>
        </p:nvSpPr>
        <p:spPr>
          <a:xfrm>
            <a:off x="839470" y="1170940"/>
            <a:ext cx="3125470" cy="368300"/>
          </a:xfrm>
          <a:prstGeom prst="rect">
            <a:avLst/>
          </a:prstGeom>
          <a:noFill/>
        </p:spPr>
        <p:txBody>
          <a:bodyPr wrap="square" rtlCol="0">
            <a:spAutoFit/>
          </a:bodyPr>
          <a:p>
            <a:pPr algn="ctr"/>
            <a:r>
              <a:rPr lang="" altLang="en-US">
                <a:solidFill>
                  <a:schemeClr val="bg1"/>
                </a:solidFill>
              </a:rPr>
              <a:t>ĐỐI TƯỢNG NGHIÊN CỨU</a:t>
            </a:r>
            <a:endParaRPr lang="" altLang="en-US">
              <a:solidFill>
                <a:schemeClr val="bg1"/>
              </a:solidFill>
            </a:endParaRPr>
          </a:p>
        </p:txBody>
      </p:sp>
      <p:grpSp>
        <p:nvGrpSpPr>
          <p:cNvPr id="5" name="Group 4"/>
          <p:cNvGrpSpPr/>
          <p:nvPr/>
        </p:nvGrpSpPr>
        <p:grpSpPr>
          <a:xfrm>
            <a:off x="1301318" y="1653427"/>
            <a:ext cx="2664296" cy="743672"/>
            <a:chOff x="803640" y="3362835"/>
            <a:chExt cx="2059657" cy="743672"/>
          </a:xfrm>
        </p:grpSpPr>
        <p:sp>
          <p:nvSpPr>
            <p:cNvPr id="32" name="TextBox 11"/>
            <p:cNvSpPr txBox="1"/>
            <p:nvPr/>
          </p:nvSpPr>
          <p:spPr>
            <a:xfrm>
              <a:off x="803640" y="3646132"/>
              <a:ext cx="2059657" cy="460375"/>
            </a:xfrm>
            <a:prstGeom prst="rect">
              <a:avLst/>
            </a:prstGeom>
            <a:noFill/>
          </p:spPr>
          <p:txBody>
            <a:bodyPr wrap="square" rtlCol="0">
              <a:spAutoFit/>
            </a:bodyPr>
            <a:p>
              <a:r>
                <a:rPr lang="en-US" sz="1200" dirty="0">
                  <a:solidFill>
                    <a:schemeClr val="bg1"/>
                  </a:solidFill>
                  <a:cs typeface="Arial" panose="020B0604020202020204" pitchFamily="34" charset="0"/>
                </a:rPr>
                <a:t>Xây dựng bankend bằng nodejs để kết nối với CSDL.</a:t>
              </a:r>
              <a:endParaRPr lang="en-US" sz="1200" dirty="0">
                <a:solidFill>
                  <a:schemeClr val="bg1"/>
                </a:solidFill>
                <a:cs typeface="Arial" panose="020B0604020202020204" pitchFamily="34" charset="0"/>
              </a:endParaRPr>
            </a:p>
          </p:txBody>
        </p:sp>
        <p:sp>
          <p:nvSpPr>
            <p:cNvPr id="39" name="TextBox 12"/>
            <p:cNvSpPr txBox="1"/>
            <p:nvPr/>
          </p:nvSpPr>
          <p:spPr>
            <a:xfrm>
              <a:off x="803640" y="3362835"/>
              <a:ext cx="2059657" cy="306705"/>
            </a:xfrm>
            <a:prstGeom prst="rect">
              <a:avLst/>
            </a:prstGeom>
            <a:noFill/>
          </p:spPr>
          <p:txBody>
            <a:bodyPr wrap="square" rtlCol="0">
              <a:spAutoFit/>
            </a:bodyPr>
            <a:p>
              <a:r>
                <a:rPr lang="en-US" altLang="ko-KR" sz="1400" b="1" dirty="0">
                  <a:solidFill>
                    <a:schemeClr val="bg1"/>
                  </a:solidFill>
                  <a:cs typeface="Arial" panose="020B0604020202020204" pitchFamily="34" charset="0"/>
                </a:rPr>
                <a:t>Nodejs</a:t>
              </a:r>
              <a:endParaRPr lang="en-US" altLang="ko-KR" sz="1400" b="1" dirty="0">
                <a:solidFill>
                  <a:schemeClr val="bg1"/>
                </a:solidFill>
                <a:cs typeface="Arial" panose="020B0604020202020204" pitchFamily="34" charset="0"/>
              </a:endParaRPr>
            </a:p>
          </p:txBody>
        </p:sp>
      </p:grpSp>
      <p:sp>
        <p:nvSpPr>
          <p:cNvPr id="40" name="TextBox 32"/>
          <p:cNvSpPr txBox="1"/>
          <p:nvPr/>
        </p:nvSpPr>
        <p:spPr>
          <a:xfrm>
            <a:off x="619842" y="1773236"/>
            <a:ext cx="642872" cy="461665"/>
          </a:xfrm>
          <a:prstGeom prst="rect">
            <a:avLst/>
          </a:prstGeom>
          <a:noFill/>
        </p:spPr>
        <p:txBody>
          <a:bodyPr wrap="square" rtlCol="0">
            <a:spAutoFit/>
          </a:bodyPr>
          <a:p>
            <a:pPr algn="ctr"/>
            <a:r>
              <a:rPr lang="en-US" altLang="ko-KR" sz="2400" b="1" dirty="0">
                <a:solidFill>
                  <a:schemeClr val="accent1"/>
                </a:solidFill>
                <a:cs typeface="Arial" panose="020B0604020202020204" pitchFamily="34" charset="0"/>
              </a:rPr>
              <a:t>01</a:t>
            </a:r>
            <a:endParaRPr lang="ko-KR" altLang="en-US" sz="2400" b="1" dirty="0">
              <a:solidFill>
                <a:schemeClr val="accent1"/>
              </a:solidFill>
              <a:cs typeface="Arial" panose="020B0604020202020204" pitchFamily="34" charset="0"/>
            </a:endParaRPr>
          </a:p>
        </p:txBody>
      </p:sp>
      <p:sp>
        <p:nvSpPr>
          <p:cNvPr id="41" name="Text Box 40"/>
          <p:cNvSpPr txBox="1"/>
          <p:nvPr/>
        </p:nvSpPr>
        <p:spPr>
          <a:xfrm>
            <a:off x="5532755" y="1170940"/>
            <a:ext cx="3125470" cy="368300"/>
          </a:xfrm>
          <a:prstGeom prst="rect">
            <a:avLst/>
          </a:prstGeom>
          <a:noFill/>
        </p:spPr>
        <p:txBody>
          <a:bodyPr wrap="square" rtlCol="0">
            <a:spAutoFit/>
          </a:bodyPr>
          <a:p>
            <a:pPr algn="ctr"/>
            <a:r>
              <a:rPr lang="" altLang="en-US">
                <a:solidFill>
                  <a:schemeClr val="bg1"/>
                </a:solidFill>
              </a:rPr>
              <a:t>MỤC TIÊU ĐỀ TÀI</a:t>
            </a:r>
            <a:endParaRPr lang="" alt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 altLang="en-US" dirty="0"/>
              <a:t>CƠ SỞ LÝ THUYẾT</a:t>
            </a:r>
            <a:endParaRPr lang="" altLang="en-US" dirty="0"/>
          </a:p>
        </p:txBody>
      </p:sp>
      <p:sp>
        <p:nvSpPr>
          <p:cNvPr id="3" name="Text Placeholder 2"/>
          <p:cNvSpPr>
            <a:spLocks noGrp="1"/>
          </p:cNvSpPr>
          <p:nvPr>
            <p:ph type="body" sz="quarter" idx="11"/>
          </p:nvPr>
        </p:nvSpPr>
        <p:spPr/>
        <p:txBody>
          <a:bodyPr/>
          <a:lstStyle/>
          <a:p>
            <a:pPr lvl="0"/>
            <a:r>
              <a:rPr lang="" altLang="en-US" dirty="0"/>
              <a:t>Cơ sở lý thuyết để xây dựng hệ thống backend</a:t>
            </a:r>
            <a:endParaRPr lang="" altLang="en-US" dirty="0"/>
          </a:p>
        </p:txBody>
      </p:sp>
      <p:sp>
        <p:nvSpPr>
          <p:cNvPr id="6" name="TextBox 5"/>
          <p:cNvSpPr txBox="1"/>
          <p:nvPr/>
        </p:nvSpPr>
        <p:spPr>
          <a:xfrm>
            <a:off x="827584" y="2696881"/>
            <a:ext cx="922945" cy="337185"/>
          </a:xfrm>
          <a:prstGeom prst="rect">
            <a:avLst/>
          </a:prstGeom>
          <a:noFill/>
        </p:spPr>
        <p:txBody>
          <a:bodyPr wrap="square" rtlCol="0">
            <a:spAutoFit/>
          </a:bodyPr>
          <a:lstStyle/>
          <a:p>
            <a:pPr algn="ctr"/>
            <a:r>
              <a:rPr lang="en-US" altLang="ko-KR" sz="1600" b="1" dirty="0">
                <a:solidFill>
                  <a:schemeClr val="accent1"/>
                </a:solidFill>
                <a:cs typeface="Arial" panose="020B0604020202020204" pitchFamily="34" charset="0"/>
              </a:rPr>
              <a:t>REST </a:t>
            </a:r>
            <a:endParaRPr lang="en-US" altLang="ko-KR" sz="1600" b="1" dirty="0">
              <a:solidFill>
                <a:schemeClr val="accent1"/>
              </a:solidFill>
              <a:cs typeface="Arial" panose="020B0604020202020204" pitchFamily="34" charset="0"/>
            </a:endParaRPr>
          </a:p>
        </p:txBody>
      </p:sp>
      <p:sp>
        <p:nvSpPr>
          <p:cNvPr id="7" name="TextBox 6"/>
          <p:cNvSpPr txBox="1"/>
          <p:nvPr/>
        </p:nvSpPr>
        <p:spPr>
          <a:xfrm>
            <a:off x="2436495" y="2696845"/>
            <a:ext cx="1174115" cy="337185"/>
          </a:xfrm>
          <a:prstGeom prst="rect">
            <a:avLst/>
          </a:prstGeom>
          <a:noFill/>
        </p:spPr>
        <p:txBody>
          <a:bodyPr wrap="square" rtlCol="0">
            <a:spAutoFit/>
          </a:bodyPr>
          <a:lstStyle/>
          <a:p>
            <a:pPr algn="ctr"/>
            <a:r>
              <a:rPr lang="en-US" altLang="ko-KR" sz="1600" b="1" dirty="0">
                <a:solidFill>
                  <a:schemeClr val="accent1"/>
                </a:solidFill>
                <a:cs typeface="Arial" panose="020B0604020202020204" pitchFamily="34" charset="0"/>
              </a:rPr>
              <a:t>N</a:t>
            </a:r>
            <a:r>
              <a:rPr lang="" altLang="en-US" sz="1600" b="1" dirty="0">
                <a:solidFill>
                  <a:schemeClr val="accent1"/>
                </a:solidFill>
                <a:cs typeface="Arial" panose="020B0604020202020204" pitchFamily="34" charset="0"/>
              </a:rPr>
              <a:t>ODE</a:t>
            </a:r>
            <a:r>
              <a:rPr lang="en-US" altLang="ko-KR" sz="1600" b="1" dirty="0">
                <a:solidFill>
                  <a:schemeClr val="accent1"/>
                </a:solidFill>
                <a:cs typeface="Arial" panose="020B0604020202020204" pitchFamily="34" charset="0"/>
              </a:rPr>
              <a:t>.</a:t>
            </a:r>
            <a:r>
              <a:rPr lang="" altLang="en-US" sz="1600" b="1" dirty="0">
                <a:solidFill>
                  <a:schemeClr val="accent1"/>
                </a:solidFill>
                <a:cs typeface="Arial" panose="020B0604020202020204" pitchFamily="34" charset="0"/>
              </a:rPr>
              <a:t>js</a:t>
            </a:r>
            <a:endParaRPr lang="" altLang="en-US" sz="1600" b="1" dirty="0">
              <a:solidFill>
                <a:schemeClr val="accent1"/>
              </a:solidFill>
              <a:cs typeface="Arial" panose="020B0604020202020204" pitchFamily="34" charset="0"/>
            </a:endParaRPr>
          </a:p>
        </p:txBody>
      </p:sp>
      <p:sp>
        <p:nvSpPr>
          <p:cNvPr id="8" name="TextBox 7"/>
          <p:cNvSpPr txBox="1"/>
          <p:nvPr/>
        </p:nvSpPr>
        <p:spPr>
          <a:xfrm>
            <a:off x="4309110" y="2684145"/>
            <a:ext cx="1260475" cy="337185"/>
          </a:xfrm>
          <a:prstGeom prst="rect">
            <a:avLst/>
          </a:prstGeom>
          <a:noFill/>
        </p:spPr>
        <p:txBody>
          <a:bodyPr wrap="square" rtlCol="0">
            <a:spAutoFit/>
          </a:bodyPr>
          <a:lstStyle/>
          <a:p>
            <a:pPr algn="ctr"/>
            <a:r>
              <a:rPr lang="en-US" altLang="ko-KR" sz="1600" b="1" dirty="0">
                <a:solidFill>
                  <a:schemeClr val="accent1"/>
                </a:solidFill>
                <a:cs typeface="Arial" panose="020B0604020202020204" pitchFamily="34" charset="0"/>
              </a:rPr>
              <a:t>MongoDB </a:t>
            </a:r>
            <a:endParaRPr lang="en-US" altLang="ko-KR" sz="1600" b="1" dirty="0">
              <a:solidFill>
                <a:schemeClr val="accent1"/>
              </a:solidFill>
              <a:cs typeface="Arial" panose="020B0604020202020204" pitchFamily="34" charset="0"/>
            </a:endParaRPr>
          </a:p>
        </p:txBody>
      </p:sp>
      <p:sp>
        <p:nvSpPr>
          <p:cNvPr id="9" name="TextBox 8"/>
          <p:cNvSpPr txBox="1"/>
          <p:nvPr/>
        </p:nvSpPr>
        <p:spPr>
          <a:xfrm>
            <a:off x="6503202" y="2696881"/>
            <a:ext cx="922945" cy="337185"/>
          </a:xfrm>
          <a:prstGeom prst="rect">
            <a:avLst/>
          </a:prstGeom>
          <a:noFill/>
        </p:spPr>
        <p:txBody>
          <a:bodyPr wrap="square" rtlCol="0">
            <a:spAutoFit/>
          </a:bodyPr>
          <a:lstStyle/>
          <a:p>
            <a:pPr algn="ctr"/>
            <a:r>
              <a:rPr lang="en-US" altLang="ko-KR" sz="1600" b="1" dirty="0">
                <a:solidFill>
                  <a:schemeClr val="accent1"/>
                </a:solidFill>
                <a:cs typeface="Arial" panose="020B0604020202020204" pitchFamily="34" charset="0"/>
              </a:rPr>
              <a:t>JSON</a:t>
            </a:r>
            <a:endParaRPr lang="en-US" altLang="ko-KR" sz="1600" b="1" dirty="0">
              <a:solidFill>
                <a:schemeClr val="accent1"/>
              </a:solidFill>
              <a:cs typeface="Arial" panose="020B0604020202020204" pitchFamily="34" charset="0"/>
            </a:endParaRPr>
          </a:p>
        </p:txBody>
      </p:sp>
      <p:sp>
        <p:nvSpPr>
          <p:cNvPr id="4" name="Rectangle 3"/>
          <p:cNvSpPr/>
          <p:nvPr/>
        </p:nvSpPr>
        <p:spPr>
          <a:xfrm>
            <a:off x="1648387"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a:p>
        </p:txBody>
      </p:sp>
      <p:sp>
        <p:nvSpPr>
          <p:cNvPr id="12" name="Rectangle 11"/>
          <p:cNvSpPr/>
          <p:nvPr/>
        </p:nvSpPr>
        <p:spPr>
          <a:xfrm>
            <a:off x="3517188"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a:p>
        </p:txBody>
      </p:sp>
      <p:sp>
        <p:nvSpPr>
          <p:cNvPr id="13" name="Rectangle 12"/>
          <p:cNvSpPr/>
          <p:nvPr/>
        </p:nvSpPr>
        <p:spPr>
          <a:xfrm>
            <a:off x="5711109" y="2891713"/>
            <a:ext cx="7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600"/>
          </a:p>
        </p:txBody>
      </p:sp>
      <p:grpSp>
        <p:nvGrpSpPr>
          <p:cNvPr id="11" name="Group 10"/>
          <p:cNvGrpSpPr/>
          <p:nvPr/>
        </p:nvGrpSpPr>
        <p:grpSpPr>
          <a:xfrm>
            <a:off x="421670" y="3195125"/>
            <a:ext cx="1734772" cy="1248833"/>
            <a:chOff x="421670" y="2818111"/>
            <a:chExt cx="1734772" cy="1248833"/>
          </a:xfrm>
        </p:grpSpPr>
        <p:sp>
          <p:nvSpPr>
            <p:cNvPr id="15" name="TextBox 14"/>
            <p:cNvSpPr txBox="1"/>
            <p:nvPr/>
          </p:nvSpPr>
          <p:spPr>
            <a:xfrm>
              <a:off x="421670" y="2818111"/>
              <a:ext cx="1734772" cy="829945"/>
            </a:xfrm>
            <a:prstGeom prst="rect">
              <a:avLst/>
            </a:prstGeom>
            <a:noFill/>
          </p:spPr>
          <p:txBody>
            <a:bodyPr wrap="square" rtlCol="0">
              <a:spAutoFit/>
            </a:bodyPr>
            <a:lstStyle/>
            <a:p>
              <a:pPr algn="ctr"/>
              <a:r>
                <a:rPr lang="" altLang="en-US" sz="1200" dirty="0">
                  <a:solidFill>
                    <a:schemeClr val="tx1">
                      <a:lumMod val="75000"/>
                      <a:lumOff val="25000"/>
                    </a:schemeClr>
                  </a:solidFill>
                  <a:cs typeface="Arial" panose="020B0604020202020204" pitchFamily="34" charset="0"/>
                </a:rPr>
                <a:t>L</a:t>
              </a:r>
              <a:r>
                <a:rPr lang="en-US" altLang="ko-KR" sz="1200" dirty="0">
                  <a:solidFill>
                    <a:schemeClr val="tx1">
                      <a:lumMod val="75000"/>
                      <a:lumOff val="25000"/>
                    </a:schemeClr>
                  </a:solidFill>
                  <a:cs typeface="Arial" panose="020B0604020202020204" pitchFamily="34" charset="0"/>
                </a:rPr>
                <a:t>à một chuẩn web dựa vào các kiến trúc cơ bản sử dụng giao thức HTT</a:t>
              </a:r>
              <a:r>
                <a:rPr lang="" altLang="en-US" sz="1200" dirty="0">
                  <a:solidFill>
                    <a:schemeClr val="tx1">
                      <a:lumMod val="75000"/>
                      <a:lumOff val="25000"/>
                    </a:schemeClr>
                  </a:solidFill>
                  <a:cs typeface="Arial" panose="020B0604020202020204" pitchFamily="34" charset="0"/>
                </a:rPr>
                <a:t>P</a:t>
              </a:r>
              <a:r>
                <a:rPr lang="" altLang="en-US" sz="1200" dirty="0">
                  <a:solidFill>
                    <a:schemeClr val="tx1">
                      <a:lumMod val="75000"/>
                      <a:lumOff val="25000"/>
                    </a:schemeClr>
                  </a:solidFill>
                  <a:cs typeface="Arial" panose="020B0604020202020204" pitchFamily="34" charset="0"/>
                </a:rPr>
                <a:t>.</a:t>
              </a:r>
              <a:endParaRPr lang="" altLang="en-US" sz="1200" dirty="0">
                <a:solidFill>
                  <a:schemeClr val="tx1">
                    <a:lumMod val="75000"/>
                    <a:lumOff val="25000"/>
                  </a:schemeClr>
                </a:solidFill>
                <a:cs typeface="Arial" panose="020B0604020202020204" pitchFamily="34" charset="0"/>
              </a:endParaRPr>
            </a:p>
          </p:txBody>
        </p:sp>
        <p:sp>
          <p:nvSpPr>
            <p:cNvPr id="17" name="Rectangle 16"/>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chemeClr val="tx1">
                    <a:lumMod val="75000"/>
                    <a:lumOff val="25000"/>
                  </a:schemeClr>
                </a:solidFill>
              </a:endParaRPr>
            </a:p>
          </p:txBody>
        </p:sp>
      </p:grpSp>
      <p:grpSp>
        <p:nvGrpSpPr>
          <p:cNvPr id="19" name="Group 18"/>
          <p:cNvGrpSpPr/>
          <p:nvPr/>
        </p:nvGrpSpPr>
        <p:grpSpPr>
          <a:xfrm>
            <a:off x="2155825" y="1249680"/>
            <a:ext cx="1735455" cy="1434332"/>
            <a:chOff x="2063141" y="1065139"/>
            <a:chExt cx="1734772" cy="1458898"/>
          </a:xfrm>
        </p:grpSpPr>
        <p:sp>
          <p:nvSpPr>
            <p:cNvPr id="16" name="TextBox 15"/>
            <p:cNvSpPr txBox="1"/>
            <p:nvPr/>
          </p:nvSpPr>
          <p:spPr>
            <a:xfrm>
              <a:off x="2063141" y="1304624"/>
              <a:ext cx="1734772" cy="1219413"/>
            </a:xfrm>
            <a:prstGeom prst="rect">
              <a:avLst/>
            </a:prstGeom>
            <a:noFill/>
          </p:spPr>
          <p:txBody>
            <a:bodyPr wrap="square" rtlCol="0">
              <a:spAutoFit/>
            </a:bodyPr>
            <a:lstStyle/>
            <a:p>
              <a:pPr algn="ctr"/>
              <a:r>
                <a:rPr lang="" altLang="en-US" sz="1200" dirty="0">
                  <a:solidFill>
                    <a:schemeClr val="tx1">
                      <a:lumMod val="75000"/>
                      <a:lumOff val="25000"/>
                    </a:schemeClr>
                  </a:solidFill>
                  <a:cs typeface="Arial" panose="020B0604020202020204" pitchFamily="34" charset="0"/>
                </a:rPr>
                <a:t>L</a:t>
              </a:r>
              <a:r>
                <a:rPr lang="en-US" altLang="ko-KR" sz="1200" dirty="0">
                  <a:solidFill>
                    <a:schemeClr val="tx1">
                      <a:lumMod val="75000"/>
                      <a:lumOff val="25000"/>
                    </a:schemeClr>
                  </a:solidFill>
                  <a:cs typeface="Arial" panose="020B0604020202020204" pitchFamily="34" charset="0"/>
                </a:rPr>
                <a:t>à một nền tảng chạy trên môi trường V8 JavaScript runtime - một trình thông dịch JavaScript cực nhanh chạy trên trình duyệt Chrome.</a:t>
              </a:r>
              <a:endParaRPr lang="en-US" altLang="ko-KR" sz="1200" dirty="0">
                <a:solidFill>
                  <a:schemeClr val="tx1">
                    <a:lumMod val="75000"/>
                    <a:lumOff val="25000"/>
                  </a:schemeClr>
                </a:solidFill>
                <a:cs typeface="Arial" panose="020B0604020202020204" pitchFamily="34" charset="0"/>
              </a:endParaRPr>
            </a:p>
          </p:txBody>
        </p:sp>
        <p:sp>
          <p:nvSpPr>
            <p:cNvPr id="18" name="Rectangle 17"/>
            <p:cNvSpPr/>
            <p:nvPr/>
          </p:nvSpPr>
          <p:spPr>
            <a:xfrm>
              <a:off x="2063141" y="1065139"/>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grpSp>
        <p:nvGrpSpPr>
          <p:cNvPr id="20" name="Group 19"/>
          <p:cNvGrpSpPr/>
          <p:nvPr/>
        </p:nvGrpSpPr>
        <p:grpSpPr>
          <a:xfrm>
            <a:off x="4071964" y="3194490"/>
            <a:ext cx="1734772" cy="1248833"/>
            <a:chOff x="421670" y="2818111"/>
            <a:chExt cx="1734772" cy="1248833"/>
          </a:xfrm>
        </p:grpSpPr>
        <p:sp>
          <p:nvSpPr>
            <p:cNvPr id="21" name="TextBox 20"/>
            <p:cNvSpPr txBox="1"/>
            <p:nvPr/>
          </p:nvSpPr>
          <p:spPr>
            <a:xfrm>
              <a:off x="421670" y="2818111"/>
              <a:ext cx="1734772" cy="1014730"/>
            </a:xfrm>
            <a:prstGeom prst="rect">
              <a:avLst/>
            </a:prstGeom>
            <a:noFill/>
          </p:spPr>
          <p:txBody>
            <a:bodyPr wrap="square" rtlCol="0">
              <a:spAutoFit/>
            </a:bodyPr>
            <a:lstStyle/>
            <a:p>
              <a:pPr algn="ctr"/>
              <a:r>
                <a:rPr lang="" altLang="en-US" sz="1200" dirty="0">
                  <a:solidFill>
                    <a:schemeClr val="tx1">
                      <a:lumMod val="75000"/>
                      <a:lumOff val="25000"/>
                    </a:schemeClr>
                  </a:solidFill>
                  <a:cs typeface="Arial" panose="020B0604020202020204" pitchFamily="34" charset="0"/>
                </a:rPr>
                <a:t>L</a:t>
              </a:r>
              <a:r>
                <a:rPr lang="en-US" altLang="ko-KR" sz="1200" dirty="0">
                  <a:solidFill>
                    <a:schemeClr val="tx1">
                      <a:lumMod val="75000"/>
                      <a:lumOff val="25000"/>
                    </a:schemeClr>
                  </a:solidFill>
                  <a:cs typeface="Arial" panose="020B0604020202020204" pitchFamily="34" charset="0"/>
                </a:rPr>
                <a:t>à cơ sở dữ liệu hướng tài liệu, nó lưu trữ dữ liệu trong các document dạng JSON với schema động rất linh hoạt</a:t>
              </a:r>
              <a:endParaRPr lang="en-US" altLang="ko-KR" sz="1200" dirty="0">
                <a:solidFill>
                  <a:schemeClr val="tx1">
                    <a:lumMod val="75000"/>
                    <a:lumOff val="25000"/>
                  </a:schemeClr>
                </a:solidFill>
                <a:cs typeface="Arial" panose="020B0604020202020204" pitchFamily="34" charset="0"/>
              </a:endParaRPr>
            </a:p>
          </p:txBody>
        </p:sp>
        <p:sp>
          <p:nvSpPr>
            <p:cNvPr id="22" name="Rectangle 21"/>
            <p:cNvSpPr/>
            <p:nvPr/>
          </p:nvSpPr>
          <p:spPr>
            <a:xfrm>
              <a:off x="421670" y="3886944"/>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grpSp>
        <p:nvGrpSpPr>
          <p:cNvPr id="27" name="Group 26"/>
          <p:cNvGrpSpPr/>
          <p:nvPr/>
        </p:nvGrpSpPr>
        <p:grpSpPr>
          <a:xfrm>
            <a:off x="6096931" y="1427128"/>
            <a:ext cx="1734772" cy="1069430"/>
            <a:chOff x="2063141" y="1065139"/>
            <a:chExt cx="1734772" cy="1069430"/>
          </a:xfrm>
        </p:grpSpPr>
        <p:sp>
          <p:nvSpPr>
            <p:cNvPr id="28" name="TextBox 27"/>
            <p:cNvSpPr txBox="1"/>
            <p:nvPr/>
          </p:nvSpPr>
          <p:spPr>
            <a:xfrm>
              <a:off x="2063141" y="1304624"/>
              <a:ext cx="1734772" cy="829945"/>
            </a:xfrm>
            <a:prstGeom prst="rect">
              <a:avLst/>
            </a:prstGeom>
            <a:noFill/>
          </p:spPr>
          <p:txBody>
            <a:bodyPr wrap="square" rtlCol="0">
              <a:spAutoFit/>
            </a:bodyPr>
            <a:lstStyle/>
            <a:p>
              <a:pPr algn="ctr"/>
              <a:r>
                <a:rPr lang="" altLang="en-US" sz="1200" dirty="0">
                  <a:solidFill>
                    <a:schemeClr val="tx1">
                      <a:lumMod val="75000"/>
                      <a:lumOff val="25000"/>
                    </a:schemeClr>
                  </a:solidFill>
                  <a:cs typeface="Arial" panose="020B0604020202020204" pitchFamily="34" charset="0"/>
                </a:rPr>
                <a:t>L</a:t>
              </a:r>
              <a:r>
                <a:rPr lang="en-US" altLang="ko-KR" sz="1200" dirty="0">
                  <a:solidFill>
                    <a:schemeClr val="tx1">
                      <a:lumMod val="75000"/>
                      <a:lumOff val="25000"/>
                    </a:schemeClr>
                  </a:solidFill>
                  <a:cs typeface="Arial" panose="020B0604020202020204" pitchFamily="34" charset="0"/>
                </a:rPr>
                <a:t>à 1 định dạng hoán vị dữ liệu nhanh. Chúng dễ dàng cho chúng ta đọc và viết</a:t>
              </a:r>
              <a:endParaRPr lang="en-US" altLang="ko-KR" sz="1200" dirty="0">
                <a:solidFill>
                  <a:schemeClr val="tx1">
                    <a:lumMod val="75000"/>
                    <a:lumOff val="25000"/>
                  </a:schemeClr>
                </a:solidFill>
                <a:cs typeface="Arial" panose="020B0604020202020204" pitchFamily="34" charset="0"/>
              </a:endParaRPr>
            </a:p>
          </p:txBody>
        </p:sp>
        <p:sp>
          <p:nvSpPr>
            <p:cNvPr id="29" name="Rectangle 28"/>
            <p:cNvSpPr/>
            <p:nvPr/>
          </p:nvSpPr>
          <p:spPr>
            <a:xfrm>
              <a:off x="2063141" y="1065139"/>
              <a:ext cx="1734772"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solidFill>
                  <a:schemeClr val="tx1">
                    <a:lumMod val="75000"/>
                    <a:lumOff val="25000"/>
                  </a:schemeClr>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4872859" y="2000387"/>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5" name="Rectangle 24"/>
          <p:cNvSpPr/>
          <p:nvPr/>
        </p:nvSpPr>
        <p:spPr>
          <a:xfrm>
            <a:off x="4872859" y="2738677"/>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6" name="Rectangle 25"/>
          <p:cNvSpPr/>
          <p:nvPr/>
        </p:nvSpPr>
        <p:spPr>
          <a:xfrm>
            <a:off x="4872859" y="3476967"/>
            <a:ext cx="3705951"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 name="Text Placeholder 1"/>
          <p:cNvSpPr>
            <a:spLocks noGrp="1"/>
          </p:cNvSpPr>
          <p:nvPr>
            <p:ph type="body" sz="quarter" idx="10"/>
          </p:nvPr>
        </p:nvSpPr>
        <p:spPr/>
        <p:txBody>
          <a:bodyPr/>
          <a:lstStyle/>
          <a:p>
            <a:r>
              <a:rPr lang="" altLang="en-US" dirty="0"/>
              <a:t>VẤN ĐỀ CẦN GIẢI QUYẾT</a:t>
            </a:r>
            <a:endParaRPr lang="" altLang="en-US" dirty="0"/>
          </a:p>
        </p:txBody>
      </p:sp>
      <p:grpSp>
        <p:nvGrpSpPr>
          <p:cNvPr id="15" name="Group 14"/>
          <p:cNvGrpSpPr/>
          <p:nvPr/>
        </p:nvGrpSpPr>
        <p:grpSpPr>
          <a:xfrm>
            <a:off x="4058860" y="987781"/>
            <a:ext cx="1052368" cy="3696329"/>
            <a:chOff x="4058860" y="987781"/>
            <a:chExt cx="1052368" cy="3696329"/>
          </a:xfrm>
        </p:grpSpPr>
        <p:sp>
          <p:nvSpPr>
            <p:cNvPr id="6" name="Rectangle 8"/>
            <p:cNvSpPr/>
            <p:nvPr/>
          </p:nvSpPr>
          <p:spPr>
            <a:xfrm rot="36931">
              <a:off x="4276045" y="3801165"/>
              <a:ext cx="592195" cy="86302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Rectangle 8"/>
            <p:cNvSpPr/>
            <p:nvPr/>
          </p:nvSpPr>
          <p:spPr>
            <a:xfrm>
              <a:off x="4468857" y="3793500"/>
              <a:ext cx="200342" cy="872829"/>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1" fmla="*/ 0 w 1359043"/>
                <a:gd name="connsiteY0-2" fmla="*/ 0 h 1820658"/>
                <a:gd name="connsiteX1-3" fmla="*/ 1359043 w 1359043"/>
                <a:gd name="connsiteY1-4" fmla="*/ 0 h 1820658"/>
                <a:gd name="connsiteX2-5" fmla="*/ 1359043 w 1359043"/>
                <a:gd name="connsiteY2-6" fmla="*/ 212596 h 1820658"/>
                <a:gd name="connsiteX3-7" fmla="*/ 720119 w 1359043"/>
                <a:gd name="connsiteY3-8" fmla="*/ 1820658 h 1820658"/>
                <a:gd name="connsiteX4-9" fmla="*/ 1012 w 1359043"/>
                <a:gd name="connsiteY4-10" fmla="*/ 289727 h 1820658"/>
                <a:gd name="connsiteX5-11" fmla="*/ 0 w 1359043"/>
                <a:gd name="connsiteY5-12" fmla="*/ 289727 h 1820658"/>
                <a:gd name="connsiteX6-13" fmla="*/ 0 w 1359043"/>
                <a:gd name="connsiteY6-14" fmla="*/ 288030 h 1820658"/>
                <a:gd name="connsiteX7-15" fmla="*/ 0 w 1359043"/>
                <a:gd name="connsiteY7-16" fmla="*/ 0 h 18206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2"/>
            <p:cNvSpPr/>
            <p:nvPr/>
          </p:nvSpPr>
          <p:spPr>
            <a:xfrm>
              <a:off x="4291066" y="1891296"/>
              <a:ext cx="196906" cy="2011393"/>
            </a:xfrm>
            <a:custGeom>
              <a:avLst/>
              <a:gdLst/>
              <a:ahLst/>
              <a:cxnLst/>
              <a:rect l="l" t="t" r="r" b="b"/>
              <a:pathLst>
                <a:path w="196906" h="2011393">
                  <a:moveTo>
                    <a:pt x="0" y="0"/>
                  </a:moveTo>
                  <a:lnTo>
                    <a:pt x="99616" y="0"/>
                  </a:lnTo>
                  <a:lnTo>
                    <a:pt x="196906" y="63491"/>
                  </a:lnTo>
                  <a:lnTo>
                    <a:pt x="196906" y="2011393"/>
                  </a:lnTo>
                  <a:lnTo>
                    <a:pt x="193201" y="2011393"/>
                  </a:lnTo>
                  <a:cubicBezTo>
                    <a:pt x="183184" y="1954476"/>
                    <a:pt x="144512" y="1912472"/>
                    <a:pt x="98453" y="1912472"/>
                  </a:cubicBezTo>
                  <a:cubicBezTo>
                    <a:pt x="52394" y="1912472"/>
                    <a:pt x="13723" y="1954476"/>
                    <a:pt x="3706" y="2011393"/>
                  </a:cubicBezTo>
                  <a:lnTo>
                    <a:pt x="0" y="2011393"/>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2"/>
            <p:cNvSpPr/>
            <p:nvPr/>
          </p:nvSpPr>
          <p:spPr>
            <a:xfrm>
              <a:off x="4486591" y="1953886"/>
              <a:ext cx="196906" cy="1950905"/>
            </a:xfrm>
            <a:custGeom>
              <a:avLst/>
              <a:gdLst/>
              <a:ahLst/>
              <a:cxnLst/>
              <a:rect l="l" t="t" r="r" b="b"/>
              <a:pathLst>
                <a:path w="196906" h="1950905">
                  <a:moveTo>
                    <a:pt x="0" y="0"/>
                  </a:moveTo>
                  <a:lnTo>
                    <a:pt x="101941" y="66527"/>
                  </a:lnTo>
                  <a:lnTo>
                    <a:pt x="196906" y="4552"/>
                  </a:lnTo>
                  <a:lnTo>
                    <a:pt x="196906" y="1950905"/>
                  </a:lnTo>
                  <a:lnTo>
                    <a:pt x="193201" y="1950905"/>
                  </a:lnTo>
                  <a:cubicBezTo>
                    <a:pt x="183184" y="1893988"/>
                    <a:pt x="144512" y="1851984"/>
                    <a:pt x="98453" y="1851984"/>
                  </a:cubicBezTo>
                  <a:cubicBezTo>
                    <a:pt x="52394" y="1851984"/>
                    <a:pt x="13723" y="1893988"/>
                    <a:pt x="3706" y="1950905"/>
                  </a:cubicBezTo>
                  <a:lnTo>
                    <a:pt x="0" y="1950905"/>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2"/>
            <p:cNvSpPr/>
            <p:nvPr/>
          </p:nvSpPr>
          <p:spPr>
            <a:xfrm>
              <a:off x="4683483" y="1895514"/>
              <a:ext cx="196906" cy="2011393"/>
            </a:xfrm>
            <a:custGeom>
              <a:avLst/>
              <a:gdLst/>
              <a:ahLst/>
              <a:cxnLst/>
              <a:rect l="l" t="t" r="r" b="b"/>
              <a:pathLst>
                <a:path w="196906" h="2011393">
                  <a:moveTo>
                    <a:pt x="96435" y="0"/>
                  </a:moveTo>
                  <a:lnTo>
                    <a:pt x="196906" y="0"/>
                  </a:lnTo>
                  <a:lnTo>
                    <a:pt x="196906" y="2011393"/>
                  </a:lnTo>
                  <a:lnTo>
                    <a:pt x="193201" y="2011393"/>
                  </a:lnTo>
                  <a:cubicBezTo>
                    <a:pt x="183184" y="1954476"/>
                    <a:pt x="144512" y="1912472"/>
                    <a:pt x="98453" y="1912472"/>
                  </a:cubicBezTo>
                  <a:cubicBezTo>
                    <a:pt x="52394" y="1912472"/>
                    <a:pt x="13723" y="1954476"/>
                    <a:pt x="3706" y="2011393"/>
                  </a:cubicBezTo>
                  <a:lnTo>
                    <a:pt x="0" y="2011393"/>
                  </a:lnTo>
                  <a:lnTo>
                    <a:pt x="0" y="6293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Isosceles Triangle 10"/>
            <p:cNvSpPr/>
            <p:nvPr/>
          </p:nvSpPr>
          <p:spPr>
            <a:xfrm rot="10800000">
              <a:off x="4468813" y="4423239"/>
              <a:ext cx="196906" cy="260871"/>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9" name="Parallelogram 15"/>
            <p:cNvSpPr/>
            <p:nvPr/>
          </p:nvSpPr>
          <p:spPr>
            <a:xfrm rot="16200000">
              <a:off x="4098945" y="947696"/>
              <a:ext cx="972197" cy="1052368"/>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20" name="Rectangle 19"/>
          <p:cNvSpPr/>
          <p:nvPr/>
        </p:nvSpPr>
        <p:spPr>
          <a:xfrm>
            <a:off x="683568" y="201382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2" name="Rectangle 21"/>
          <p:cNvSpPr/>
          <p:nvPr/>
        </p:nvSpPr>
        <p:spPr>
          <a:xfrm>
            <a:off x="683568" y="275211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3" name="Rectangle 22"/>
          <p:cNvSpPr/>
          <p:nvPr/>
        </p:nvSpPr>
        <p:spPr>
          <a:xfrm>
            <a:off x="683568" y="349040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sp>
        <p:nvSpPr>
          <p:cNvPr id="27" name="TextBox 26"/>
          <p:cNvSpPr txBox="1"/>
          <p:nvPr/>
        </p:nvSpPr>
        <p:spPr>
          <a:xfrm>
            <a:off x="5081905" y="2026920"/>
            <a:ext cx="3381375" cy="306705"/>
          </a:xfrm>
          <a:prstGeom prst="rect">
            <a:avLst/>
          </a:prstGeom>
          <a:noFill/>
        </p:spPr>
        <p:txBody>
          <a:bodyPr wrap="square" rtlCol="0">
            <a:spAutoFit/>
          </a:bodyPr>
          <a:lstStyle/>
          <a:p>
            <a:r>
              <a:rPr lang="" sz="1400" b="1" dirty="0">
                <a:solidFill>
                  <a:schemeClr val="bg1"/>
                </a:solidFill>
                <a:cs typeface="Arial" panose="020B0604020202020204" pitchFamily="34" charset="0"/>
              </a:rPr>
              <a:t>Lưu trữ code cho thành viên khác.</a:t>
            </a:r>
            <a:endParaRPr lang="" sz="1400" b="1" dirty="0">
              <a:solidFill>
                <a:schemeClr val="bg1"/>
              </a:solidFill>
              <a:cs typeface="Arial" panose="020B0604020202020204" pitchFamily="34" charset="0"/>
            </a:endParaRPr>
          </a:p>
        </p:txBody>
      </p:sp>
      <p:sp>
        <p:nvSpPr>
          <p:cNvPr id="28" name="TextBox 27"/>
          <p:cNvSpPr txBox="1"/>
          <p:nvPr/>
        </p:nvSpPr>
        <p:spPr>
          <a:xfrm>
            <a:off x="5081675" y="2743103"/>
            <a:ext cx="2371794" cy="306705"/>
          </a:xfrm>
          <a:prstGeom prst="rect">
            <a:avLst/>
          </a:prstGeom>
          <a:noFill/>
        </p:spPr>
        <p:txBody>
          <a:bodyPr wrap="square" rtlCol="0">
            <a:spAutoFit/>
          </a:bodyPr>
          <a:lstStyle/>
          <a:p>
            <a:r>
              <a:rPr lang="" altLang="en-US" sz="1400" b="1" dirty="0">
                <a:solidFill>
                  <a:schemeClr val="bg1"/>
                </a:solidFill>
                <a:cs typeface="Arial" panose="020B0604020202020204" pitchFamily="34" charset="0"/>
              </a:rPr>
              <a:t>K</a:t>
            </a:r>
            <a:r>
              <a:rPr lang="en-US" altLang="ko-KR" sz="1400" b="1" dirty="0">
                <a:solidFill>
                  <a:schemeClr val="bg1"/>
                </a:solidFill>
                <a:cs typeface="Arial" panose="020B0604020202020204" pitchFamily="34" charset="0"/>
              </a:rPr>
              <a:t>iểm thử ứng dụng</a:t>
            </a:r>
            <a:endParaRPr lang="en-US" altLang="ko-KR" sz="1400" b="1" dirty="0">
              <a:solidFill>
                <a:schemeClr val="bg1"/>
              </a:solidFill>
              <a:cs typeface="Arial" panose="020B0604020202020204" pitchFamily="34" charset="0"/>
            </a:endParaRPr>
          </a:p>
        </p:txBody>
      </p:sp>
      <p:sp>
        <p:nvSpPr>
          <p:cNvPr id="30" name="TextBox 29"/>
          <p:cNvSpPr txBox="1"/>
          <p:nvPr/>
        </p:nvSpPr>
        <p:spPr>
          <a:xfrm>
            <a:off x="1691680" y="2045722"/>
            <a:ext cx="2371794" cy="306705"/>
          </a:xfrm>
          <a:prstGeom prst="rect">
            <a:avLst/>
          </a:prstGeom>
          <a:noFill/>
        </p:spPr>
        <p:txBody>
          <a:bodyPr wrap="square" rtlCol="0">
            <a:spAutoFit/>
          </a:bodyPr>
          <a:lstStyle/>
          <a:p>
            <a:pPr algn="r"/>
            <a:r>
              <a:rPr lang="" altLang="en-US" sz="1400" b="1" dirty="0">
                <a:solidFill>
                  <a:schemeClr val="bg1"/>
                </a:solidFill>
                <a:cs typeface="Arial" panose="020B0604020202020204" pitchFamily="34" charset="0"/>
              </a:rPr>
              <a:t>D</a:t>
            </a:r>
            <a:r>
              <a:rPr lang="en-US" altLang="ko-KR" sz="1400" b="1" dirty="0">
                <a:solidFill>
                  <a:schemeClr val="bg1"/>
                </a:solidFill>
                <a:cs typeface="Arial" panose="020B0604020202020204" pitchFamily="34" charset="0"/>
              </a:rPr>
              <a:t>ocument</a:t>
            </a:r>
            <a:r>
              <a:rPr lang="" altLang="en-US" sz="1400" b="1" dirty="0">
                <a:solidFill>
                  <a:schemeClr val="bg1"/>
                </a:solidFill>
                <a:cs typeface="Arial" panose="020B0604020202020204" pitchFamily="34" charset="0"/>
              </a:rPr>
              <a:t>s</a:t>
            </a:r>
            <a:r>
              <a:rPr lang="en-US" altLang="ko-KR" sz="1400" b="1" dirty="0">
                <a:solidFill>
                  <a:schemeClr val="bg1"/>
                </a:solidFill>
                <a:cs typeface="Arial" panose="020B0604020202020204" pitchFamily="34" charset="0"/>
              </a:rPr>
              <a:t> </a:t>
            </a:r>
            <a:endParaRPr lang="en-US" altLang="ko-KR" sz="1400" b="1" dirty="0">
              <a:solidFill>
                <a:schemeClr val="bg1"/>
              </a:solidFill>
              <a:cs typeface="Arial" panose="020B0604020202020204" pitchFamily="34" charset="0"/>
            </a:endParaRPr>
          </a:p>
        </p:txBody>
      </p:sp>
      <p:sp>
        <p:nvSpPr>
          <p:cNvPr id="31" name="TextBox 30"/>
          <p:cNvSpPr txBox="1"/>
          <p:nvPr/>
        </p:nvSpPr>
        <p:spPr>
          <a:xfrm>
            <a:off x="1691680" y="2762327"/>
            <a:ext cx="2371794" cy="306705"/>
          </a:xfrm>
          <a:prstGeom prst="rect">
            <a:avLst/>
          </a:prstGeom>
          <a:noFill/>
        </p:spPr>
        <p:txBody>
          <a:bodyPr wrap="square" rtlCol="0">
            <a:spAutoFit/>
          </a:bodyPr>
          <a:lstStyle/>
          <a:p>
            <a:pPr algn="r"/>
            <a:r>
              <a:rPr lang="" altLang="en-US" sz="1400" b="1" dirty="0">
                <a:solidFill>
                  <a:schemeClr val="bg1"/>
                </a:solidFill>
                <a:cs typeface="Arial" panose="020B0604020202020204" pitchFamily="34" charset="0"/>
              </a:rPr>
              <a:t>NODE.js</a:t>
            </a:r>
            <a:endParaRPr lang="" altLang="en-US" sz="1400" b="1" dirty="0">
              <a:solidFill>
                <a:schemeClr val="bg1"/>
              </a:solidFill>
              <a:cs typeface="Arial" panose="020B0604020202020204" pitchFamily="34" charset="0"/>
            </a:endParaRPr>
          </a:p>
        </p:txBody>
      </p:sp>
      <p:sp>
        <p:nvSpPr>
          <p:cNvPr id="32" name="TextBox 31"/>
          <p:cNvSpPr txBox="1"/>
          <p:nvPr/>
        </p:nvSpPr>
        <p:spPr>
          <a:xfrm>
            <a:off x="1691680" y="3542848"/>
            <a:ext cx="2371794" cy="306705"/>
          </a:xfrm>
          <a:prstGeom prst="rect">
            <a:avLst/>
          </a:prstGeom>
          <a:noFill/>
        </p:spPr>
        <p:txBody>
          <a:bodyPr wrap="square" rtlCol="0">
            <a:spAutoFit/>
          </a:bodyPr>
          <a:lstStyle/>
          <a:p>
            <a:pPr algn="r"/>
            <a:r>
              <a:rPr lang="" sz="1400" b="1" dirty="0">
                <a:solidFill>
                  <a:schemeClr val="bg1"/>
                </a:solidFill>
                <a:cs typeface="Arial" panose="020B0604020202020204" pitchFamily="34" charset="0"/>
              </a:rPr>
              <a:t>Server</a:t>
            </a:r>
            <a:endParaRPr lang="" sz="1400" b="1" dirty="0">
              <a:solidFill>
                <a:schemeClr val="bg1"/>
              </a:solidFill>
              <a:cs typeface="Arial" panose="020B0604020202020204" pitchFamily="34" charset="0"/>
            </a:endParaRPr>
          </a:p>
        </p:txBody>
      </p:sp>
      <p:sp>
        <p:nvSpPr>
          <p:cNvPr id="33" name="TextBox 32"/>
          <p:cNvSpPr txBox="1"/>
          <p:nvPr/>
        </p:nvSpPr>
        <p:spPr>
          <a:xfrm>
            <a:off x="5111228" y="2393629"/>
            <a:ext cx="3277196" cy="275590"/>
          </a:xfrm>
          <a:prstGeom prst="rect">
            <a:avLst/>
          </a:prstGeom>
          <a:noFill/>
        </p:spPr>
        <p:txBody>
          <a:bodyPr wrap="square" rtlCol="0">
            <a:spAutoFit/>
          </a:bodyPr>
          <a:lstStyle/>
          <a:p>
            <a:r>
              <a:rPr lang="" sz="1200" dirty="0">
                <a:solidFill>
                  <a:schemeClr val="tx1">
                    <a:lumMod val="75000"/>
                    <a:lumOff val="25000"/>
                  </a:schemeClr>
                </a:solidFill>
                <a:cs typeface="Arial" panose="020B0604020202020204" pitchFamily="34" charset="0"/>
              </a:rPr>
              <a:t>Dùng github để chia sẻ và lưu trữ mã nguồn.</a:t>
            </a:r>
            <a:endParaRPr lang="" sz="1200" dirty="0">
              <a:solidFill>
                <a:schemeClr val="tx1">
                  <a:lumMod val="75000"/>
                  <a:lumOff val="25000"/>
                </a:schemeClr>
              </a:solidFill>
              <a:cs typeface="Arial" panose="020B0604020202020204" pitchFamily="34" charset="0"/>
            </a:endParaRPr>
          </a:p>
        </p:txBody>
      </p:sp>
      <p:sp>
        <p:nvSpPr>
          <p:cNvPr id="35" name="TextBox 34"/>
          <p:cNvSpPr txBox="1"/>
          <p:nvPr/>
        </p:nvSpPr>
        <p:spPr>
          <a:xfrm>
            <a:off x="5111228" y="3150268"/>
            <a:ext cx="3277196" cy="275590"/>
          </a:xfrm>
          <a:prstGeom prst="rect">
            <a:avLst/>
          </a:prstGeom>
          <a:noFill/>
        </p:spPr>
        <p:txBody>
          <a:bodyPr wrap="square" rtlCol="0">
            <a:spAutoFit/>
          </a:bodyPr>
          <a:lstStyle/>
          <a:p>
            <a:r>
              <a:rPr lang="" sz="1200" dirty="0">
                <a:solidFill>
                  <a:schemeClr val="tx1">
                    <a:lumMod val="75000"/>
                    <a:lumOff val="25000"/>
                  </a:schemeClr>
                </a:solidFill>
                <a:cs typeface="Arial" panose="020B0604020202020204" pitchFamily="34" charset="0"/>
              </a:rPr>
              <a:t>Dùng POSTMAN để giải quyết.</a:t>
            </a:r>
            <a:endParaRPr lang="" sz="1200" dirty="0">
              <a:solidFill>
                <a:schemeClr val="tx1">
                  <a:lumMod val="75000"/>
                  <a:lumOff val="25000"/>
                </a:schemeClr>
              </a:solidFill>
              <a:cs typeface="Arial" panose="020B0604020202020204" pitchFamily="34" charset="0"/>
            </a:endParaRPr>
          </a:p>
        </p:txBody>
      </p:sp>
      <p:sp>
        <p:nvSpPr>
          <p:cNvPr id="37" name="TextBox 36"/>
          <p:cNvSpPr txBox="1"/>
          <p:nvPr/>
        </p:nvSpPr>
        <p:spPr>
          <a:xfrm>
            <a:off x="786278" y="2407529"/>
            <a:ext cx="3277196" cy="275590"/>
          </a:xfrm>
          <a:prstGeom prst="rect">
            <a:avLst/>
          </a:prstGeom>
          <a:noFill/>
        </p:spPr>
        <p:txBody>
          <a:bodyPr wrap="square" rtlCol="0">
            <a:spAutoFit/>
          </a:bodyPr>
          <a:lstStyle/>
          <a:p>
            <a:pPr algn="r"/>
            <a:r>
              <a:rPr lang="" altLang="en-US" sz="1200" dirty="0">
                <a:solidFill>
                  <a:schemeClr val="tx1">
                    <a:lumMod val="75000"/>
                    <a:lumOff val="25000"/>
                  </a:schemeClr>
                </a:solidFill>
                <a:cs typeface="Arial" panose="020B0604020202020204" pitchFamily="34" charset="0"/>
              </a:rPr>
              <a:t>Đ</a:t>
            </a:r>
            <a:r>
              <a:rPr lang="en-US" altLang="ko-KR" sz="1200" dirty="0">
                <a:solidFill>
                  <a:schemeClr val="tx1">
                    <a:lumMod val="75000"/>
                    <a:lumOff val="25000"/>
                  </a:schemeClr>
                </a:solidFill>
                <a:cs typeface="Arial" panose="020B0604020202020204" pitchFamily="34" charset="0"/>
              </a:rPr>
              <a:t>ể các thành viên trong team có thể đọc hiểu</a:t>
            </a:r>
            <a:r>
              <a:rPr lang="" altLang="en-US" sz="1200" dirty="0">
                <a:solidFill>
                  <a:schemeClr val="tx1">
                    <a:lumMod val="75000"/>
                    <a:lumOff val="25000"/>
                  </a:schemeClr>
                </a:solidFill>
                <a:cs typeface="Arial" panose="020B0604020202020204" pitchFamily="34" charset="0"/>
              </a:rPr>
              <a:t>.</a:t>
            </a:r>
            <a:endParaRPr lang="" altLang="en-US" sz="1200" dirty="0">
              <a:solidFill>
                <a:schemeClr val="tx1">
                  <a:lumMod val="75000"/>
                  <a:lumOff val="25000"/>
                </a:schemeClr>
              </a:solidFill>
              <a:cs typeface="Arial" panose="020B0604020202020204" pitchFamily="34" charset="0"/>
            </a:endParaRPr>
          </a:p>
        </p:txBody>
      </p:sp>
      <p:sp>
        <p:nvSpPr>
          <p:cNvPr id="38" name="TextBox 37"/>
          <p:cNvSpPr txBox="1"/>
          <p:nvPr/>
        </p:nvSpPr>
        <p:spPr>
          <a:xfrm>
            <a:off x="683260" y="3164205"/>
            <a:ext cx="3380105" cy="275590"/>
          </a:xfrm>
          <a:prstGeom prst="rect">
            <a:avLst/>
          </a:prstGeom>
          <a:noFill/>
        </p:spPr>
        <p:txBody>
          <a:bodyPr wrap="square" rtlCol="0">
            <a:spAutoFit/>
          </a:bodyPr>
          <a:lstStyle/>
          <a:p>
            <a:pPr algn="r"/>
            <a:r>
              <a:rPr lang="" sz="1200" dirty="0">
                <a:solidFill>
                  <a:schemeClr val="tx1">
                    <a:lumMod val="75000"/>
                    <a:lumOff val="25000"/>
                  </a:schemeClr>
                </a:solidFill>
                <a:cs typeface="Arial" panose="020B0604020202020204" pitchFamily="34" charset="0"/>
              </a:rPr>
              <a:t>Ngôn ngữ chính phải sử dụng.</a:t>
            </a:r>
            <a:endParaRPr lang="" sz="1200" dirty="0">
              <a:solidFill>
                <a:schemeClr val="tx1">
                  <a:lumMod val="75000"/>
                  <a:lumOff val="25000"/>
                </a:schemeClr>
              </a:solidFill>
              <a:cs typeface="Arial" panose="020B0604020202020204" pitchFamily="34" charset="0"/>
            </a:endParaRPr>
          </a:p>
        </p:txBody>
      </p:sp>
      <p:sp>
        <p:nvSpPr>
          <p:cNvPr id="39" name="TextBox 38"/>
          <p:cNvSpPr txBox="1"/>
          <p:nvPr/>
        </p:nvSpPr>
        <p:spPr>
          <a:xfrm>
            <a:off x="786278" y="3920807"/>
            <a:ext cx="3277196" cy="275590"/>
          </a:xfrm>
          <a:prstGeom prst="rect">
            <a:avLst/>
          </a:prstGeom>
          <a:noFill/>
        </p:spPr>
        <p:txBody>
          <a:bodyPr wrap="square" rtlCol="0">
            <a:spAutoFit/>
          </a:bodyPr>
          <a:lstStyle/>
          <a:p>
            <a:pPr algn="r"/>
            <a:r>
              <a:rPr lang="" sz="1200" dirty="0">
                <a:solidFill>
                  <a:schemeClr val="tx1">
                    <a:lumMod val="75000"/>
                    <a:lumOff val="25000"/>
                  </a:schemeClr>
                </a:solidFill>
                <a:cs typeface="Arial" panose="020B0604020202020204" pitchFamily="34" charset="0"/>
              </a:rPr>
              <a:t>Dùng heroku để deploy project.</a:t>
            </a:r>
            <a:endParaRPr lang="" sz="1200" dirty="0">
              <a:solidFill>
                <a:schemeClr val="tx1">
                  <a:lumMod val="75000"/>
                  <a:lumOff val="25000"/>
                </a:schemeClr>
              </a:solidFill>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6220" y="-635"/>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p:nvPr/>
        </p:nvSpPr>
        <p:spPr>
          <a:xfrm>
            <a:off x="6471285" y="771525"/>
            <a:ext cx="2092960" cy="1440180"/>
          </a:xfrm>
          <a:prstGeom prst="rect">
            <a:avLst/>
          </a:prstGeom>
        </p:spPr>
        <p:txBody>
          <a:bodyP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 altLang="ko-KR" sz="2800" b="1" dirty="0">
                <a:solidFill>
                  <a:schemeClr val="bg1"/>
                </a:solidFill>
                <a:latin typeface="+mj-lt"/>
                <a:cs typeface="Arial" panose="020B0604020202020204" pitchFamily="34" charset="0"/>
              </a:rPr>
              <a:t>Sản phẩm sau môn </a:t>
            </a:r>
            <a:endParaRPr lang="" altLang="ko-KR" sz="2800" b="1" dirty="0">
              <a:solidFill>
                <a:schemeClr val="bg1"/>
              </a:solidFill>
              <a:latin typeface="+mj-lt"/>
              <a:cs typeface="Arial" panose="020B0604020202020204" pitchFamily="34" charset="0"/>
            </a:endParaRPr>
          </a:p>
          <a:p>
            <a:pPr marL="0" indent="0" algn="r">
              <a:buNone/>
            </a:pPr>
            <a:r>
              <a:rPr lang="" altLang="ko-KR" sz="2800" b="1" dirty="0">
                <a:solidFill>
                  <a:schemeClr val="bg1"/>
                </a:solidFill>
                <a:latin typeface="+mj-lt"/>
                <a:cs typeface="Arial" panose="020B0604020202020204" pitchFamily="34" charset="0"/>
              </a:rPr>
              <a:t>học.</a:t>
            </a:r>
            <a:endParaRPr lang="" altLang="ko-KR" sz="2800" b="1" dirty="0">
              <a:solidFill>
                <a:schemeClr val="bg1"/>
              </a:solidFill>
              <a:latin typeface="+mj-lt"/>
              <a:cs typeface="Arial" panose="020B0604020202020204" pitchFamily="34" charset="0"/>
            </a:endParaRPr>
          </a:p>
        </p:txBody>
      </p:sp>
      <p:sp>
        <p:nvSpPr>
          <p:cNvPr id="23" name="TextBox 22"/>
          <p:cNvSpPr txBox="1"/>
          <p:nvPr/>
        </p:nvSpPr>
        <p:spPr>
          <a:xfrm>
            <a:off x="705485" y="463550"/>
            <a:ext cx="5688330" cy="306705"/>
          </a:xfrm>
          <a:prstGeom prst="rect">
            <a:avLst/>
          </a:prstGeom>
          <a:noFill/>
        </p:spPr>
        <p:txBody>
          <a:bodyPr wrap="square" rtlCol="0">
            <a:spAutoFit/>
          </a:bodyPr>
          <a:lstStyle/>
          <a:p>
            <a:pPr algn="ctr"/>
            <a:r>
              <a:rPr lang="" sz="1400" b="1" dirty="0">
                <a:solidFill>
                  <a:schemeClr val="tx1">
                    <a:lumMod val="75000"/>
                    <a:lumOff val="25000"/>
                  </a:schemeClr>
                </a:solidFill>
                <a:cs typeface="Arial" panose="020B0604020202020204" pitchFamily="34" charset="0"/>
              </a:rPr>
              <a:t>Documents</a:t>
            </a:r>
            <a:endParaRPr lang="" sz="1400" b="1" dirty="0">
              <a:solidFill>
                <a:schemeClr val="tx1">
                  <a:lumMod val="75000"/>
                  <a:lumOff val="25000"/>
                </a:schemeClr>
              </a:solidFill>
              <a:cs typeface="Arial" panose="020B0604020202020204" pitchFamily="34" charset="0"/>
            </a:endParaRPr>
          </a:p>
        </p:txBody>
      </p:sp>
      <p:pic>
        <p:nvPicPr>
          <p:cNvPr id="2" name="Picture 6" descr="1"/>
          <p:cNvPicPr>
            <a:picLocks noChangeAspect="1"/>
          </p:cNvPicPr>
          <p:nvPr/>
        </p:nvPicPr>
        <p:blipFill>
          <a:blip r:embed="rId1"/>
          <a:stretch>
            <a:fillRect/>
          </a:stretch>
        </p:blipFill>
        <p:spPr>
          <a:xfrm>
            <a:off x="196850" y="967105"/>
            <a:ext cx="6459220" cy="3632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4" name="Rectangle 13"/>
          <p:cNvSpPr/>
          <p:nvPr/>
        </p:nvSpPr>
        <p:spPr>
          <a:xfrm>
            <a:off x="6656220" y="-635"/>
            <a:ext cx="201622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 Placeholder 1"/>
          <p:cNvSpPr txBox="1"/>
          <p:nvPr/>
        </p:nvSpPr>
        <p:spPr>
          <a:xfrm>
            <a:off x="6471285" y="771525"/>
            <a:ext cx="2092960" cy="1440180"/>
          </a:xfrm>
          <a:prstGeom prst="rect">
            <a:avLst/>
          </a:prstGeom>
        </p:spPr>
        <p:txBody>
          <a:bodyP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altLang="ko-KR" sz="2800" b="1" dirty="0">
                <a:solidFill>
                  <a:schemeClr val="bg1"/>
                </a:solidFill>
                <a:latin typeface="+mj-lt"/>
                <a:cs typeface="Arial" panose="020B0604020202020204" pitchFamily="34" charset="0"/>
              </a:rPr>
              <a:t>Sản phẩm sau môn </a:t>
            </a:r>
            <a:endParaRPr lang="en-US" altLang="ko-KR" sz="2800" b="1" dirty="0">
              <a:solidFill>
                <a:schemeClr val="bg1"/>
              </a:solidFill>
              <a:latin typeface="+mj-lt"/>
              <a:cs typeface="Arial" panose="020B0604020202020204" pitchFamily="34" charset="0"/>
            </a:endParaRPr>
          </a:p>
          <a:p>
            <a:pPr marL="0" indent="0" algn="r">
              <a:buNone/>
            </a:pPr>
            <a:r>
              <a:rPr lang="en-US" altLang="ko-KR" sz="2800" b="1" dirty="0">
                <a:solidFill>
                  <a:schemeClr val="bg1"/>
                </a:solidFill>
                <a:latin typeface="+mj-lt"/>
                <a:cs typeface="Arial" panose="020B0604020202020204" pitchFamily="34" charset="0"/>
              </a:rPr>
              <a:t>học.</a:t>
            </a:r>
            <a:endParaRPr lang="en-US" altLang="ko-KR" sz="2800" b="1" dirty="0">
              <a:solidFill>
                <a:schemeClr val="bg1"/>
              </a:solidFill>
              <a:latin typeface="+mj-lt"/>
              <a:cs typeface="Arial" panose="020B0604020202020204" pitchFamily="34" charset="0"/>
            </a:endParaRPr>
          </a:p>
        </p:txBody>
      </p:sp>
      <p:sp>
        <p:nvSpPr>
          <p:cNvPr id="23" name="TextBox 22"/>
          <p:cNvSpPr txBox="1"/>
          <p:nvPr/>
        </p:nvSpPr>
        <p:spPr>
          <a:xfrm>
            <a:off x="705485" y="463550"/>
            <a:ext cx="5688330" cy="306705"/>
          </a:xfrm>
          <a:prstGeom prst="rect">
            <a:avLst/>
          </a:prstGeom>
          <a:noFill/>
        </p:spPr>
        <p:txBody>
          <a:bodyPr wrap="square" rtlCol="0">
            <a:spAutoFit/>
          </a:bodyPr>
          <a:lstStyle/>
          <a:p>
            <a:pPr algn="ctr"/>
            <a:r>
              <a:rPr lang="" altLang="en-US" sz="1400" b="1" dirty="0">
                <a:solidFill>
                  <a:schemeClr val="tx1">
                    <a:lumMod val="75000"/>
                    <a:lumOff val="25000"/>
                  </a:schemeClr>
                </a:solidFill>
                <a:cs typeface="Arial" panose="020B0604020202020204" pitchFamily="34" charset="0"/>
              </a:rPr>
              <a:t>API</a:t>
            </a:r>
            <a:endParaRPr lang="" altLang="en-US" sz="1400" b="1" dirty="0">
              <a:solidFill>
                <a:schemeClr val="tx1">
                  <a:lumMod val="75000"/>
                  <a:lumOff val="25000"/>
                </a:schemeClr>
              </a:solidFill>
              <a:cs typeface="Arial" panose="020B0604020202020204" pitchFamily="34" charset="0"/>
            </a:endParaRPr>
          </a:p>
        </p:txBody>
      </p:sp>
      <p:pic>
        <p:nvPicPr>
          <p:cNvPr id="11" name="Picture 11" descr="1"/>
          <p:cNvPicPr>
            <a:picLocks noChangeAspect="1"/>
          </p:cNvPicPr>
          <p:nvPr/>
        </p:nvPicPr>
        <p:blipFill>
          <a:blip r:embed="rId1"/>
          <a:stretch>
            <a:fillRect/>
          </a:stretch>
        </p:blipFill>
        <p:spPr>
          <a:xfrm>
            <a:off x="209550" y="1059180"/>
            <a:ext cx="6446520" cy="36245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a:t>Thank you</a:t>
            </a:r>
            <a:endParaRPr lang="ko-KR" altLang="en-US" sz="3600" dirty="0"/>
          </a:p>
        </p:txBody>
      </p:sp>
      <p:sp>
        <p:nvSpPr>
          <p:cNvPr id="3" name="Text Placeholder 2"/>
          <p:cNvSpPr>
            <a:spLocks noGrp="1"/>
          </p:cNvSpPr>
          <p:nvPr>
            <p:ph type="body" sz="quarter" idx="11"/>
          </p:nvPr>
        </p:nvSpPr>
        <p:spPr>
          <a:xfrm>
            <a:off x="-148" y="4122018"/>
            <a:ext cx="9144000" cy="288032"/>
          </a:xfrm>
        </p:spPr>
        <p:txBody>
          <a:bodyPr/>
          <a:lstStyle/>
          <a:p>
            <a:pPr lvl="0"/>
            <a:r>
              <a:rPr lang="" altLang="en-US" dirty="0"/>
              <a:t>Cảm ơn đã chú ý lắng nghe.</a:t>
            </a:r>
            <a:endParaRPr lang="" altLang="en-US" dirty="0"/>
          </a:p>
        </p:txBody>
      </p:sp>
    </p:spTree>
  </p:cSld>
  <p:clrMapOvr>
    <a:masterClrMapping/>
  </p:clrMapOvr>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2331</Words>
  <Application>WPS Presentation</Application>
  <PresentationFormat>화면 슬라이드 쇼(16:9)</PresentationFormat>
  <Paragraphs>149</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9</vt:i4>
      </vt:variant>
    </vt:vector>
  </HeadingPairs>
  <TitlesOfParts>
    <vt:vector size="23" baseType="lpstr">
      <vt:lpstr>Arial</vt:lpstr>
      <vt:lpstr>SimSun</vt:lpstr>
      <vt:lpstr>Wingdings</vt:lpstr>
      <vt:lpstr>Malgun Gothic</vt:lpstr>
      <vt:lpstr>微软雅黑</vt:lpstr>
      <vt:lpstr>Droid Sans Fallback</vt:lpstr>
      <vt:lpstr>Arial Unicode MS</vt:lpstr>
      <vt:lpstr>Calibri</vt:lpstr>
      <vt:lpstr>Times New Roman</vt:lpstr>
      <vt:lpstr>Monospace</vt:lpstr>
      <vt:lpstr>NanumBarunGothic</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huynhduckhoan</cp:lastModifiedBy>
  <cp:revision>115</cp:revision>
  <dcterms:created xsi:type="dcterms:W3CDTF">2018-06-19T09:16:24Z</dcterms:created>
  <dcterms:modified xsi:type="dcterms:W3CDTF">2018-06-19T09:16:24Z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1033-10.1.0.6634</vt:lpwstr>
  </property>
</Properties>
</file>