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62" r:id="rId5"/>
    <p:sldId id="258" r:id="rId6"/>
    <p:sldId id="260" r:id="rId7"/>
    <p:sldId id="261" r:id="rId8"/>
    <p:sldId id="263" r:id="rId9"/>
    <p:sldId id="259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26892" autoAdjust="0"/>
  </p:normalViewPr>
  <p:slideViewPr>
    <p:cSldViewPr snapToGrid="0">
      <p:cViewPr varScale="1">
        <p:scale>
          <a:sx n="31" d="100"/>
          <a:sy n="31" d="100"/>
        </p:scale>
        <p:origin x="3612" y="4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8A3C8-E8A0-420A-99C8-727FAD122AD5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134BF-B43B-4758-B15F-4EAC1FC8F1D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416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Two years ago</a:t>
            </a:r>
            <a:r>
              <a:rPr dirty="0"/>
              <a:t> the Safer Society group of companies was launched, and </a:t>
            </a:r>
            <a:r>
              <a:rPr b="1" dirty="0"/>
              <a:t>separating</a:t>
            </a:r>
            <a:r>
              <a:rPr dirty="0"/>
              <a:t> the </a:t>
            </a:r>
            <a:r>
              <a:rPr b="1" dirty="0"/>
              <a:t>different product focuses</a:t>
            </a:r>
            <a:r>
              <a:rPr dirty="0"/>
              <a:t> into different companies. </a:t>
            </a:r>
          </a:p>
          <a:p>
            <a:r>
              <a:rPr dirty="0"/>
              <a:t>The products you see here are </a:t>
            </a:r>
            <a:r>
              <a:rPr b="1" dirty="0"/>
              <a:t>developed in house</a:t>
            </a:r>
            <a:r>
              <a:rPr dirty="0"/>
              <a:t> – there are some other products that are built by partners. </a:t>
            </a:r>
            <a:endParaRPr lang="sv-SE" dirty="0"/>
          </a:p>
          <a:p>
            <a:endParaRPr lang="sv-SE" dirty="0"/>
          </a:p>
          <a:p>
            <a:r>
              <a:rPr lang="en-US" dirty="0" err="1"/>
              <a:t>NetClean</a:t>
            </a:r>
            <a:r>
              <a:rPr lang="en-US" dirty="0"/>
              <a:t> </a:t>
            </a:r>
            <a:r>
              <a:rPr lang="en-US" dirty="0" err="1"/>
              <a:t>ProActive</a:t>
            </a:r>
            <a:r>
              <a:rPr lang="en-US" dirty="0"/>
              <a:t> is intended to be </a:t>
            </a:r>
            <a:r>
              <a:rPr lang="en-US" b="1" dirty="0"/>
              <a:t>installed on the work computers</a:t>
            </a:r>
            <a:r>
              <a:rPr lang="en-US" dirty="0"/>
              <a:t> of companies. It generally works in the same way as an</a:t>
            </a:r>
            <a:r>
              <a:rPr lang="en-US" b="1" dirty="0"/>
              <a:t> antivirus program.</a:t>
            </a:r>
            <a:r>
              <a:rPr lang="en-US" dirty="0"/>
              <a:t> The difference is that </a:t>
            </a:r>
            <a:r>
              <a:rPr lang="en-US" b="1" dirty="0" err="1"/>
              <a:t>ProActive</a:t>
            </a:r>
            <a:r>
              <a:rPr lang="en-US" b="1" dirty="0"/>
              <a:t> identifies child sexual abuse material</a:t>
            </a:r>
            <a:r>
              <a:rPr lang="en-US" dirty="0"/>
              <a:t> instead of a computer virus</a:t>
            </a:r>
          </a:p>
          <a:p>
            <a:endParaRPr lang="en-US" dirty="0"/>
          </a:p>
          <a:p>
            <a:r>
              <a:rPr lang="en-US" b="1" dirty="0" err="1"/>
              <a:t>Griffeye</a:t>
            </a:r>
            <a:r>
              <a:rPr lang="en-US" dirty="0"/>
              <a:t> provides law enforcement with a platform to </a:t>
            </a:r>
            <a:r>
              <a:rPr lang="en-US" b="1" dirty="0"/>
              <a:t>feed in these huge amounts of image and video</a:t>
            </a:r>
            <a:r>
              <a:rPr lang="en-US" dirty="0"/>
              <a:t> material. </a:t>
            </a:r>
          </a:p>
          <a:p>
            <a:r>
              <a:rPr lang="en-US" dirty="0"/>
              <a:t>And then helps the police to</a:t>
            </a:r>
            <a:r>
              <a:rPr lang="en-US" b="1" dirty="0"/>
              <a:t> intelligently classify</a:t>
            </a:r>
            <a:r>
              <a:rPr lang="en-US" dirty="0"/>
              <a:t> everything and</a:t>
            </a:r>
            <a:r>
              <a:rPr lang="en-US" b="1" dirty="0"/>
              <a:t> enables teamwork</a:t>
            </a:r>
            <a:r>
              <a:rPr lang="en-US" dirty="0"/>
              <a:t>, </a:t>
            </a:r>
            <a:r>
              <a:rPr lang="en-US" b="1" dirty="0"/>
              <a:t>speeding up</a:t>
            </a:r>
            <a:r>
              <a:rPr lang="en-US" dirty="0"/>
              <a:t> that whole process substantially. </a:t>
            </a:r>
          </a:p>
          <a:p>
            <a:endParaRPr lang="sv-SE" dirty="0"/>
          </a:p>
          <a:p>
            <a:r>
              <a:rPr lang="en-US" b="1" dirty="0" err="1"/>
              <a:t>Paliscope</a:t>
            </a:r>
            <a:r>
              <a:rPr lang="en-US" dirty="0"/>
              <a:t> is the </a:t>
            </a:r>
            <a:r>
              <a:rPr lang="en-US" b="1" dirty="0"/>
              <a:t>newest addition to the family</a:t>
            </a:r>
            <a:r>
              <a:rPr lang="en-US" dirty="0"/>
              <a:t>. We </a:t>
            </a:r>
            <a:r>
              <a:rPr lang="en-US" b="1" dirty="0"/>
              <a:t>haven’t released yet</a:t>
            </a:r>
            <a:r>
              <a:rPr lang="en-US" dirty="0"/>
              <a:t>, so I can’t talk too much about it – but I’ll say this: </a:t>
            </a:r>
          </a:p>
          <a:p>
            <a:r>
              <a:rPr lang="en-US" dirty="0"/>
              <a:t>It is a </a:t>
            </a:r>
            <a:r>
              <a:rPr lang="en-US" b="1" dirty="0"/>
              <a:t>tool to help with online investigations.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63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Greatest minds have thought long and hard, anything useful</a:t>
            </a:r>
          </a:p>
          <a:p>
            <a:endParaRPr lang="en-US" dirty="0"/>
          </a:p>
          <a:p>
            <a:r>
              <a:rPr lang="en-US" dirty="0"/>
              <a:t>History </a:t>
            </a:r>
            <a:r>
              <a:rPr lang="en-US" b="1" dirty="0"/>
              <a:t>of human folly</a:t>
            </a:r>
          </a:p>
          <a:p>
            <a:r>
              <a:rPr lang="en-US" dirty="0"/>
              <a:t>Lots of strange ideas, but an ongoing debate</a:t>
            </a:r>
          </a:p>
          <a:p>
            <a:r>
              <a:rPr lang="en-US" dirty="0"/>
              <a:t>Everything used to be philosophy, enlightenment</a:t>
            </a:r>
          </a:p>
          <a:p>
            <a:r>
              <a:rPr lang="en-US" dirty="0"/>
              <a:t>The questions that we still don't know how to answer, maybe not even what the answer looks like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Testing not necessarily about </a:t>
            </a:r>
            <a:r>
              <a:rPr lang="en-US" b="1" dirty="0"/>
              <a:t>technical skills, </a:t>
            </a:r>
            <a:r>
              <a:rPr lang="en-US" dirty="0"/>
              <a:t>using specific tools; more about</a:t>
            </a:r>
            <a:r>
              <a:rPr lang="en-US" b="1" dirty="0"/>
              <a:t> mindset</a:t>
            </a:r>
            <a:r>
              <a:rPr lang="en-US" dirty="0"/>
              <a:t>, finding assumptions (others as well as your own...)</a:t>
            </a:r>
          </a:p>
          <a:p>
            <a:r>
              <a:rPr lang="en-US" dirty="0"/>
              <a:t>Like testing, philosophy is really about </a:t>
            </a:r>
            <a:r>
              <a:rPr lang="en-US" b="1" dirty="0"/>
              <a:t>doing</a:t>
            </a:r>
            <a:r>
              <a:rPr lang="en-US" dirty="0"/>
              <a:t>, not so much a body of knowledge, as it is an activity</a:t>
            </a:r>
          </a:p>
          <a:p>
            <a:endParaRPr lang="en-US" dirty="0"/>
          </a:p>
          <a:p>
            <a:r>
              <a:rPr lang="en-US" b="1" dirty="0"/>
              <a:t>Begin with some of the fundamentals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34BF-B43B-4758-B15F-4EAC1FC8F1D5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21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Context: </a:t>
            </a:r>
          </a:p>
          <a:p>
            <a:r>
              <a:rPr lang="en-US" b="1" dirty="0"/>
              <a:t>Metaphysics</a:t>
            </a:r>
            <a:r>
              <a:rPr lang="en-US" dirty="0"/>
              <a:t> origin and </a:t>
            </a:r>
            <a:r>
              <a:rPr lang="en-US" b="1" dirty="0"/>
              <a:t>ontology</a:t>
            </a:r>
          </a:p>
          <a:p>
            <a:r>
              <a:rPr lang="en-US" dirty="0"/>
              <a:t>What is there, and what is it like, </a:t>
            </a:r>
          </a:p>
          <a:p>
            <a:r>
              <a:rPr lang="en-US" dirty="0"/>
              <a:t>How can we classify and order what there is, </a:t>
            </a:r>
          </a:p>
          <a:p>
            <a:r>
              <a:rPr lang="en-US" b="1" dirty="0"/>
              <a:t>Essential vs Accidental</a:t>
            </a:r>
            <a:r>
              <a:rPr lang="en-US" dirty="0"/>
              <a:t>, </a:t>
            </a:r>
          </a:p>
          <a:p>
            <a:r>
              <a:rPr lang="en-US" dirty="0"/>
              <a:t>Das ding an </a:t>
            </a:r>
            <a:r>
              <a:rPr lang="en-US" dirty="0" err="1"/>
              <a:t>sich</a:t>
            </a:r>
            <a:r>
              <a:rPr lang="en-US" dirty="0"/>
              <a:t>, phenomenology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Testing, do it via thinking long and hard up front, before actually working with the product, or experimenting and using the feedback to learn more?</a:t>
            </a:r>
          </a:p>
          <a:p>
            <a:endParaRPr lang="en-US" dirty="0"/>
          </a:p>
          <a:p>
            <a:r>
              <a:rPr lang="en-US" dirty="0"/>
              <a:t>There is always classification going on, is this thing like that thing, is it a part of this or a part of that. </a:t>
            </a:r>
            <a:r>
              <a:rPr lang="en-US" dirty="0" err="1"/>
              <a:t>Mindmaps</a:t>
            </a:r>
            <a:r>
              <a:rPr lang="en-US" dirty="0"/>
              <a:t> or models</a:t>
            </a:r>
          </a:p>
          <a:p>
            <a:endParaRPr lang="en-US" dirty="0"/>
          </a:p>
          <a:p>
            <a:r>
              <a:rPr lang="en-US" dirty="0"/>
              <a:t>Essential and accidental, the </a:t>
            </a:r>
            <a:r>
              <a:rPr lang="en-US" dirty="0" err="1"/>
              <a:t>sut</a:t>
            </a:r>
            <a:r>
              <a:rPr lang="en-US" dirty="0"/>
              <a:t> should do this, but does it have to be a blue button. What is most important to test?</a:t>
            </a:r>
          </a:p>
          <a:p>
            <a:endParaRPr lang="en-US" dirty="0"/>
          </a:p>
          <a:p>
            <a:r>
              <a:rPr lang="en-US" dirty="0"/>
              <a:t>What is it really, and what is it like? Code, or </a:t>
            </a:r>
            <a:r>
              <a:rPr lang="en-US" dirty="0" err="1"/>
              <a:t>behaviour</a:t>
            </a:r>
            <a:r>
              <a:rPr lang="en-US" dirty="0"/>
              <a:t>, intended use of actual use. We don’t actually test what is being built (code) but something else</a:t>
            </a:r>
          </a:p>
          <a:p>
            <a:endParaRPr lang="en-US" dirty="0"/>
          </a:p>
          <a:p>
            <a:r>
              <a:rPr lang="en-US" b="1" dirty="0"/>
              <a:t>Doubts about the existence of an outside world, leads to philosophy of mind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34BF-B43B-4758-B15F-4EAC1FC8F1D5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52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-Philosophy of Mind</a:t>
            </a:r>
          </a:p>
          <a:p>
            <a:r>
              <a:rPr lang="en-US" dirty="0"/>
              <a:t>Context: </a:t>
            </a:r>
          </a:p>
          <a:p>
            <a:r>
              <a:rPr lang="en-US" dirty="0"/>
              <a:t>Descartes</a:t>
            </a:r>
          </a:p>
          <a:p>
            <a:r>
              <a:rPr lang="en-US" b="1" dirty="0"/>
              <a:t>Body vs Mind duality</a:t>
            </a:r>
          </a:p>
          <a:p>
            <a:r>
              <a:rPr lang="en-US" dirty="0"/>
              <a:t>Meat machines/zombies. Or everything has a mind</a:t>
            </a:r>
          </a:p>
          <a:p>
            <a:r>
              <a:rPr lang="en-US" b="1" dirty="0"/>
              <a:t>qualia</a:t>
            </a:r>
            <a:r>
              <a:rPr lang="en-US" dirty="0"/>
              <a:t>, what is it like </a:t>
            </a:r>
          </a:p>
          <a:p>
            <a:r>
              <a:rPr lang="en-US" dirty="0" err="1"/>
              <a:t>Colours</a:t>
            </a:r>
            <a:r>
              <a:rPr lang="en-US" dirty="0"/>
              <a:t> and taste</a:t>
            </a:r>
          </a:p>
          <a:p>
            <a:endParaRPr lang="en-US" dirty="0"/>
          </a:p>
          <a:p>
            <a:r>
              <a:rPr lang="en-US" b="1" dirty="0"/>
              <a:t>Category mistake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Category mistake, thinking something is one type of thing, when it really is something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Duality with Hardware and software? Or is it the combination we test?</a:t>
            </a:r>
          </a:p>
          <a:p>
            <a:r>
              <a:rPr lang="en-US" dirty="0"/>
              <a:t>The tester as part of the system?</a:t>
            </a:r>
          </a:p>
          <a:p>
            <a:r>
              <a:rPr lang="en-US" dirty="0"/>
              <a:t>Works on my machine?</a:t>
            </a:r>
          </a:p>
          <a:p>
            <a:r>
              <a:rPr lang="en-US" dirty="0"/>
              <a:t>No user would ever do that</a:t>
            </a:r>
          </a:p>
          <a:p>
            <a:endParaRPr lang="en-US" dirty="0"/>
          </a:p>
          <a:p>
            <a:r>
              <a:rPr lang="en-US" b="1" dirty="0"/>
              <a:t>Communicate with other minds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34BF-B43B-4758-B15F-4EAC1FC8F1D5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185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-Philosophy of Language</a:t>
            </a:r>
          </a:p>
          <a:p>
            <a:r>
              <a:rPr lang="sv-SE" dirty="0"/>
              <a:t>Context:</a:t>
            </a:r>
          </a:p>
          <a:p>
            <a:r>
              <a:rPr lang="sv-SE" b="1" dirty="0"/>
              <a:t>Limits of my language</a:t>
            </a:r>
          </a:p>
          <a:p>
            <a:r>
              <a:rPr lang="sv-SE" dirty="0"/>
              <a:t>Wovon man nicht sprechen kann, daruber muss man zweigen</a:t>
            </a:r>
          </a:p>
          <a:p>
            <a:r>
              <a:rPr lang="sv-SE" b="1" dirty="0"/>
              <a:t>Meaning is use</a:t>
            </a:r>
          </a:p>
          <a:p>
            <a:r>
              <a:rPr lang="sv-SE" b="1" dirty="0"/>
              <a:t>Speech acts</a:t>
            </a:r>
            <a:r>
              <a:rPr lang="sv-SE" dirty="0"/>
              <a:t>, I promise, vs I paint</a:t>
            </a:r>
          </a:p>
          <a:p>
            <a:r>
              <a:rPr lang="sv-SE" dirty="0"/>
              <a:t>The words, the intended meaning, the reason for saying it</a:t>
            </a:r>
          </a:p>
          <a:p>
            <a:r>
              <a:rPr lang="sv-SE" b="1" dirty="0"/>
              <a:t>Vague terms </a:t>
            </a:r>
            <a:r>
              <a:rPr lang="sv-SE" dirty="0"/>
              <a:t>(how many hairs to be bald?)</a:t>
            </a:r>
          </a:p>
          <a:p>
            <a:endParaRPr lang="sv-SE" dirty="0"/>
          </a:p>
          <a:p>
            <a:r>
              <a:rPr lang="sv-SE" dirty="0"/>
              <a:t>Example: </a:t>
            </a:r>
          </a:p>
          <a:p>
            <a:r>
              <a:rPr lang="sv-SE" dirty="0"/>
              <a:t>Language is fine as it is? Or are their vague terms, bug or issue?</a:t>
            </a:r>
          </a:p>
          <a:p>
            <a:r>
              <a:rPr lang="sv-SE" dirty="0"/>
              <a:t>Domain specific language?</a:t>
            </a:r>
          </a:p>
          <a:p>
            <a:r>
              <a:rPr lang="sv-SE" dirty="0"/>
              <a:t>Semantic vs syntactic</a:t>
            </a:r>
          </a:p>
          <a:p>
            <a:r>
              <a:rPr lang="sv-SE" dirty="0"/>
              <a:t>Obscurantism?</a:t>
            </a:r>
          </a:p>
          <a:p>
            <a:r>
              <a:rPr lang="sv-SE" dirty="0"/>
              <a:t>Unambigous requirement?</a:t>
            </a:r>
          </a:p>
          <a:p>
            <a:r>
              <a:rPr lang="sv-SE" dirty="0"/>
              <a:t>Confusion of some terms, smoke test, regression etc</a:t>
            </a:r>
          </a:p>
          <a:p>
            <a:r>
              <a:rPr lang="sv-SE" dirty="0"/>
              <a:t>Why vs How</a:t>
            </a:r>
          </a:p>
          <a:p>
            <a:r>
              <a:rPr lang="sv-SE" dirty="0"/>
              <a:t>Shallow agreement, what does it actually mean</a:t>
            </a:r>
          </a:p>
          <a:p>
            <a:endParaRPr lang="sv-SE" dirty="0"/>
          </a:p>
          <a:p>
            <a:r>
              <a:rPr lang="sv-SE" b="1" dirty="0"/>
              <a:t>Are there ways for us to see consequences just from syntax?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34BF-B43B-4758-B15F-4EAC1FC8F1D5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819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syllogism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Tertium non </a:t>
            </a:r>
            <a:r>
              <a:rPr lang="en-US" b="1" dirty="0" err="1"/>
              <a:t>datur</a:t>
            </a:r>
            <a:r>
              <a:rPr lang="en-US" b="1" dirty="0"/>
              <a:t> </a:t>
            </a:r>
            <a:r>
              <a:rPr lang="en-US" dirty="0"/>
              <a:t>(identity, non-contradiction, excluded middle)</a:t>
            </a:r>
          </a:p>
          <a:p>
            <a:r>
              <a:rPr lang="en-US" b="1" dirty="0"/>
              <a:t>propositional</a:t>
            </a:r>
            <a:r>
              <a:rPr lang="en-US" dirty="0"/>
              <a:t>, FOL, SOL</a:t>
            </a:r>
          </a:p>
          <a:p>
            <a:r>
              <a:rPr lang="en-US" dirty="0"/>
              <a:t>syntax vs semantics</a:t>
            </a:r>
          </a:p>
          <a:p>
            <a:r>
              <a:rPr lang="en-US" dirty="0"/>
              <a:t>Necessary and sufficient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Test cases are sometimes about propositional logic, if A then B, A and B</a:t>
            </a:r>
          </a:p>
          <a:p>
            <a:endParaRPr lang="en-US" dirty="0"/>
          </a:p>
          <a:p>
            <a:r>
              <a:rPr lang="en-US" dirty="0"/>
              <a:t>Sometimes about FOL, For all these, this happens, for none of these, this happens</a:t>
            </a:r>
          </a:p>
          <a:p>
            <a:endParaRPr lang="en-US" dirty="0"/>
          </a:p>
          <a:p>
            <a:r>
              <a:rPr lang="en-US" b="1" dirty="0"/>
              <a:t>Pass or fail, is there no third</a:t>
            </a:r>
          </a:p>
          <a:p>
            <a:endParaRPr lang="en-US" dirty="0"/>
          </a:p>
          <a:p>
            <a:r>
              <a:rPr lang="en-US" dirty="0"/>
              <a:t>The problem of antecedent, if A then B, what happens if A is false. </a:t>
            </a:r>
          </a:p>
          <a:p>
            <a:r>
              <a:rPr lang="en-US" b="1" dirty="0"/>
              <a:t>If </a:t>
            </a:r>
            <a:r>
              <a:rPr lang="en-US" b="1" dirty="0" err="1"/>
              <a:t>NotB</a:t>
            </a:r>
            <a:r>
              <a:rPr lang="en-US" b="1" dirty="0"/>
              <a:t> then </a:t>
            </a:r>
            <a:r>
              <a:rPr lang="en-US" b="1" dirty="0" err="1"/>
              <a:t>NotA</a:t>
            </a:r>
            <a:r>
              <a:rPr lang="en-US" b="1" dirty="0"/>
              <a:t>? </a:t>
            </a:r>
            <a:r>
              <a:rPr lang="en-US" dirty="0"/>
              <a:t>If something is a bat, then it is an mammal. If it is not a mammal, then it is not a bat.</a:t>
            </a:r>
          </a:p>
          <a:p>
            <a:r>
              <a:rPr lang="en-US" dirty="0"/>
              <a:t>Testing example? If user is logged in, then something should happen.</a:t>
            </a:r>
          </a:p>
          <a:p>
            <a:r>
              <a:rPr lang="en-US" dirty="0"/>
              <a:t>From false premise everything follows</a:t>
            </a:r>
          </a:p>
          <a:p>
            <a:endParaRPr lang="en-US" dirty="0"/>
          </a:p>
          <a:p>
            <a:r>
              <a:rPr lang="en-US" b="1" dirty="0"/>
              <a:t>So what can we know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34BF-B43B-4758-B15F-4EAC1FC8F1D5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182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Context: </a:t>
            </a:r>
          </a:p>
          <a:p>
            <a:r>
              <a:rPr lang="en-US" dirty="0"/>
              <a:t>How do we know, how do we know something to be true</a:t>
            </a:r>
          </a:p>
          <a:p>
            <a:r>
              <a:rPr lang="en-US" dirty="0"/>
              <a:t>Brain in a vat, </a:t>
            </a:r>
            <a:r>
              <a:rPr lang="en-US" b="1" dirty="0" err="1"/>
              <a:t>scepticism</a:t>
            </a:r>
            <a:r>
              <a:rPr lang="en-US" dirty="0"/>
              <a:t>, cogito ergo sum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Justified true belief</a:t>
            </a:r>
            <a:r>
              <a:rPr lang="en-US" dirty="0"/>
              <a:t>, or sui generis (not possible to break down)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Knowing what and knowing how (</a:t>
            </a:r>
            <a:r>
              <a:rPr lang="en-US" b="1" dirty="0"/>
              <a:t>episteme vs techne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/>
              <a:t>A priori and a posteriori</a:t>
            </a:r>
            <a:r>
              <a:rPr lang="en-US" dirty="0"/>
              <a:t>, All crows are birds, all crows are black, experience with and without, epistemic</a:t>
            </a:r>
          </a:p>
          <a:p>
            <a:r>
              <a:rPr lang="en-US" b="1" dirty="0"/>
              <a:t>Analytic vs synthetic</a:t>
            </a:r>
            <a:r>
              <a:rPr lang="en-US" dirty="0"/>
              <a:t>, bachelors are unmarried men, otherwise you don’t know what bachelor is, semantic/logical</a:t>
            </a:r>
          </a:p>
          <a:p>
            <a:endParaRPr lang="en-US" dirty="0"/>
          </a:p>
          <a:p>
            <a:r>
              <a:rPr lang="en-US" dirty="0"/>
              <a:t>Rationalism vs Empiricism </a:t>
            </a:r>
          </a:p>
          <a:p>
            <a:endParaRPr lang="en-US" dirty="0"/>
          </a:p>
          <a:p>
            <a:r>
              <a:rPr lang="en-US" b="1" dirty="0"/>
              <a:t>Pragmatism</a:t>
            </a:r>
            <a:r>
              <a:rPr lang="en-US" dirty="0"/>
              <a:t>, is it useful</a:t>
            </a:r>
          </a:p>
          <a:p>
            <a:r>
              <a:rPr lang="en-US" dirty="0"/>
              <a:t>Right for the wrong reasons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r>
              <a:rPr lang="en-US" dirty="0"/>
              <a:t>How do we know we are done</a:t>
            </a:r>
          </a:p>
          <a:p>
            <a:r>
              <a:rPr lang="en-US" dirty="0"/>
              <a:t>How do we know there is a bug, </a:t>
            </a:r>
            <a:r>
              <a:rPr lang="en-US" dirty="0" err="1"/>
              <a:t>reproducability</a:t>
            </a:r>
            <a:endParaRPr lang="en-US" dirty="0"/>
          </a:p>
          <a:p>
            <a:r>
              <a:rPr lang="en-US" dirty="0"/>
              <a:t>How do we know there are no bugs</a:t>
            </a:r>
          </a:p>
          <a:p>
            <a:r>
              <a:rPr lang="en-US" dirty="0"/>
              <a:t>Circular requirement</a:t>
            </a:r>
          </a:p>
          <a:p>
            <a:r>
              <a:rPr lang="en-US" dirty="0"/>
              <a:t>Do we trust other testers, trust </a:t>
            </a:r>
            <a:r>
              <a:rPr lang="en-US" dirty="0" err="1"/>
              <a:t>devs</a:t>
            </a:r>
            <a:r>
              <a:rPr lang="en-US" dirty="0"/>
              <a:t>, trust customers? When a bug is reported.</a:t>
            </a:r>
          </a:p>
          <a:p>
            <a:r>
              <a:rPr lang="en-US" dirty="0"/>
              <a:t>What does it mean to know that the system does something? Or just believe it. </a:t>
            </a:r>
          </a:p>
          <a:p>
            <a:r>
              <a:rPr lang="en-US" dirty="0"/>
              <a:t>Justification</a:t>
            </a:r>
          </a:p>
          <a:p>
            <a:endParaRPr lang="en-US" dirty="0"/>
          </a:p>
          <a:p>
            <a:r>
              <a:rPr lang="en-US" b="1" dirty="0"/>
              <a:t>Is there a method to add knowledge</a:t>
            </a:r>
            <a:endParaRPr lang="sv-S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34BF-B43B-4758-B15F-4EAC1FC8F1D5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642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Context:</a:t>
            </a:r>
          </a:p>
          <a:p>
            <a:r>
              <a:rPr lang="en-US" dirty="0"/>
              <a:t>what qualifies as science?</a:t>
            </a:r>
          </a:p>
          <a:p>
            <a:r>
              <a:rPr lang="en-US" b="1" dirty="0"/>
              <a:t>Line of demarcation</a:t>
            </a:r>
            <a:r>
              <a:rPr lang="en-US" dirty="0"/>
              <a:t>. Still a debate</a:t>
            </a:r>
          </a:p>
          <a:p>
            <a:r>
              <a:rPr lang="en-US" b="1" dirty="0"/>
              <a:t>Falsifiable, </a:t>
            </a:r>
            <a:r>
              <a:rPr lang="en-US" dirty="0"/>
              <a:t>Popper, if it explains everything, it explains nothing (Freud vs Einstein)</a:t>
            </a:r>
          </a:p>
          <a:p>
            <a:endParaRPr lang="en-US" dirty="0"/>
          </a:p>
          <a:p>
            <a:r>
              <a:rPr lang="en-US" b="1" dirty="0"/>
              <a:t>Paradigm</a:t>
            </a:r>
            <a:r>
              <a:rPr lang="en-US" dirty="0"/>
              <a:t>, Kuhn, be stuck in the old way of thinking, find different things when shifted.</a:t>
            </a:r>
          </a:p>
          <a:p>
            <a:endParaRPr lang="en-US" dirty="0"/>
          </a:p>
          <a:p>
            <a:r>
              <a:rPr lang="en-US" dirty="0"/>
              <a:t>explanatory power</a:t>
            </a:r>
          </a:p>
          <a:p>
            <a:r>
              <a:rPr lang="en-US" b="1" dirty="0"/>
              <a:t>Induction</a:t>
            </a:r>
            <a:r>
              <a:rPr lang="en-US" dirty="0"/>
              <a:t>, from the specific to the general, and back down again</a:t>
            </a:r>
          </a:p>
          <a:p>
            <a:r>
              <a:rPr lang="en-US" dirty="0" err="1"/>
              <a:t>Generalisation</a:t>
            </a:r>
            <a:endParaRPr lang="en-US" dirty="0"/>
          </a:p>
          <a:p>
            <a:r>
              <a:rPr lang="en-US" dirty="0"/>
              <a:t>Observer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Everybody knows it is so, our users do this</a:t>
            </a:r>
          </a:p>
          <a:p>
            <a:r>
              <a:rPr lang="en-US" dirty="0"/>
              <a:t>Build the right thing vs build the thing right?</a:t>
            </a:r>
          </a:p>
          <a:p>
            <a:r>
              <a:rPr lang="en-US" dirty="0"/>
              <a:t>Check that it works, test when it doesn't work</a:t>
            </a:r>
          </a:p>
          <a:p>
            <a:r>
              <a:rPr lang="en-US" dirty="0"/>
              <a:t>If everything is always ok, then no need to test (not falsifiable). Not a bug it’s a feature</a:t>
            </a:r>
          </a:p>
          <a:p>
            <a:endParaRPr lang="en-US" dirty="0"/>
          </a:p>
          <a:p>
            <a:r>
              <a:rPr lang="en-US" dirty="0"/>
              <a:t>Based on limited observation, test cases, what can we deduce/induce? Risk</a:t>
            </a:r>
          </a:p>
          <a:p>
            <a:r>
              <a:rPr lang="en-US" dirty="0"/>
              <a:t>Tester part of the system? What does the system do when no one is watching?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34BF-B43B-4758-B15F-4EAC1FC8F1D5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21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much I did not talk about</a:t>
            </a:r>
          </a:p>
          <a:p>
            <a:endParaRPr lang="en-US" dirty="0"/>
          </a:p>
          <a:p>
            <a:r>
              <a:rPr lang="en-US" dirty="0"/>
              <a:t>Discussions, distinctions and history not mentioned</a:t>
            </a:r>
          </a:p>
          <a:p>
            <a:endParaRPr lang="en-US" dirty="0"/>
          </a:p>
          <a:p>
            <a:r>
              <a:rPr lang="en-US" dirty="0"/>
              <a:t>Not discussion philosophy of testing</a:t>
            </a:r>
          </a:p>
          <a:p>
            <a:r>
              <a:rPr lang="en-US" dirty="0"/>
              <a:t>Activity based</a:t>
            </a:r>
          </a:p>
          <a:p>
            <a:r>
              <a:rPr lang="en-US" dirty="0"/>
              <a:t>Testing is closely related to large parts of philosophy, perhaps one of the most philosophical jobs</a:t>
            </a:r>
          </a:p>
          <a:p>
            <a:r>
              <a:rPr lang="en-US" dirty="0"/>
              <a:t>If that is true, it couldn’t hurt to know a little more about philosophy</a:t>
            </a:r>
          </a:p>
          <a:p>
            <a:endParaRPr lang="en-US" dirty="0"/>
          </a:p>
          <a:p>
            <a:r>
              <a:rPr lang="en-US" dirty="0"/>
              <a:t>Hopefully you've found some places to go looking for more test ideas, and realize that some of the problems of testing, are some of the problems of philosophy</a:t>
            </a:r>
          </a:p>
          <a:p>
            <a:r>
              <a:rPr lang="en-US" dirty="0"/>
              <a:t>Standing on the shoulders of giants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134BF-B43B-4758-B15F-4EAC1FC8F1D5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748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C88B-02AD-46AA-97BF-56F8492FD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1BA8C-562B-4677-9172-3C6077C68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C810C-5AA1-45E1-8DE4-A5E7C070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B964-5017-49C7-A6D6-509FDA3C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0ED1-04B0-4295-8E25-E9FDB4DA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305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D1CE-F431-4A4A-942D-D430CDF2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AFC77-36B8-4FC5-ADF2-AE5BF3CBB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D33E-50ED-4A2E-9EFF-B1D1D1E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7942-35C2-4DD5-8C44-12F0EFE9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760A-EFDF-4BE8-AE82-2EE225CE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589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A4BC4-7B06-4B8B-A747-E397E1A44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CC05-921C-4002-BDA9-DA0D8E5DD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7743-322D-4713-AE11-4AF2AAB2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D0EC-5A50-4593-9D10-EB38EE02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8CD1-737A-43C4-8B1F-72B47D05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31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1175-154C-40DD-81E6-D25C637D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6B23-2EEA-46AD-AABE-4804D705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73FF-4833-4436-A3C3-F993DC06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3C52C-B2EC-4D80-A6B2-D0FFC0E6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93F5-F050-45AF-930F-223F63F0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53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1DB7-EC9F-49F1-AD8F-CEFF05E1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0317-28EC-46DD-8AB5-81C26804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1336-3FEF-4C59-B535-6C95BF0B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5FB5-163C-400B-B7BA-F05A1A3B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3D09-7E2B-42B4-B5BE-BEA8C0C6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842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B33A-11EB-4D12-B260-EE6ED41B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BD0C-D0EA-4ED1-8A94-BDE43A1F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0251E-5B3D-4647-8BD8-E1F2ACDD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1C801-96CA-4A00-9C3B-04B31B09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99B55-222A-408C-80A0-354102A1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DE78-B34D-4D11-BB7A-CF2C37D7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76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027D-855A-4784-845A-78EF1A25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160AB-7F6E-4516-BBA0-73B864E26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92721-1377-4030-B62F-BE98100ED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B41EC-B94A-4568-8CB6-419F04AD3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67B4F-E17B-4A36-BF35-68CCD9540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AF7B7-DECD-4307-AC25-A907CA62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84E687-C130-469E-B497-6C05AD8E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0CDBA-4C00-49E9-8927-18262304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120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A226-9A57-47DF-84EA-56705217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BABEB-5A23-421C-AA28-94CF824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9CA1E-DF5C-44DC-9FA9-D0C8C03E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B4EA4-958D-4925-812B-6F3FFD8B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70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C16FC-976F-42DB-98C7-8CB245FC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2A522-CB63-4319-A7B7-3C17A25C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B1E68-FBB8-44C4-98E6-8985B603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233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B3D2-8774-4FBA-A9C2-A6FA4C4F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5168-DE1D-4552-87BB-CEB060CC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6620F-211B-4609-86FE-61E8BF09E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C1C22-BD0C-4CE9-A275-8A05FD7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4240B-DF35-4988-AF0D-B0CE9360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7AD7A-CA79-4392-9DA5-38321EB2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0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A30F-43FE-4105-BDFA-99607289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209A8-90C3-444F-91CE-79D7ADC86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13A8B-1727-4942-9F54-3A67D55A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2DC7-022D-4599-A47B-6EE5409A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6DE5D-F79C-4846-9D63-B5699667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B7299-A0FB-4759-9D67-4FDDBD12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565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FD5C3-9EF0-4915-8CF2-74E8EE28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CB34-7519-4311-A24A-95BCA5665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A140D-7A1C-4647-90AF-3FE975267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3B45C-AF4A-4921-BFC1-946C33EF2D61}" type="datetimeFigureOut">
              <a:rPr lang="sv-SE" smtClean="0"/>
              <a:t>2017-10-25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DFAF-F87C-4F90-8149-3B64AC88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C833-C4E3-4C2D-AD63-6CB8A9D5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59B5-B5DE-4904-BD65-000F68D297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130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46AD-2E3B-4684-A0FC-4395D6FBA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Philosophy and </a:t>
            </a:r>
            <a:br>
              <a:rPr lang="sv-SE" dirty="0"/>
            </a:br>
            <a:r>
              <a:rPr lang="sv-SE" dirty="0"/>
              <a:t>software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EA28-A323-4DC0-97D3-54BD8CAF2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Gunnar Johansson</a:t>
            </a:r>
          </a:p>
          <a:p>
            <a:r>
              <a:rPr lang="sv-SE" dirty="0"/>
              <a:t>Safer Society Group</a:t>
            </a:r>
          </a:p>
        </p:txBody>
      </p:sp>
    </p:spTree>
    <p:extLst>
      <p:ext uri="{BB962C8B-B14F-4D97-AF65-F5344CB8AC3E}">
        <p14:creationId xmlns:p14="http://schemas.microsoft.com/office/powerpoint/2010/main" val="47332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30D2-EF5B-4003-8E2E-BFEC74EC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38193-34FE-476B-A89F-4E0A36C50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477" y="1875479"/>
            <a:ext cx="4149122" cy="4248248"/>
          </a:xfrm>
        </p:spPr>
      </p:pic>
    </p:spTree>
    <p:extLst>
      <p:ext uri="{BB962C8B-B14F-4D97-AF65-F5344CB8AC3E}">
        <p14:creationId xmlns:p14="http://schemas.microsoft.com/office/powerpoint/2010/main" val="168911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SGbolag.png" descr="SSGbola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2905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C81E-40D7-4C47-8667-281C3FC8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6A8C9E-5F4C-4276-8A12-D6F96BB30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2" y="590204"/>
            <a:ext cx="11937076" cy="5968538"/>
          </a:xfrm>
        </p:spPr>
      </p:pic>
    </p:spTree>
    <p:extLst>
      <p:ext uri="{BB962C8B-B14F-4D97-AF65-F5344CB8AC3E}">
        <p14:creationId xmlns:p14="http://schemas.microsoft.com/office/powerpoint/2010/main" val="101220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7132-D185-4836-B854-D9893104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Metaphysics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DD2AA2-C399-4525-BCF4-9CD5611C3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30" y="1690688"/>
            <a:ext cx="6802739" cy="4815422"/>
          </a:xfrm>
        </p:spPr>
      </p:pic>
    </p:spTree>
    <p:extLst>
      <p:ext uri="{BB962C8B-B14F-4D97-AF65-F5344CB8AC3E}">
        <p14:creationId xmlns:p14="http://schemas.microsoft.com/office/powerpoint/2010/main" val="354188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BE75-AEB0-434A-A197-27C3F5B7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Mind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1DEAAA-6152-4BB9-B41C-AD803B241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14" y="1690688"/>
            <a:ext cx="6779172" cy="4912337"/>
          </a:xfrm>
        </p:spPr>
      </p:pic>
    </p:spTree>
    <p:extLst>
      <p:ext uri="{BB962C8B-B14F-4D97-AF65-F5344CB8AC3E}">
        <p14:creationId xmlns:p14="http://schemas.microsoft.com/office/powerpoint/2010/main" val="8505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F180-52C7-4E8A-B46A-BAD855C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Language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ED9ECA-764F-4A9F-B036-1942096D5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365" y="1690688"/>
            <a:ext cx="7685269" cy="4281663"/>
          </a:xfrm>
        </p:spPr>
      </p:pic>
    </p:spTree>
    <p:extLst>
      <p:ext uri="{BB962C8B-B14F-4D97-AF65-F5344CB8AC3E}">
        <p14:creationId xmlns:p14="http://schemas.microsoft.com/office/powerpoint/2010/main" val="230844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B2BB-8D13-46B4-A394-F809B4A8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Logic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AA9AEE-147B-4F20-86AA-2D27805D3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24" y="1898216"/>
            <a:ext cx="9572892" cy="3982322"/>
          </a:xfrm>
        </p:spPr>
      </p:pic>
    </p:spTree>
    <p:extLst>
      <p:ext uri="{BB962C8B-B14F-4D97-AF65-F5344CB8AC3E}">
        <p14:creationId xmlns:p14="http://schemas.microsoft.com/office/powerpoint/2010/main" val="278229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5011-A132-4B91-9841-273767E9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Epistemology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A7C978-B523-46D9-9783-09DB93F99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24844"/>
            <a:ext cx="6096000" cy="4152900"/>
          </a:xfrm>
        </p:spPr>
      </p:pic>
    </p:spTree>
    <p:extLst>
      <p:ext uri="{BB962C8B-B14F-4D97-AF65-F5344CB8AC3E}">
        <p14:creationId xmlns:p14="http://schemas.microsoft.com/office/powerpoint/2010/main" val="225656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924B-C5EB-4B3B-9E8A-E1423A8E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Science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017CF8-F39D-4ABA-8E5F-BC46798F9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47" y="1690688"/>
            <a:ext cx="6841905" cy="4757242"/>
          </a:xfrm>
        </p:spPr>
      </p:pic>
    </p:spTree>
    <p:extLst>
      <p:ext uri="{BB962C8B-B14F-4D97-AF65-F5344CB8AC3E}">
        <p14:creationId xmlns:p14="http://schemas.microsoft.com/office/powerpoint/2010/main" val="216722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1085</Words>
  <Application>Microsoft Office PowerPoint</Application>
  <PresentationFormat>Widescreen</PresentationFormat>
  <Paragraphs>171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Philosophy and  software testing</vt:lpstr>
      <vt:lpstr>PowerPoint Presentation</vt:lpstr>
      <vt:lpstr>PowerPoint Presentation</vt:lpstr>
      <vt:lpstr>Metaphysics</vt:lpstr>
      <vt:lpstr>Mind</vt:lpstr>
      <vt:lpstr>Language</vt:lpstr>
      <vt:lpstr>Logic</vt:lpstr>
      <vt:lpstr>Epistemology</vt:lpstr>
      <vt:lpstr>Science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Philosophy and  software testing</dc:title>
  <dc:creator>Gunnar Johansson</dc:creator>
  <cp:lastModifiedBy>Gunnar Johansson</cp:lastModifiedBy>
  <cp:revision>68</cp:revision>
  <dcterms:created xsi:type="dcterms:W3CDTF">2017-10-16T18:45:22Z</dcterms:created>
  <dcterms:modified xsi:type="dcterms:W3CDTF">2017-10-25T14:40:27Z</dcterms:modified>
</cp:coreProperties>
</file>