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037a78f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037a78f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037a78f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037a78f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d0a5b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d0a5b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1f5d0e6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1f5d0e6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4ae114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4ae114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037a78f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037a78f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037a78f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037a78f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wasp.org/search/?searchString=xs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v8.angular.io/guide/security#x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Expression de besoin, création d’un forum simple pour dev</a:t>
            </a:r>
            <a:endParaRPr sz="25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Je veux un forum orienté échanges entre </a:t>
            </a:r>
            <a:r>
              <a:rPr lang="fr" sz="1200">
                <a:solidFill>
                  <a:srgbClr val="FF0000"/>
                </a:solidFill>
                <a:highlight>
                  <a:srgbClr val="FFFFFF"/>
                </a:highlight>
              </a:rPr>
              <a:t>développeurs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permettant de 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6AA84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fr" sz="1200">
                <a:solidFill>
                  <a:srgbClr val="6AA84F"/>
                </a:solidFill>
                <a:highlight>
                  <a:srgbClr val="FFFFFF"/>
                </a:highlight>
              </a:rPr>
              <a:t>poster de nouveaux </a:t>
            </a:r>
            <a:r>
              <a:rPr lang="fr" sz="1200">
                <a:solidFill>
                  <a:srgbClr val="FF0000"/>
                </a:solidFill>
                <a:highlight>
                  <a:srgbClr val="FFFFFF"/>
                </a:highlight>
              </a:rPr>
              <a:t>topics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, ayant :</a:t>
            </a:r>
            <a:b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un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auteur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, un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titre,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un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contenu textuel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, une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date de création </a:t>
            </a: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</a:rPr>
              <a:t>et une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liste de réponse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fr" sz="1200">
                <a:solidFill>
                  <a:srgbClr val="6AA84F"/>
                </a:solidFill>
                <a:highlight>
                  <a:srgbClr val="FFFFFF"/>
                </a:highlight>
              </a:rPr>
              <a:t>afficher la liste des topics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(accueil), reprenant leur titre, auteur, date de création et nombre réponse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AutoNum type="arabicPeriod"/>
            </a:pPr>
            <a:r>
              <a:rPr lang="fr" sz="1200">
                <a:solidFill>
                  <a:srgbClr val="6AA84F"/>
                </a:solidFill>
                <a:highlight>
                  <a:srgbClr val="FFFFFF"/>
                </a:highlight>
              </a:rPr>
              <a:t>afficher le détail d’un topic</a:t>
            </a:r>
            <a:endParaRPr sz="1200">
              <a:solidFill>
                <a:srgbClr val="6AA84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AutoNum type="arabicPeriod"/>
            </a:pPr>
            <a:r>
              <a:rPr lang="fr" sz="1200">
                <a:solidFill>
                  <a:srgbClr val="6AA84F"/>
                </a:solidFill>
                <a:highlight>
                  <a:srgbClr val="FFFFFF"/>
                </a:highlight>
              </a:rPr>
              <a:t>répondre aux topics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lang="fr" sz="1200">
                <a:solidFill>
                  <a:srgbClr val="FF0000"/>
                </a:solidFill>
                <a:highlight>
                  <a:srgbClr val="FFFFFF"/>
                </a:highlight>
              </a:rPr>
              <a:t>commentaires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), avec :</a:t>
            </a:r>
            <a:b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un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auteur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un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message textuel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et possibilité d’y ajouter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du code (texte à format spécifique), et 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une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date de création</a:t>
            </a:r>
            <a:endParaRPr sz="12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200">
                <a:solidFill>
                  <a:srgbClr val="FF0000"/>
                </a:solidFill>
                <a:highlight>
                  <a:srgbClr val="FFFFFF"/>
                </a:highlight>
              </a:rPr>
              <a:t>Entités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   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Propriétés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   </a:t>
            </a:r>
            <a:r>
              <a:rPr lang="fr" sz="1200">
                <a:solidFill>
                  <a:srgbClr val="6AA84F"/>
                </a:solidFill>
                <a:highlight>
                  <a:srgbClr val="FFFFFF"/>
                </a:highlight>
              </a:rPr>
              <a:t> Cas d’utilisation</a:t>
            </a:r>
            <a:endParaRPr sz="1200">
              <a:solidFill>
                <a:srgbClr val="6AA84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cas d’utilisation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170125"/>
            <a:ext cx="34909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MCD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59250"/>
            <a:ext cx="75057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séquence - création d’un topic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513" y="1122925"/>
            <a:ext cx="66969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MLD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093925"/>
            <a:ext cx="769974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MPD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170125"/>
            <a:ext cx="638930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attaques XSS (Cross-Site Scripting)</a:t>
            </a:r>
            <a:endParaRPr sz="25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76275"/>
            <a:ext cx="85206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Il s’agit d’un </a:t>
            </a:r>
            <a:r>
              <a:rPr b="1" lang="fr" sz="1400"/>
              <a:t>type d'injection</a:t>
            </a:r>
            <a:r>
              <a:rPr lang="fr" sz="1400"/>
              <a:t>, dans lequel des </a:t>
            </a:r>
            <a:r>
              <a:rPr b="1" lang="fr" sz="1400"/>
              <a:t>scripts malveillants sont introduits dans des sites Web non suspects</a:t>
            </a:r>
            <a:r>
              <a:rPr lang="fr" sz="1400"/>
              <a:t>, via des</a:t>
            </a:r>
            <a:r>
              <a:rPr lang="fr" sz="1400"/>
              <a:t> failles </a:t>
            </a:r>
            <a:r>
              <a:rPr lang="fr" sz="1400"/>
              <a:t>assez </a:t>
            </a:r>
            <a:r>
              <a:rPr lang="fr" sz="1400"/>
              <a:t>répandues, consistant à l’</a:t>
            </a:r>
            <a:r>
              <a:rPr b="1" lang="fr" sz="1400"/>
              <a:t>utilisation d’une entrée utilisateur</a:t>
            </a:r>
            <a:r>
              <a:rPr lang="fr" sz="1400"/>
              <a:t> dans un traitement, </a:t>
            </a:r>
            <a:r>
              <a:rPr b="1" lang="fr" sz="1400"/>
              <a:t>sans l’avoir validée ni encodée</a:t>
            </a:r>
            <a:r>
              <a:rPr lang="fr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/>
              <a:t>Le script malveillant peut alors accéder</a:t>
            </a:r>
            <a:r>
              <a:rPr lang="fr" sz="1400"/>
              <a:t> à tous les cookies, jetons de session ou autres </a:t>
            </a:r>
            <a:r>
              <a:rPr b="1" lang="fr" sz="1400"/>
              <a:t>informations sensibles conservés par le navigateur</a:t>
            </a:r>
            <a:r>
              <a:rPr lang="fr" sz="1400"/>
              <a:t> et utilisés avec le site </a:t>
            </a:r>
            <a:r>
              <a:rPr lang="fr" sz="1400"/>
              <a:t>compromis</a:t>
            </a:r>
            <a:r>
              <a:rPr lang="fr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Il existe </a:t>
            </a:r>
            <a:r>
              <a:rPr b="1" lang="fr" sz="1400"/>
              <a:t>2 principaux types</a:t>
            </a:r>
            <a:r>
              <a:rPr lang="fr" sz="1400"/>
              <a:t> d’attaques XSS, </a:t>
            </a:r>
            <a:r>
              <a:rPr b="1" lang="fr" sz="1400"/>
              <a:t>stocké</a:t>
            </a:r>
            <a:r>
              <a:rPr lang="fr" sz="1400"/>
              <a:t> et </a:t>
            </a:r>
            <a:r>
              <a:rPr b="1" lang="fr" sz="1400"/>
              <a:t>réfléchi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Dans le 1er cas,</a:t>
            </a:r>
            <a:r>
              <a:rPr b="1" lang="fr" sz="1400"/>
              <a:t> l</a:t>
            </a:r>
            <a:r>
              <a:rPr b="1" lang="fr" sz="1400"/>
              <a:t>'entrée vérolée est stockée sur le serveur cible</a:t>
            </a:r>
            <a:r>
              <a:rPr lang="fr" sz="1400"/>
              <a:t>, dans une base de données, dans un forum de messages, etc, </a:t>
            </a:r>
            <a:r>
              <a:rPr b="1" lang="fr" sz="1400"/>
              <a:t>dans l’attente qu’une victime puisse l’utiliser à partir de l'application Web</a:t>
            </a:r>
            <a:r>
              <a:rPr lang="fr" sz="1400"/>
              <a:t>, déclenchant le code néfaste. </a:t>
            </a:r>
            <a:br>
              <a:rPr lang="fr" sz="1400"/>
            </a:br>
            <a:r>
              <a:rPr lang="fr" sz="1400"/>
              <a:t>Dans le second, </a:t>
            </a:r>
            <a:r>
              <a:rPr b="1" lang="fr" sz="1400"/>
              <a:t>l’entrée vérolée est retournée par une application Web</a:t>
            </a:r>
            <a:r>
              <a:rPr lang="fr" sz="1400"/>
              <a:t>, dans un message d'erreur, un résultat de recherche ou toute autre retour à une requête utilisateur, </a:t>
            </a:r>
            <a:r>
              <a:rPr b="1" lang="fr" sz="1400"/>
              <a:t>sa réception initiant le piratage</a:t>
            </a:r>
            <a:r>
              <a:rPr lang="fr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(</a:t>
            </a:r>
            <a:r>
              <a:rPr lang="fr" sz="1100"/>
              <a:t>source : </a:t>
            </a:r>
            <a:r>
              <a:rPr lang="fr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https://owasp.org/search/?searchString=xss</a:t>
            </a:r>
            <a:r>
              <a:rPr lang="fr" sz="1400"/>
              <a:t>)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attaques XSS (Cross-Site Scripting) dans Angular 8</a:t>
            </a:r>
            <a:endParaRPr sz="25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000075"/>
            <a:ext cx="8520600" cy="3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Modèle de sécurité anti XSS d'Angular 8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Pour bloquer les failles XSS, </a:t>
            </a:r>
            <a:r>
              <a:rPr b="1" lang="fr" sz="1400"/>
              <a:t>Angular traite toutes les valeurs comme non fiables par défaut</a:t>
            </a:r>
            <a:r>
              <a:rPr lang="fr" sz="1400"/>
              <a:t>. Lorsqu'une valeur est insérée dans le DOM</a:t>
            </a:r>
            <a:r>
              <a:rPr lang="fr" sz="1400"/>
              <a:t> à partir d'un template, via une propriété, un attribut, un style, et autres</a:t>
            </a:r>
            <a:r>
              <a:rPr lang="fr" sz="1400"/>
              <a:t>, Angular nettoie et échappe les valeurs non approuvées.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/>
              <a:t>La sécurisation</a:t>
            </a:r>
            <a:r>
              <a:rPr lang="fr" sz="1400"/>
              <a:t> consiste en l'inspection d'une donnée douteuse pour la transformer en une donnée que l'on peut insérer dans le DOM en toute sécurité, en </a:t>
            </a:r>
            <a:r>
              <a:rPr b="1" lang="fr" sz="1400"/>
              <a:t>tenant compte du contexte</a:t>
            </a:r>
            <a:r>
              <a:rPr lang="fr" sz="1400"/>
              <a:t> (HTML,STYLE,URL) : des données </a:t>
            </a:r>
            <a:r>
              <a:rPr lang="fr" sz="1400"/>
              <a:t>inoffensives</a:t>
            </a:r>
            <a:r>
              <a:rPr lang="fr" sz="1400"/>
              <a:t> dans du CSS sont potentiellement dangereuses dans une URL..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Les templates Angular sont du code </a:t>
            </a:r>
            <a:r>
              <a:rPr lang="fr" sz="1400"/>
              <a:t>exécutable.</a:t>
            </a:r>
            <a:r>
              <a:rPr lang="fr" sz="1400"/>
              <a:t> HTML, attributs et expressions de liaison (mais pas les données liées !) y sont considérés comme étant de confiance.</a:t>
            </a:r>
            <a:br>
              <a:rPr lang="fr" sz="1400"/>
            </a:br>
            <a:r>
              <a:rPr b="1" lang="fr" sz="1400"/>
              <a:t>Le compilateur de templates hors-ligne</a:t>
            </a:r>
            <a:r>
              <a:rPr lang="fr" sz="1400"/>
              <a:t> (offline-template-compiler) est une </a:t>
            </a:r>
            <a:r>
              <a:rPr b="1" lang="fr" sz="1400"/>
              <a:t>manière efficace de se prémunir</a:t>
            </a:r>
            <a:r>
              <a:rPr lang="fr" sz="1400"/>
              <a:t> de </a:t>
            </a:r>
            <a:r>
              <a:rPr lang="fr" sz="1400"/>
              <a:t>fai</a:t>
            </a:r>
            <a:r>
              <a:rPr lang="fr" sz="1400"/>
              <a:t>lles connues sous le nom </a:t>
            </a:r>
            <a:r>
              <a:rPr b="1" lang="fr" sz="1400"/>
              <a:t>d'injection de template</a:t>
            </a:r>
            <a:r>
              <a:rPr lang="fr" sz="1400"/>
              <a:t> </a:t>
            </a:r>
            <a:r>
              <a:rPr b="1" lang="fr" sz="1400"/>
              <a:t>et</a:t>
            </a:r>
            <a:r>
              <a:rPr lang="fr" sz="1400"/>
              <a:t> transitivement d’</a:t>
            </a:r>
            <a:r>
              <a:rPr b="1" lang="fr" sz="1400"/>
              <a:t>attaques XSS</a:t>
            </a:r>
            <a:r>
              <a:rPr lang="fr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(</a:t>
            </a:r>
            <a:r>
              <a:rPr lang="fr" sz="1100"/>
              <a:t>source : </a:t>
            </a:r>
            <a:r>
              <a:rPr lang="fr" sz="1100" u="sng">
                <a:solidFill>
                  <a:schemeClr val="hlink"/>
                </a:solidFill>
                <a:hlinkClick r:id="rId3"/>
              </a:rPr>
              <a:t>https://v8.angular.io/guide/security#xss</a:t>
            </a:r>
            <a:r>
              <a:rPr lang="fr" sz="1400"/>
              <a:t>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