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2" r:id="rId4"/>
    <p:sldMasterId id="2147483680" r:id="rId5"/>
    <p:sldMasterId id="2147483682" r:id="rId6"/>
    <p:sldMasterId id="2147483695" r:id="rId7"/>
  </p:sldMasterIdLst>
  <p:notesMasterIdLst>
    <p:notesMasterId r:id="rId41"/>
  </p:notesMasterIdLst>
  <p:sldIdLst>
    <p:sldId id="256" r:id="rId8"/>
    <p:sldId id="257" r:id="rId9"/>
    <p:sldId id="268" r:id="rId10"/>
    <p:sldId id="293" r:id="rId11"/>
    <p:sldId id="294" r:id="rId12"/>
    <p:sldId id="295" r:id="rId13"/>
    <p:sldId id="298" r:id="rId14"/>
    <p:sldId id="296" r:id="rId15"/>
    <p:sldId id="297" r:id="rId16"/>
    <p:sldId id="270" r:id="rId17"/>
    <p:sldId id="269" r:id="rId18"/>
    <p:sldId id="278" r:id="rId19"/>
    <p:sldId id="271" r:id="rId20"/>
    <p:sldId id="275" r:id="rId21"/>
    <p:sldId id="277" r:id="rId22"/>
    <p:sldId id="276" r:id="rId23"/>
    <p:sldId id="274" r:id="rId24"/>
    <p:sldId id="272" r:id="rId25"/>
    <p:sldId id="273" r:id="rId26"/>
    <p:sldId id="288" r:id="rId27"/>
    <p:sldId id="289" r:id="rId28"/>
    <p:sldId id="290" r:id="rId29"/>
    <p:sldId id="291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92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820"/>
    <a:srgbClr val="007D9D"/>
    <a:srgbClr val="009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546FA-CCB2-4B35-9D70-CB27396834BC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09473-8089-45BE-9C80-1750FD8BC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95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09473-8089-45BE-9C80-1750FD8BC0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74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68095" y="3127248"/>
            <a:ext cx="6226091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768095" y="3686939"/>
            <a:ext cx="6225836" cy="41812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0614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page for odd number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48" y="1352145"/>
            <a:ext cx="8020115" cy="48054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Add Content here</a:t>
            </a:r>
          </a:p>
          <a:p>
            <a:pPr lvl="1"/>
            <a:r>
              <a:rPr lang="en-US" dirty="0" smtClean="0"/>
              <a:t>Or Here</a:t>
            </a:r>
          </a:p>
          <a:p>
            <a:pPr lvl="2"/>
            <a:r>
              <a:rPr lang="en-US" dirty="0" smtClean="0"/>
              <a:t>Or Here</a:t>
            </a:r>
          </a:p>
          <a:p>
            <a:pPr lvl="3"/>
            <a:r>
              <a:rPr lang="en-US" dirty="0" smtClean="0"/>
              <a:t>Or Here</a:t>
            </a:r>
          </a:p>
          <a:p>
            <a:pPr lvl="4"/>
            <a:r>
              <a:rPr lang="en-US" dirty="0" smtClean="0"/>
              <a:t>Or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F0B-9A29-4EBD-B631-6648006CA4E4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dirty="0" smtClean="0"/>
              <a:t>All rights reserved by Five 9 Group,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48" y="365125"/>
            <a:ext cx="8020115" cy="649224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7D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4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Page for all even number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48" y="1352145"/>
            <a:ext cx="8020115" cy="48054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Add Content here</a:t>
            </a:r>
          </a:p>
          <a:p>
            <a:pPr lvl="1"/>
            <a:r>
              <a:rPr lang="en-US" dirty="0" smtClean="0"/>
              <a:t>Or Here</a:t>
            </a:r>
          </a:p>
          <a:p>
            <a:pPr lvl="2"/>
            <a:r>
              <a:rPr lang="en-US" dirty="0" smtClean="0"/>
              <a:t>Or Here</a:t>
            </a:r>
          </a:p>
          <a:p>
            <a:pPr lvl="3"/>
            <a:r>
              <a:rPr lang="en-US" dirty="0" smtClean="0"/>
              <a:t>Or Here</a:t>
            </a:r>
          </a:p>
          <a:p>
            <a:pPr lvl="4"/>
            <a:r>
              <a:rPr lang="en-US" dirty="0" smtClean="0"/>
              <a:t>Or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62AD-F359-4A5D-A353-2EAB7A3801EE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dirty="0" smtClean="0"/>
              <a:t>All rights reserved by Five 9 Group,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48" y="365125"/>
            <a:ext cx="8020115" cy="649224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7D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age - use within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48" y="1352145"/>
            <a:ext cx="8020115" cy="48054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Add Content here</a:t>
            </a:r>
          </a:p>
          <a:p>
            <a:pPr lvl="1"/>
            <a:r>
              <a:rPr lang="en-US" dirty="0" smtClean="0"/>
              <a:t>Or Here</a:t>
            </a:r>
          </a:p>
          <a:p>
            <a:pPr lvl="2"/>
            <a:r>
              <a:rPr lang="en-US" dirty="0" smtClean="0"/>
              <a:t>Or Here</a:t>
            </a:r>
          </a:p>
          <a:p>
            <a:pPr lvl="3"/>
            <a:r>
              <a:rPr lang="en-US" dirty="0" smtClean="0"/>
              <a:t>Or Here</a:t>
            </a:r>
          </a:p>
          <a:p>
            <a:pPr lvl="4"/>
            <a:r>
              <a:rPr lang="en-US" dirty="0" smtClean="0"/>
              <a:t>Or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dirty="0" smtClean="0"/>
              <a:t>All rights reserved by Five 9 Group,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48" y="365125"/>
            <a:ext cx="8020115" cy="649224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7D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5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35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5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3600" kern="1200">
          <a:solidFill>
            <a:srgbClr val="007D9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34EB4-00C5-4FA1-9F1F-A5DB9917576B}" type="datetime1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All rights reserved by Five 9 Group,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AF1D8-B0AE-4E77-AA99-EC861FD2EC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35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4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3507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F276F-932A-4A71-8413-FB71F9D3241C}" type="datetime1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All rights reserved by Five 9 Group,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21E7F-EF66-4C82-8AF4-6DC5A440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9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3507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6C40D-F01F-4C78-860B-D4913DC84A01}" type="datetime1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All rights reserved by Five 9 Group,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6150-7721-46B3-AF51-D6F34B55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4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768095" y="2535382"/>
            <a:ext cx="6226091" cy="590931"/>
          </a:xfrm>
        </p:spPr>
        <p:txBody>
          <a:bodyPr/>
          <a:lstStyle/>
          <a:p>
            <a:r>
              <a:rPr lang="en-US" dirty="0" smtClean="0"/>
              <a:t>Developer Testing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April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8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</a:p>
          <a:p>
            <a:pPr lvl="2"/>
            <a:r>
              <a:rPr lang="en-US" dirty="0" smtClean="0"/>
              <a:t> Tests one unit of functionality</a:t>
            </a:r>
          </a:p>
          <a:p>
            <a:pPr lvl="2"/>
            <a:r>
              <a:rPr lang="en-US" dirty="0" smtClean="0"/>
              <a:t>Keeps dependencies minimal</a:t>
            </a:r>
          </a:p>
          <a:p>
            <a:pPr lvl="2"/>
            <a:r>
              <a:rPr lang="en-US" dirty="0" smtClean="0"/>
              <a:t>Stub or mock out dependencies if needed</a:t>
            </a:r>
          </a:p>
          <a:p>
            <a:pPr lvl="2"/>
            <a:r>
              <a:rPr lang="en-US" dirty="0" smtClean="0"/>
              <a:t>Each test exercise a single scenario.</a:t>
            </a:r>
          </a:p>
          <a:p>
            <a:r>
              <a:rPr lang="en-US" dirty="0" smtClean="0"/>
              <a:t>Integration Testing</a:t>
            </a:r>
          </a:p>
          <a:p>
            <a:pPr lvl="2"/>
            <a:r>
              <a:rPr lang="en-US" dirty="0" smtClean="0"/>
              <a:t>Tests the interaction of multiple units working together</a:t>
            </a:r>
          </a:p>
          <a:p>
            <a:pPr lvl="2"/>
            <a:r>
              <a:rPr lang="en-US" dirty="0" smtClean="0"/>
              <a:t>Integrates infrastructure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Vs Integration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88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1685109"/>
            <a:ext cx="8020115" cy="4472500"/>
          </a:xfrm>
        </p:spPr>
        <p:txBody>
          <a:bodyPr/>
          <a:lstStyle/>
          <a:p>
            <a:r>
              <a:rPr lang="en-US" dirty="0" smtClean="0"/>
              <a:t>Use a mocking library to generate a mock object</a:t>
            </a:r>
          </a:p>
          <a:p>
            <a:r>
              <a:rPr lang="en-US" dirty="0" smtClean="0"/>
              <a:t>Record the mock with expectations of how it will be used for a scenario</a:t>
            </a:r>
          </a:p>
          <a:p>
            <a:pPr lvl="2"/>
            <a:r>
              <a:rPr lang="en-US" dirty="0" smtClean="0"/>
              <a:t>What methods will be called</a:t>
            </a:r>
          </a:p>
          <a:p>
            <a:pPr lvl="2"/>
            <a:r>
              <a:rPr lang="en-US" dirty="0" smtClean="0"/>
              <a:t>What values to return</a:t>
            </a:r>
          </a:p>
          <a:p>
            <a:r>
              <a:rPr lang="en-US" dirty="0" smtClean="0"/>
              <a:t>Exercise the scenario</a:t>
            </a:r>
          </a:p>
          <a:p>
            <a:r>
              <a:rPr lang="en-US" dirty="0" smtClean="0"/>
              <a:t>Verify mock expectations were met.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48" y="365125"/>
            <a:ext cx="8020115" cy="987020"/>
          </a:xfrm>
        </p:spPr>
        <p:txBody>
          <a:bodyPr/>
          <a:lstStyle/>
          <a:p>
            <a:r>
              <a:rPr lang="en-US" dirty="0" smtClean="0"/>
              <a:t>Unit Testing with mocking framework (Mockito):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15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8" y="1478072"/>
            <a:ext cx="7297168" cy="3953427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Conceptualize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81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1014349"/>
            <a:ext cx="8020115" cy="5143260"/>
          </a:xfrm>
        </p:spPr>
        <p:txBody>
          <a:bodyPr/>
          <a:lstStyle/>
          <a:p>
            <a:r>
              <a:rPr lang="en-US" dirty="0"/>
              <a:t>You can configure Mockito in maven project just by including the dependency.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can create a mock object either calling a static method or annotating with @Mock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Mockito to the project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8" y="1776550"/>
            <a:ext cx="7757706" cy="15936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97" y="4383098"/>
            <a:ext cx="5372850" cy="4953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07" y="5160800"/>
            <a:ext cx="6560023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57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Mockito has the ability </a:t>
            </a:r>
            <a:r>
              <a:rPr lang="en-US" dirty="0"/>
              <a:t>to return a given value when a specific method is </a:t>
            </a:r>
            <a:r>
              <a:rPr lang="en-US" dirty="0" smtClean="0"/>
              <a:t>called.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Stubbing Method’s return value</a:t>
            </a:r>
            <a:endParaRPr 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894114" y="2162817"/>
            <a:ext cx="68539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when(....).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thenReturn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(....)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2625154"/>
            <a:ext cx="7886702" cy="317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89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901337"/>
            <a:ext cx="8020115" cy="5256272"/>
          </a:xfrm>
        </p:spPr>
        <p:txBody>
          <a:bodyPr/>
          <a:lstStyle/>
          <a:p>
            <a:r>
              <a:rPr lang="en-US" dirty="0"/>
              <a:t>Mocks can </a:t>
            </a:r>
            <a:r>
              <a:rPr lang="en-US" dirty="0" smtClean="0"/>
              <a:t>return </a:t>
            </a:r>
            <a:r>
              <a:rPr lang="en-US" dirty="0"/>
              <a:t>different values depending on arguments passed into a </a:t>
            </a:r>
            <a:r>
              <a:rPr lang="en-US" dirty="0" smtClean="0"/>
              <a:t>method.</a:t>
            </a:r>
          </a:p>
          <a:p>
            <a:r>
              <a:rPr lang="en-US" dirty="0" smtClean="0"/>
              <a:t>You can use </a:t>
            </a:r>
            <a:r>
              <a:rPr lang="en-US" dirty="0" err="1" smtClean="0"/>
              <a:t>Mockito’s</a:t>
            </a:r>
            <a:r>
              <a:rPr lang="en-US" dirty="0" smtClean="0"/>
              <a:t> </a:t>
            </a:r>
            <a:r>
              <a:rPr lang="en-US" dirty="0"/>
              <a:t>several methods to define that independent of the input value a certain return value should be returned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Matching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83" y="2984544"/>
            <a:ext cx="8364117" cy="349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96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verify </a:t>
            </a:r>
            <a:r>
              <a:rPr lang="en-US" dirty="0"/>
              <a:t>that the specified conditions </a:t>
            </a:r>
            <a:r>
              <a:rPr lang="en-US" dirty="0" smtClean="0"/>
              <a:t>were met Mockito uses </a:t>
            </a:r>
            <a:r>
              <a:rPr lang="en-US" i="1" dirty="0" smtClean="0"/>
              <a:t>verify</a:t>
            </a:r>
            <a:r>
              <a:rPr lang="en-US" dirty="0" smtClean="0"/>
              <a:t> method.(Behavior testing)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Verifying Behavior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8" y="2573383"/>
            <a:ext cx="8373644" cy="327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75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1724297"/>
            <a:ext cx="8020115" cy="4433312"/>
          </a:xfrm>
        </p:spPr>
        <p:txBody>
          <a:bodyPr/>
          <a:lstStyle/>
          <a:p>
            <a:r>
              <a:rPr lang="en-US" dirty="0" smtClean="0"/>
              <a:t>The code can be tested without deploying to any container.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i.e. you can test everything within eclipse.</a:t>
            </a:r>
          </a:p>
          <a:p>
            <a:r>
              <a:rPr lang="en-US" dirty="0" smtClean="0"/>
              <a:t>You can re-use your configuration file to test in different environments.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i.e. create different configuration file for each environment if the infrastructure is different without having to change an code.</a:t>
            </a:r>
            <a:endParaRPr lang="en-US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Integration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44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1394928"/>
            <a:ext cx="8020115" cy="4762682"/>
          </a:xfrm>
        </p:spPr>
        <p:txBody>
          <a:bodyPr/>
          <a:lstStyle/>
          <a:p>
            <a:r>
              <a:rPr lang="en-US" dirty="0" smtClean="0"/>
              <a:t>SpringJUnit4Runner consists of  several Junit test support classes.</a:t>
            </a:r>
          </a:p>
          <a:p>
            <a:r>
              <a:rPr lang="en-US" dirty="0" smtClean="0"/>
              <a:t>It uses shared Application Context across test methods.</a:t>
            </a:r>
          </a:p>
          <a:p>
            <a:r>
              <a:rPr lang="en-US" dirty="0" smtClean="0"/>
              <a:t>The tests are annotated with @</a:t>
            </a:r>
            <a:r>
              <a:rPr lang="en-US" dirty="0" err="1" smtClean="0"/>
              <a:t>ContextConfiguration</a:t>
            </a:r>
            <a:endParaRPr lang="en-US" dirty="0" smtClean="0"/>
          </a:p>
          <a:p>
            <a:r>
              <a:rPr lang="en-US" dirty="0" smtClean="0"/>
              <a:t>We can specify the location of our configuration file by specifying the </a:t>
            </a:r>
            <a:r>
              <a:rPr lang="en-US" dirty="0" err="1" smtClean="0"/>
              <a:t>classpath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can inject a bean by using @</a:t>
            </a:r>
            <a:r>
              <a:rPr lang="en-US" dirty="0" err="1" smtClean="0"/>
              <a:t>Autowired</a:t>
            </a:r>
            <a:r>
              <a:rPr lang="en-US" dirty="0" smtClean="0"/>
              <a:t> annotation.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48" y="365124"/>
            <a:ext cx="8306346" cy="1029803"/>
          </a:xfrm>
        </p:spPr>
        <p:txBody>
          <a:bodyPr/>
          <a:lstStyle/>
          <a:p>
            <a:r>
              <a:rPr lang="en-US" dirty="0" smtClean="0"/>
              <a:t>Integration Testing :SpringJUnit4Runner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675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47537"/>
            <a:ext cx="8020050" cy="4509076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configuration to run Integration Tests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12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 using mocking framework</a:t>
            </a:r>
            <a:endParaRPr lang="en-US" dirty="0"/>
          </a:p>
          <a:p>
            <a:r>
              <a:rPr lang="en-US" dirty="0" smtClean="0"/>
              <a:t>Integration Testing using SpringJUnit4Runner</a:t>
            </a:r>
            <a:endParaRPr lang="en-US" dirty="0"/>
          </a:p>
          <a:p>
            <a:r>
              <a:rPr lang="en-US" dirty="0" smtClean="0"/>
              <a:t>Functional Testing using Selenium web driver</a:t>
            </a:r>
            <a:endParaRPr lang="en-US" dirty="0"/>
          </a:p>
          <a:p>
            <a:r>
              <a:rPr lang="en-US" dirty="0" smtClean="0"/>
              <a:t> Code Refactoring and Metrics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B401-77E7-4645-B66A-A240DDBF3636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1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1110343"/>
            <a:ext cx="8020115" cy="5047266"/>
          </a:xfrm>
        </p:spPr>
        <p:txBody>
          <a:bodyPr/>
          <a:lstStyle/>
          <a:p>
            <a:r>
              <a:rPr lang="en-US" dirty="0"/>
              <a:t>You can configure </a:t>
            </a:r>
            <a:r>
              <a:rPr lang="en-US" dirty="0" smtClean="0"/>
              <a:t>Selenium </a:t>
            </a:r>
            <a:r>
              <a:rPr lang="en-US" dirty="0"/>
              <a:t>in maven project just by including the </a:t>
            </a:r>
            <a:r>
              <a:rPr lang="en-US" dirty="0" smtClean="0"/>
              <a:t>dependency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Testing: Selenium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21" y="2128703"/>
            <a:ext cx="7019885" cy="376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91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separate package as out lined below and add tests to it.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20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package for functional testing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70" y="2165508"/>
            <a:ext cx="7904180" cy="419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01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1014349"/>
            <a:ext cx="8020115" cy="5143260"/>
          </a:xfrm>
        </p:spPr>
        <p:txBody>
          <a:bodyPr/>
          <a:lstStyle/>
          <a:p>
            <a:r>
              <a:rPr lang="en-US" sz="2400" i="1" dirty="0" err="1"/>
              <a:t>org.openqa.selenium.WebDriver</a:t>
            </a:r>
            <a:r>
              <a:rPr lang="en-US" sz="2400" dirty="0"/>
              <a:t>: The main interface to use for testing, which represents an </a:t>
            </a:r>
            <a:r>
              <a:rPr lang="en-US" sz="2400" dirty="0" err="1"/>
              <a:t>idealised</a:t>
            </a:r>
            <a:r>
              <a:rPr lang="en-US" sz="2400" dirty="0"/>
              <a:t> web browser. The methods in this class fall into three categories – Control of the browser itself, Selection of </a:t>
            </a:r>
            <a:r>
              <a:rPr lang="en-US" sz="2400" dirty="0" err="1"/>
              <a:t>WebElements</a:t>
            </a:r>
            <a:r>
              <a:rPr lang="en-US" sz="2400" dirty="0"/>
              <a:t>, Debugging aids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i="1" dirty="0" err="1" smtClean="0"/>
              <a:t>org.openqa.selenium.WebElement</a:t>
            </a:r>
            <a:r>
              <a:rPr lang="en-US" sz="2400" dirty="0"/>
              <a:t>: Represents an HTML element. Generally, all interesting operations to do with interacting with a page will be performed through this interface.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i="1" dirty="0" err="1" smtClean="0"/>
              <a:t>org.openqa.selenium.By</a:t>
            </a:r>
            <a:r>
              <a:rPr lang="en-US" sz="2400" dirty="0"/>
              <a:t>: Mechanism used to locate elements within a document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</a:t>
            </a:r>
            <a:r>
              <a:rPr lang="en-US" dirty="0"/>
              <a:t>c</a:t>
            </a:r>
            <a:r>
              <a:rPr lang="en-US" dirty="0" smtClean="0"/>
              <a:t>ore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40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1463039"/>
            <a:ext cx="8020115" cy="4694569"/>
          </a:xfrm>
        </p:spPr>
        <p:txBody>
          <a:bodyPr/>
          <a:lstStyle/>
          <a:p>
            <a:r>
              <a:rPr lang="en-US" dirty="0" err="1"/>
              <a:t>Xpath</a:t>
            </a:r>
            <a:endParaRPr lang="en-US" dirty="0"/>
          </a:p>
          <a:p>
            <a:r>
              <a:rPr lang="en-US" dirty="0"/>
              <a:t>ID</a:t>
            </a:r>
          </a:p>
          <a:p>
            <a:r>
              <a:rPr lang="en-US" dirty="0" err="1"/>
              <a:t>ClassName</a:t>
            </a:r>
            <a:endParaRPr lang="en-US" dirty="0"/>
          </a:p>
          <a:p>
            <a:r>
              <a:rPr lang="en-US" dirty="0"/>
              <a:t>Name</a:t>
            </a:r>
          </a:p>
          <a:p>
            <a:r>
              <a:rPr lang="en-US" dirty="0" err="1"/>
              <a:t>LinkText</a:t>
            </a:r>
            <a:endParaRPr lang="en-US" dirty="0"/>
          </a:p>
          <a:p>
            <a:r>
              <a:rPr lang="en-US" dirty="0" err="1"/>
              <a:t>CssSelector</a:t>
            </a:r>
            <a:endParaRPr lang="en-US" dirty="0"/>
          </a:p>
          <a:p>
            <a:r>
              <a:rPr lang="en-US" dirty="0"/>
              <a:t>Partial link text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22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Locator techniques to identify html objects</a:t>
            </a:r>
          </a:p>
        </p:txBody>
      </p:sp>
    </p:spTree>
    <p:extLst>
      <p:ext uri="{BB962C8B-B14F-4D97-AF65-F5344CB8AC3E}">
        <p14:creationId xmlns:p14="http://schemas.microsoft.com/office/powerpoint/2010/main" val="1840844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 process of cleaning code without changing the underlying functionality to improve the structure of code and reduce complexity.​</a:t>
            </a:r>
          </a:p>
          <a:p>
            <a:pPr fontAlgn="base"/>
            <a:r>
              <a:rPr lang="en-US" dirty="0"/>
              <a:t>The best way to refactor code is to extract method.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23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Refactoring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17" y="3613666"/>
            <a:ext cx="6962503" cy="273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Tools that analyze cyclomatic complexity is good at pointing out code that needs to be refactored.​</a:t>
            </a:r>
          </a:p>
          <a:p>
            <a:pPr fontAlgn="base"/>
            <a:r>
              <a:rPr lang="en-US" dirty="0"/>
              <a:t>Running Cobertura to identify cyclomatic complexity from maven​</a:t>
            </a:r>
          </a:p>
          <a:p>
            <a:pPr fontAlgn="base"/>
            <a:r>
              <a:rPr lang="en-US" dirty="0"/>
              <a:t>Higher the complexity number better it is to refactor code.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24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identify code that needs refactoring?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" y="4335382"/>
            <a:ext cx="8113186" cy="202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81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Why measure code attributes​</a:t>
            </a:r>
          </a:p>
          <a:p>
            <a:pPr lvl="2" fontAlgn="base"/>
            <a:r>
              <a:rPr lang="en-US" dirty="0" smtClean="0"/>
              <a:t>Complexity</a:t>
            </a:r>
            <a:r>
              <a:rPr lang="en-US" dirty="0"/>
              <a:t> ​</a:t>
            </a:r>
          </a:p>
          <a:p>
            <a:pPr lvl="2" fontAlgn="base"/>
            <a:r>
              <a:rPr lang="en-US" dirty="0"/>
              <a:t>Maintainability ​</a:t>
            </a:r>
          </a:p>
          <a:p>
            <a:pPr lvl="2" fontAlgn="base"/>
            <a:r>
              <a:rPr lang="en-US" dirty="0"/>
              <a:t>Risk​</a:t>
            </a:r>
          </a:p>
          <a:p>
            <a:pPr lvl="2" fontAlgn="base"/>
            <a:r>
              <a:rPr lang="en-US" dirty="0"/>
              <a:t>Extensibility​</a:t>
            </a:r>
          </a:p>
          <a:p>
            <a:pPr lvl="2" fontAlgn="base"/>
            <a:r>
              <a:rPr lang="en-US" dirty="0"/>
              <a:t>Waste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25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Metrics</a:t>
            </a:r>
          </a:p>
        </p:txBody>
      </p:sp>
    </p:spTree>
    <p:extLst>
      <p:ext uri="{BB962C8B-B14F-4D97-AF65-F5344CB8AC3E}">
        <p14:creationId xmlns:p14="http://schemas.microsoft.com/office/powerpoint/2010/main" val="3639542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Cyclomatic Complexity</a:t>
            </a:r>
          </a:p>
          <a:p>
            <a:r>
              <a:rPr lang="en-US" dirty="0"/>
              <a:t>Duplicate Code Analysis</a:t>
            </a:r>
          </a:p>
          <a:p>
            <a:r>
              <a:rPr lang="en-US" dirty="0"/>
              <a:t>Circular Dependencies</a:t>
            </a:r>
          </a:p>
          <a:p>
            <a:r>
              <a:rPr lang="en-US" dirty="0">
                <a:latin typeface="Trebuchet MS" charset="0"/>
              </a:rPr>
              <a:t>Code Coverage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26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Metrics Terminology</a:t>
            </a:r>
          </a:p>
        </p:txBody>
      </p:sp>
    </p:spTree>
    <p:extLst>
      <p:ext uri="{BB962C8B-B14F-4D97-AF65-F5344CB8AC3E}">
        <p14:creationId xmlns:p14="http://schemas.microsoft.com/office/powerpoint/2010/main" val="3117375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Measurement of number of paths through the methods</a:t>
            </a:r>
            <a:r>
              <a:rPr lang="en-US" dirty="0" smtClean="0"/>
              <a:t>. More </a:t>
            </a:r>
            <a:r>
              <a:rPr lang="en-US" dirty="0"/>
              <a:t>the number of paths complexity increases linearly.</a:t>
            </a:r>
          </a:p>
          <a:p>
            <a:r>
              <a:rPr lang="en-US" dirty="0"/>
              <a:t>Tools used to measure cyclomatic Complexity</a:t>
            </a:r>
          </a:p>
          <a:p>
            <a:pPr lvl="2"/>
            <a:r>
              <a:rPr lang="en-US" sz="1800" dirty="0"/>
              <a:t>PMD</a:t>
            </a:r>
          </a:p>
          <a:p>
            <a:pPr lvl="2"/>
            <a:r>
              <a:rPr lang="en-US" sz="1800" dirty="0"/>
              <a:t>The Eclipse Metrics plug-in</a:t>
            </a:r>
          </a:p>
          <a:p>
            <a:pPr lvl="2"/>
            <a:r>
              <a:rPr lang="en-US" sz="1800" dirty="0" err="1"/>
              <a:t>JavaNCSS</a:t>
            </a:r>
            <a:endParaRPr lang="en-US" sz="1800" dirty="0"/>
          </a:p>
          <a:p>
            <a:pPr lvl="2"/>
            <a:r>
              <a:rPr lang="en-US" sz="1800" dirty="0"/>
              <a:t>Cobertura</a:t>
            </a:r>
          </a:p>
          <a:p>
            <a:pPr marL="914400" lvl="2" indent="0">
              <a:buNone/>
            </a:pPr>
            <a:r>
              <a:rPr lang="en-US" sz="1800" dirty="0"/>
              <a:t>To reduce Cyclomatic Complexity we can introduce isolation via refactoring</a:t>
            </a:r>
          </a:p>
          <a:p>
            <a:pPr lvl="2"/>
            <a:r>
              <a:rPr lang="en-US" sz="1800" dirty="0"/>
              <a:t>Break the method into smaller ones</a:t>
            </a:r>
          </a:p>
          <a:p>
            <a:pPr lvl="2"/>
            <a:r>
              <a:rPr lang="en-US" sz="1800" dirty="0"/>
              <a:t>Introduce more classes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27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Cyclomatic Complexity</a:t>
            </a:r>
          </a:p>
        </p:txBody>
      </p:sp>
    </p:spTree>
    <p:extLst>
      <p:ext uri="{BB962C8B-B14F-4D97-AF65-F5344CB8AC3E}">
        <p14:creationId xmlns:p14="http://schemas.microsoft.com/office/powerpoint/2010/main" val="3446426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Duplicate code with demonstrates poor coding standards and replicate defects</a:t>
            </a:r>
          </a:p>
          <a:p>
            <a:r>
              <a:rPr lang="en-US" dirty="0"/>
              <a:t>Tools used for Duplicate code analysis </a:t>
            </a:r>
          </a:p>
          <a:p>
            <a:pPr lvl="2"/>
            <a:r>
              <a:rPr lang="en-US" sz="1600" dirty="0"/>
              <a:t>CPD </a:t>
            </a:r>
          </a:p>
          <a:p>
            <a:pPr marL="914400" lvl="2" indent="0">
              <a:buNone/>
            </a:pPr>
            <a:r>
              <a:rPr lang="en-US" sz="1600" dirty="0"/>
              <a:t>Resolution for duplicate code issues</a:t>
            </a:r>
          </a:p>
          <a:p>
            <a:pPr lvl="2"/>
            <a:r>
              <a:rPr lang="en-US" sz="1200" dirty="0"/>
              <a:t>  </a:t>
            </a:r>
            <a:r>
              <a:rPr lang="en-US" dirty="0"/>
              <a:t>Refactor code to extract super class</a:t>
            </a:r>
          </a:p>
          <a:p>
            <a:pPr lvl="2"/>
            <a:r>
              <a:rPr lang="en-US" dirty="0"/>
              <a:t>   Extract Methods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28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 Code Analysis</a:t>
            </a:r>
          </a:p>
        </p:txBody>
      </p:sp>
    </p:spTree>
    <p:extLst>
      <p:ext uri="{BB962C8B-B14F-4D97-AF65-F5344CB8AC3E}">
        <p14:creationId xmlns:p14="http://schemas.microsoft.com/office/powerpoint/2010/main" val="10781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Eclipse, 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 smtClean="0"/>
              <a:t>workspace </a:t>
            </a:r>
            <a:endParaRPr lang="en-US" dirty="0" smtClean="0"/>
          </a:p>
          <a:p>
            <a:r>
              <a:rPr lang="en-US" dirty="0" smtClean="0"/>
              <a:t>Clone existing project from remote server </a:t>
            </a:r>
          </a:p>
          <a:p>
            <a:r>
              <a:rPr lang="en-US" dirty="0" smtClean="0"/>
              <a:t>Import </a:t>
            </a:r>
            <a:r>
              <a:rPr lang="en-US" dirty="0" smtClean="0"/>
              <a:t>the existing project.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52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Occurs when one part of the code(say X) depends on the other(say Y) and that in turn depends on the first; so you get a dependency like the one below</a:t>
            </a:r>
          </a:p>
          <a:p>
            <a:pPr marL="0" indent="0">
              <a:buNone/>
            </a:pPr>
            <a:r>
              <a:rPr lang="en-US" sz="2400" dirty="0"/>
              <a:t>                                   X &lt;--&gt;Y</a:t>
            </a:r>
          </a:p>
          <a:p>
            <a:pPr marL="0" indent="0">
              <a:buNone/>
            </a:pPr>
            <a:r>
              <a:rPr lang="en-US" sz="2400" dirty="0"/>
              <a:t>     This creates compilation and deployment issues.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Tools </a:t>
            </a:r>
            <a:r>
              <a:rPr lang="en-US" sz="2400" dirty="0"/>
              <a:t>used to measure circular dependencies</a:t>
            </a:r>
          </a:p>
          <a:p>
            <a:pPr marL="0" indent="0">
              <a:buNone/>
            </a:pPr>
            <a:r>
              <a:rPr lang="en-US" sz="2400" dirty="0"/>
              <a:t>                                   </a:t>
            </a:r>
            <a:r>
              <a:rPr lang="en-US" sz="2400" dirty="0" err="1"/>
              <a:t>JDepend</a:t>
            </a:r>
            <a:endParaRPr lang="en-US" sz="2400" dirty="0"/>
          </a:p>
          <a:p>
            <a:r>
              <a:rPr lang="en-US" sz="2400" dirty="0"/>
              <a:t>Resolution for circular dependencies</a:t>
            </a:r>
          </a:p>
          <a:p>
            <a:pPr marL="0" indent="0">
              <a:buNone/>
            </a:pPr>
            <a:r>
              <a:rPr lang="en-US" sz="2400" dirty="0"/>
              <a:t>                   Make the code modular by extracting packages.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29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Dependencies</a:t>
            </a:r>
          </a:p>
        </p:txBody>
      </p:sp>
    </p:spTree>
    <p:extLst>
      <p:ext uri="{BB962C8B-B14F-4D97-AF65-F5344CB8AC3E}">
        <p14:creationId xmlns:p14="http://schemas.microsoft.com/office/powerpoint/2010/main" val="3639251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1014349"/>
            <a:ext cx="8020115" cy="5143260"/>
          </a:xfrm>
        </p:spPr>
        <p:txBody>
          <a:bodyPr/>
          <a:lstStyle/>
          <a:p>
            <a:r>
              <a:rPr lang="en-US" dirty="0"/>
              <a:t>Used to determine how much of the code is being tested by coded test.(JUnit, selenium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Higher the number better is the code </a:t>
            </a:r>
            <a:r>
              <a:rPr lang="en-US" dirty="0" smtClean="0"/>
              <a:t>coverage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Tools used to measure code coverage.</a:t>
            </a:r>
          </a:p>
          <a:p>
            <a:pPr marL="0" indent="0">
              <a:buNone/>
            </a:pPr>
            <a:r>
              <a:rPr lang="en-US" dirty="0"/>
              <a:t>                               Cobertura</a:t>
            </a:r>
          </a:p>
          <a:p>
            <a:r>
              <a:rPr lang="en-US" dirty="0"/>
              <a:t>Running Cobertura via maven command.</a:t>
            </a:r>
          </a:p>
          <a:p>
            <a:pPr marL="0" indent="0">
              <a:buNone/>
            </a:pPr>
            <a:r>
              <a:rPr lang="en-US" dirty="0">
                <a:latin typeface="Trebuchet MS" charset="0"/>
              </a:rPr>
              <a:t>                 </a:t>
            </a:r>
            <a:r>
              <a:rPr lang="en-US" dirty="0" err="1">
                <a:latin typeface="Trebuchet MS" charset="0"/>
              </a:rPr>
              <a:t>mvn</a:t>
            </a:r>
            <a:r>
              <a:rPr lang="en-US" dirty="0">
                <a:latin typeface="Trebuchet MS" charset="0"/>
              </a:rPr>
              <a:t> </a:t>
            </a:r>
            <a:r>
              <a:rPr lang="en-US" dirty="0" err="1" smtClean="0">
                <a:latin typeface="Trebuchet MS" charset="0"/>
              </a:rPr>
              <a:t>cobertura:cobertura</a:t>
            </a:r>
            <a:endParaRPr lang="en-US" dirty="0" smtClean="0">
              <a:latin typeface="Trebuchet MS" charset="0"/>
            </a:endParaRPr>
          </a:p>
          <a:p>
            <a:pPr marL="0" indent="0">
              <a:buNone/>
            </a:pPr>
            <a:endParaRPr lang="en-US" dirty="0">
              <a:latin typeface="Trebuchet MS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30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</a:t>
            </a:r>
          </a:p>
        </p:txBody>
      </p:sp>
    </p:spTree>
    <p:extLst>
      <p:ext uri="{BB962C8B-B14F-4D97-AF65-F5344CB8AC3E}">
        <p14:creationId xmlns:p14="http://schemas.microsoft.com/office/powerpoint/2010/main" val="15671624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07319"/>
            <a:ext cx="8020050" cy="4295824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31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66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code coverage for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Getting all available accounts method in the controller.</a:t>
            </a:r>
          </a:p>
          <a:p>
            <a:pPr lvl="1"/>
            <a:r>
              <a:rPr lang="en-US" dirty="0" smtClean="0"/>
              <a:t>Write integration testing for get all accounts.</a:t>
            </a:r>
          </a:p>
          <a:p>
            <a:pPr lvl="1"/>
            <a:r>
              <a:rPr lang="en-US" dirty="0" smtClean="0"/>
              <a:t>Write functional tests to test the </a:t>
            </a:r>
            <a:r>
              <a:rPr lang="en-US" dirty="0" err="1" smtClean="0"/>
              <a:t>SimpleApp</a:t>
            </a:r>
            <a:r>
              <a:rPr lang="en-US" dirty="0" smtClean="0"/>
              <a:t> application.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32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6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</a:t>
            </a:r>
            <a:r>
              <a:rPr lang="en-US" dirty="0"/>
              <a:t>where you want your workspace and </a:t>
            </a:r>
            <a:r>
              <a:rPr lang="en-US" dirty="0" smtClean="0"/>
              <a:t>ok.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Workspace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37" y="2356672"/>
            <a:ext cx="8201026" cy="399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19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1058091"/>
            <a:ext cx="8020115" cy="5099518"/>
          </a:xfrm>
        </p:spPr>
        <p:txBody>
          <a:bodyPr/>
          <a:lstStyle/>
          <a:p>
            <a:r>
              <a:rPr lang="en-US" dirty="0"/>
              <a:t>A sample </a:t>
            </a:r>
            <a:r>
              <a:rPr lang="en-US" dirty="0" smtClean="0"/>
              <a:t>Application </a:t>
            </a:r>
            <a:r>
              <a:rPr lang="en-US" dirty="0"/>
              <a:t>is already checked in to the remote server. We will fetch that </a:t>
            </a:r>
            <a:r>
              <a:rPr lang="en-US" dirty="0" smtClean="0"/>
              <a:t>to eclipse by navigating to Repository view </a:t>
            </a:r>
            <a:r>
              <a:rPr lang="en-US" dirty="0" smtClean="0">
                <a:sym typeface="Wingdings" panose="05000000000000000000" pitchFamily="2" charset="2"/>
              </a:rPr>
              <a:t>Clone Repository </a:t>
            </a:r>
            <a:r>
              <a:rPr lang="en-US" dirty="0" smtClean="0"/>
              <a:t> .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9634" y="365125"/>
            <a:ext cx="8804366" cy="987020"/>
          </a:xfrm>
        </p:spPr>
        <p:txBody>
          <a:bodyPr/>
          <a:lstStyle/>
          <a:p>
            <a:r>
              <a:rPr lang="en-US" dirty="0"/>
              <a:t>Clone existing project from remote server 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5" y="2690949"/>
            <a:ext cx="8242663" cy="366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9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1489165"/>
            <a:ext cx="8020115" cy="4668443"/>
          </a:xfrm>
        </p:spPr>
        <p:txBody>
          <a:bodyPr/>
          <a:lstStyle/>
          <a:p>
            <a:r>
              <a:rPr lang="en-US" dirty="0" smtClean="0"/>
              <a:t>You will need proper credentials to fetch the project. </a:t>
            </a:r>
          </a:p>
          <a:p>
            <a:r>
              <a:rPr lang="en-US" dirty="0" smtClean="0"/>
              <a:t>Select where you want the project in your local drive and then the wizard will navigate you through the process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1074" y="365125"/>
            <a:ext cx="8347166" cy="925298"/>
          </a:xfrm>
        </p:spPr>
        <p:txBody>
          <a:bodyPr/>
          <a:lstStyle/>
          <a:p>
            <a:r>
              <a:rPr lang="en-US" dirty="0"/>
              <a:t>Clone existing project from </a:t>
            </a:r>
            <a:r>
              <a:rPr lang="en-US" dirty="0" smtClean="0"/>
              <a:t>remote  </a:t>
            </a:r>
            <a:r>
              <a:rPr lang="en-US" dirty="0"/>
              <a:t>server </a:t>
            </a:r>
            <a:r>
              <a:rPr lang="en-US" dirty="0" smtClean="0"/>
              <a:t>cont’d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9" y="3644537"/>
            <a:ext cx="6975565" cy="271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0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end, the repository view will look like this.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Fetched project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6" y="1815737"/>
            <a:ext cx="8503921" cy="434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1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step is to import the project to your workspace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project to your workspace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6" y="2103120"/>
            <a:ext cx="8214904" cy="425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27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22" y="1282668"/>
            <a:ext cx="3678875" cy="4805363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project to your workspace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634" y="1282668"/>
            <a:ext cx="3908579" cy="494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9960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9G_PowerPoint_Template" id="{676B301E-D82C-44D7-ADFC-00411AB7AF0A}" vid="{0E5B87E8-F1D6-4799-A4F2-A79F8EB4966D}"/>
    </a:ext>
  </a:extLst>
</a:theme>
</file>

<file path=ppt/theme/theme2.xml><?xml version="1.0" encoding="utf-8"?>
<a:theme xmlns:a="http://schemas.openxmlformats.org/drawingml/2006/main" name="Topic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9G_PowerPoint_Template" id="{676B301E-D82C-44D7-ADFC-00411AB7AF0A}" vid="{BF84F620-D4BD-435D-9456-67C96368012C}"/>
    </a:ext>
  </a:extLst>
</a:theme>
</file>

<file path=ppt/theme/theme3.xml><?xml version="1.0" encoding="utf-8"?>
<a:theme xmlns:a="http://schemas.openxmlformats.org/drawingml/2006/main" name="Topic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9G_PowerPoint_Template" id="{676B301E-D82C-44D7-ADFC-00411AB7AF0A}" vid="{3AE32ADE-E9A7-4339-84C8-DA738A94E129}"/>
    </a:ext>
  </a:extLst>
</a:theme>
</file>

<file path=ppt/theme/theme4.xml><?xml version="1.0" encoding="utf-8"?>
<a:theme xmlns:a="http://schemas.openxmlformats.org/drawingml/2006/main" name="Topic 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9G_PowerPoint_Template" id="{676B301E-D82C-44D7-ADFC-00411AB7AF0A}" vid="{87C4FD1A-2358-40E9-B2AB-E48731E0485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ACCE593AD92944B157D3BFC117C3B0" ma:contentTypeVersion="1" ma:contentTypeDescription="Create a new document." ma:contentTypeScope="" ma:versionID="31aa9146fadbcd029fea1f59b7fe6dbe">
  <xsd:schema xmlns:xsd="http://www.w3.org/2001/XMLSchema" xmlns:xs="http://www.w3.org/2001/XMLSchema" xmlns:p="http://schemas.microsoft.com/office/2006/metadata/properties" xmlns:ns2="f5816a01-d867-4d89-95c2-6adf1c4ae84d" targetNamespace="http://schemas.microsoft.com/office/2006/metadata/properties" ma:root="true" ma:fieldsID="687f2c7acd8a9d680a6dac2a9c40ddf7" ns2:_="">
    <xsd:import namespace="f5816a01-d867-4d89-95c2-6adf1c4ae84d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816a01-d867-4d89-95c2-6adf1c4ae8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243E58-1309-4BF1-A542-A18807F5B2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E4BD7C-7ABC-4370-BB20-57E2F16FD844}">
  <ds:schemaRefs>
    <ds:schemaRef ds:uri="http://schemas.microsoft.com/office/2006/documentManagement/types"/>
    <ds:schemaRef ds:uri="f5816a01-d867-4d89-95c2-6adf1c4ae84d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024AFB6-F3E3-476B-B7F3-9359BAE92E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816a01-d867-4d89-95c2-6adf1c4ae8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F9G_PowerPoint_Template</Template>
  <TotalTime>1836</TotalTime>
  <Words>1334</Words>
  <Application>Microsoft Office PowerPoint</Application>
  <PresentationFormat>On-screen Show (4:3)</PresentationFormat>
  <Paragraphs>245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Arial Unicode MS</vt:lpstr>
      <vt:lpstr>Calibri</vt:lpstr>
      <vt:lpstr>Trebuchet MS</vt:lpstr>
      <vt:lpstr>Wingdings</vt:lpstr>
      <vt:lpstr>Presentation Title</vt:lpstr>
      <vt:lpstr>Topic 1</vt:lpstr>
      <vt:lpstr>Topic 2</vt:lpstr>
      <vt:lpstr>Topic Content</vt:lpstr>
      <vt:lpstr>Developer Testing</vt:lpstr>
      <vt:lpstr>Overview</vt:lpstr>
      <vt:lpstr>Setting up Environment</vt:lpstr>
      <vt:lpstr>Create Workspace</vt:lpstr>
      <vt:lpstr>Clone existing project from remote server  </vt:lpstr>
      <vt:lpstr>Clone existing project from remote  server cont’d</vt:lpstr>
      <vt:lpstr>Fetched project</vt:lpstr>
      <vt:lpstr>Importing project to your workspace</vt:lpstr>
      <vt:lpstr>Importing project to your workspace</vt:lpstr>
      <vt:lpstr>Unit Vs Integration Testing</vt:lpstr>
      <vt:lpstr>Unit Testing with mocking framework (Mockito): Overview</vt:lpstr>
      <vt:lpstr>Conceptualize </vt:lpstr>
      <vt:lpstr>Adding Mockito to the project</vt:lpstr>
      <vt:lpstr>Stubbing Method’s return value</vt:lpstr>
      <vt:lpstr>Argument Matching</vt:lpstr>
      <vt:lpstr>Verifying Behavior</vt:lpstr>
      <vt:lpstr>Advantages of Integration Testing</vt:lpstr>
      <vt:lpstr>Integration Testing :SpringJUnit4Runner</vt:lpstr>
      <vt:lpstr>Sample configuration to run Integration Tests </vt:lpstr>
      <vt:lpstr>Functional Testing: Selenium</vt:lpstr>
      <vt:lpstr>Create package for functional testing</vt:lpstr>
      <vt:lpstr>Selenium core classes</vt:lpstr>
      <vt:lpstr>Locator techniques to identify html objects</vt:lpstr>
      <vt:lpstr>Code Refactoring</vt:lpstr>
      <vt:lpstr>How do you identify code that needs refactoring?</vt:lpstr>
      <vt:lpstr>Code Metrics</vt:lpstr>
      <vt:lpstr>Code Metrics Terminology</vt:lpstr>
      <vt:lpstr>Cyclomatic Complexity</vt:lpstr>
      <vt:lpstr>Duplicate Code Analysis</vt:lpstr>
      <vt:lpstr>Circular Dependencies</vt:lpstr>
      <vt:lpstr>Code Coverage</vt:lpstr>
      <vt:lpstr>Code Coverage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Configuration Management </dc:title>
  <dc:creator>Bibhuti Admin</dc:creator>
  <cp:lastModifiedBy>Bibhuti Admin</cp:lastModifiedBy>
  <cp:revision>36</cp:revision>
  <dcterms:created xsi:type="dcterms:W3CDTF">2016-03-07T16:03:39Z</dcterms:created>
  <dcterms:modified xsi:type="dcterms:W3CDTF">2016-03-09T17:40:20Z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0x010100A6ACCE593AD92944B157D3BFC117C3B0</vt:lpwstr>
  </property>
</Properties>
</file>