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4"/>
    <p:sldMasterId id="2147483680" r:id="rId5"/>
    <p:sldMasterId id="2147483682" r:id="rId6"/>
    <p:sldMasterId id="2147483695" r:id="rId7"/>
  </p:sldMasterIdLst>
  <p:notesMasterIdLst>
    <p:notesMasterId r:id="rId54"/>
  </p:notesMasterIdLst>
  <p:sldIdLst>
    <p:sldId id="256" r:id="rId8"/>
    <p:sldId id="257" r:id="rId9"/>
    <p:sldId id="277" r:id="rId10"/>
    <p:sldId id="259" r:id="rId11"/>
    <p:sldId id="258" r:id="rId12"/>
    <p:sldId id="260" r:id="rId13"/>
    <p:sldId id="261" r:id="rId14"/>
    <p:sldId id="262" r:id="rId15"/>
    <p:sldId id="276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4" r:id="rId26"/>
    <p:sldId id="272" r:id="rId27"/>
    <p:sldId id="275" r:id="rId28"/>
    <p:sldId id="273" r:id="rId29"/>
    <p:sldId id="278" r:id="rId30"/>
    <p:sldId id="281" r:id="rId31"/>
    <p:sldId id="289" r:id="rId32"/>
    <p:sldId id="280" r:id="rId33"/>
    <p:sldId id="283" r:id="rId34"/>
    <p:sldId id="282" r:id="rId35"/>
    <p:sldId id="284" r:id="rId36"/>
    <p:sldId id="285" r:id="rId37"/>
    <p:sldId id="286" r:id="rId38"/>
    <p:sldId id="287" r:id="rId39"/>
    <p:sldId id="288" r:id="rId40"/>
    <p:sldId id="279" r:id="rId41"/>
    <p:sldId id="293" r:id="rId42"/>
    <p:sldId id="290" r:id="rId43"/>
    <p:sldId id="291" r:id="rId44"/>
    <p:sldId id="292" r:id="rId45"/>
    <p:sldId id="296" r:id="rId46"/>
    <p:sldId id="298" r:id="rId47"/>
    <p:sldId id="294" r:id="rId48"/>
    <p:sldId id="295" r:id="rId49"/>
    <p:sldId id="297" r:id="rId50"/>
    <p:sldId id="299" r:id="rId51"/>
    <p:sldId id="300" r:id="rId52"/>
    <p:sldId id="30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820"/>
    <a:srgbClr val="007D9D"/>
    <a:srgbClr val="009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546FA-CCB2-4B35-9D70-CB27396834B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9473-8089-45BE-9C80-1750FD8B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9473-8089-45BE-9C80-1750FD8BC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61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odd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all even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5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227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kern="1200">
          <a:solidFill>
            <a:srgbClr val="007D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4EB4-00C5-4FA1-9F1F-A5DB9917576B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276F-932A-4A71-8413-FB71F9D3241C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E7F-EF66-4C82-8AF4-6DC5A44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40D-F01F-4C78-860B-D4913DC84A01}" type="datetime1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6150-7721-46B3-AF51-D6F34B55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pringWeb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22961"/>
            <a:ext cx="8020115" cy="5533390"/>
          </a:xfrm>
        </p:spPr>
        <p:txBody>
          <a:bodyPr/>
          <a:lstStyle/>
          <a:p>
            <a:r>
              <a:rPr lang="en-US" sz="2400" dirty="0" smtClean="0"/>
              <a:t>Let us install spring IDE plugin in our workspace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i="1" dirty="0" smtClean="0"/>
              <a:t>Go to Help </a:t>
            </a:r>
            <a:r>
              <a:rPr lang="en-US" sz="2400" i="1" dirty="0" smtClean="0">
                <a:sym typeface="Wingdings" panose="05000000000000000000" pitchFamily="2" charset="2"/>
              </a:rPr>
              <a:t> Eclipse Market Place and type   Spring IDE </a:t>
            </a:r>
            <a:endParaRPr lang="en-US" sz="2400" i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Create a new Maven project.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hands dirty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14" y="2029074"/>
            <a:ext cx="5713366" cy="35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49086"/>
            <a:ext cx="8020115" cy="5308523"/>
          </a:xfrm>
        </p:spPr>
        <p:txBody>
          <a:bodyPr/>
          <a:lstStyle/>
          <a:p>
            <a:r>
              <a:rPr lang="en-US" sz="2400" dirty="0"/>
              <a:t>Update pom.xml to include dependency for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spring-core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spring-context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spring-beans</a:t>
            </a:r>
          </a:p>
          <a:p>
            <a:r>
              <a:rPr lang="en-US" sz="2400" dirty="0" smtClean="0"/>
              <a:t>Let’s create a simple Hello world. Create a package with the name                    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</a:t>
            </a:r>
            <a:r>
              <a:rPr lang="en-US" sz="2000" i="1" dirty="0" smtClean="0"/>
              <a:t>com.five9group.example</a:t>
            </a:r>
          </a:p>
          <a:p>
            <a:r>
              <a:rPr lang="en-US" sz="2400" i="1" dirty="0" smtClean="0"/>
              <a:t>Create a class called HelloWorld in the package.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hands dirty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4114800"/>
            <a:ext cx="6595111" cy="20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Spring IDE can help us create a bean configuration file easily. Here is how…. Right click on the project </a:t>
            </a:r>
            <a:r>
              <a:rPr lang="en-US" sz="2400" dirty="0" smtClean="0">
                <a:sym typeface="Wingdings" panose="05000000000000000000" pitchFamily="2" charset="2"/>
              </a:rPr>
              <a:t> New Other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</p:spPr>
        <p:txBody>
          <a:bodyPr/>
          <a:lstStyle/>
          <a:p>
            <a:r>
              <a:rPr lang="en-US" dirty="0" smtClean="0"/>
              <a:t>Creating a bean configuration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6" y="2374223"/>
            <a:ext cx="4329724" cy="3783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43" y="2374223"/>
            <a:ext cx="4329320" cy="40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3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227909"/>
            <a:ext cx="8020115" cy="4929700"/>
          </a:xfrm>
        </p:spPr>
        <p:txBody>
          <a:bodyPr/>
          <a:lstStyle/>
          <a:p>
            <a:r>
              <a:rPr lang="en-US" dirty="0" smtClean="0"/>
              <a:t>An empty bean configuration file will look something like this…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let us add a bean definition for the class HelloWorld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bean configuration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157907"/>
            <a:ext cx="8020115" cy="15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Navigate to bean.xml file and add bean definition of HelloWorld class as shown below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bean definition for the class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2" y="1854925"/>
            <a:ext cx="8203811" cy="45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outcome of the bean definition we have just added.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bean definition for HelloWorld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278383"/>
            <a:ext cx="8113665" cy="36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4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us now create a test class and call the method sayHello.</a:t>
            </a:r>
          </a:p>
          <a:p>
            <a:r>
              <a:rPr lang="en-US" sz="2400" dirty="0" smtClean="0"/>
              <a:t>In the source folder “</a:t>
            </a:r>
            <a:r>
              <a:rPr lang="en-US" sz="2400" dirty="0" err="1" smtClean="0"/>
              <a:t>src</a:t>
            </a:r>
            <a:r>
              <a:rPr lang="en-US" sz="2400" dirty="0" smtClean="0"/>
              <a:t>/test/java” , create a package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sz="2000" i="1" dirty="0" smtClean="0"/>
              <a:t>com.five9group.example</a:t>
            </a:r>
          </a:p>
          <a:p>
            <a:r>
              <a:rPr lang="en-US" i="1" dirty="0" smtClean="0"/>
              <a:t> </a:t>
            </a:r>
            <a:r>
              <a:rPr lang="en-US" sz="2400" i="1" dirty="0" smtClean="0"/>
              <a:t>Create a test class called </a:t>
            </a:r>
            <a:r>
              <a:rPr lang="en-US" sz="2400" i="1" dirty="0" err="1" smtClean="0"/>
              <a:t>TestingHelloWorld</a:t>
            </a:r>
            <a:endParaRPr lang="en-US" sz="2400" i="1" dirty="0" smtClean="0"/>
          </a:p>
          <a:p>
            <a:r>
              <a:rPr lang="en-US" sz="2400" i="1" dirty="0" smtClean="0"/>
              <a:t>We are now going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   </a:t>
            </a:r>
            <a:r>
              <a:rPr lang="en-US" sz="2000" i="1" dirty="0" smtClean="0"/>
              <a:t>Create </a:t>
            </a:r>
            <a:r>
              <a:rPr lang="en-US" sz="2000" i="1" dirty="0"/>
              <a:t>a main method,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   </a:t>
            </a:r>
            <a:r>
              <a:rPr lang="en-US" sz="2000" i="1" dirty="0" smtClean="0"/>
              <a:t>Load </a:t>
            </a:r>
            <a:r>
              <a:rPr lang="en-US" sz="2000" i="1" dirty="0"/>
              <a:t>the bean configuration in Application Context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/>
              <a:t>  Use </a:t>
            </a:r>
            <a:r>
              <a:rPr lang="en-US" sz="2000" i="1" dirty="0"/>
              <a:t>that to invoke the sayHello method in HelloWorld 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8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as java application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container created an instance of HelloWorld class and therefore we didn’t have to use the new keyword.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2125506"/>
            <a:ext cx="8477794" cy="40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0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a Bean Tag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A bean can have other attributes, the table below shows available attributes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1" y="1702644"/>
            <a:ext cx="6306430" cy="1636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5" y="3298398"/>
            <a:ext cx="642074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Types of dependency injection supported by Spring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2400" b="1" dirty="0" smtClean="0"/>
              <a:t>Setter injection</a:t>
            </a:r>
            <a:r>
              <a:rPr lang="en-US" sz="2400" dirty="0" smtClean="0"/>
              <a:t>: In this type of DI the required values are injected using the setter method to a bean.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Constructor injection</a:t>
            </a:r>
            <a:r>
              <a:rPr lang="en-US" sz="2400" dirty="0" smtClean="0"/>
              <a:t>: In this type of DI the bean is injected through the constructor arguments 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</a:p>
          <a:p>
            <a:r>
              <a:rPr lang="en-US" dirty="0" smtClean="0"/>
              <a:t>Spring Bean Configuration</a:t>
            </a:r>
          </a:p>
          <a:p>
            <a:r>
              <a:rPr lang="en-US" dirty="0" smtClean="0"/>
              <a:t>Data Access with Spring JDBC Template</a:t>
            </a:r>
          </a:p>
          <a:p>
            <a:r>
              <a:rPr lang="en-US" dirty="0" smtClean="0"/>
              <a:t>Spring Web MVC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B401-77E7-4645-B66A-A240DDBF3636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49531"/>
            <a:ext cx="8020115" cy="5008078"/>
          </a:xfrm>
        </p:spPr>
        <p:txBody>
          <a:bodyPr/>
          <a:lstStyle/>
          <a:p>
            <a:r>
              <a:rPr lang="en-US" dirty="0" smtClean="0"/>
              <a:t>This is how you inject values to a bean using setter injection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Injection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4370592"/>
            <a:ext cx="7886702" cy="1922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1019161"/>
            <a:ext cx="8020115" cy="31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014349"/>
            <a:ext cx="8020050" cy="30754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4089754"/>
            <a:ext cx="8020116" cy="22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PropertyInjection</a:t>
            </a:r>
            <a:r>
              <a:rPr lang="en-US" dirty="0" smtClean="0"/>
              <a:t> class to print first and last name.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6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7828" y="3127248"/>
            <a:ext cx="8556171" cy="1311128"/>
          </a:xfrm>
        </p:spPr>
        <p:txBody>
          <a:bodyPr/>
          <a:lstStyle/>
          <a:p>
            <a:r>
              <a:rPr lang="en-US" dirty="0"/>
              <a:t>Data Access with Spring JDBC Template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5" y="4323806"/>
            <a:ext cx="6225836" cy="6531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1" y="5826034"/>
            <a:ext cx="3735977" cy="8954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7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makes data access easier because: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It manages resources for you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 Provides API helpers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Supports all major data access technologies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 Hibernate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 JPA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ibatis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0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create database schema called </a:t>
            </a:r>
            <a:r>
              <a:rPr lang="en-US" dirty="0" err="1" smtClean="0"/>
              <a:t>testdb</a:t>
            </a:r>
            <a:endParaRPr lang="en-US" dirty="0"/>
          </a:p>
          <a:p>
            <a:r>
              <a:rPr lang="en-US" dirty="0" smtClean="0"/>
              <a:t>Create a table called </a:t>
            </a:r>
            <a:r>
              <a:rPr lang="en-US" dirty="0" err="1" smtClean="0"/>
              <a:t>tutorials_tbl</a:t>
            </a:r>
            <a:r>
              <a:rPr lang="en-US" dirty="0" smtClean="0"/>
              <a:t>, insert data to the table </a:t>
            </a:r>
          </a:p>
          <a:p>
            <a:r>
              <a:rPr lang="en-US" dirty="0" smtClean="0"/>
              <a:t>Use that table as a basis to create our domain class in java.</a:t>
            </a:r>
          </a:p>
          <a:p>
            <a:r>
              <a:rPr lang="en-US" dirty="0" smtClean="0"/>
              <a:t>Define  a DAO(Data Access object) or a service </a:t>
            </a:r>
          </a:p>
          <a:p>
            <a:r>
              <a:rPr lang="en-US" dirty="0" smtClean="0"/>
              <a:t>Implement one of DAO’s method to insert data into the </a:t>
            </a:r>
            <a:r>
              <a:rPr lang="en-US" dirty="0" err="1" smtClean="0"/>
              <a:t>tutorials_tbl</a:t>
            </a:r>
            <a:r>
              <a:rPr lang="en-US" dirty="0"/>
              <a:t> </a:t>
            </a:r>
            <a:r>
              <a:rPr lang="en-US" dirty="0" smtClean="0"/>
              <a:t>using Spring JDBC.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hands dirty…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16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Install </a:t>
            </a:r>
            <a:r>
              <a:rPr lang="en-US" sz="2400" dirty="0" err="1" smtClean="0"/>
              <a:t>MySql</a:t>
            </a:r>
            <a:r>
              <a:rPr lang="en-US" sz="2400" dirty="0" smtClean="0"/>
              <a:t> from the </a:t>
            </a:r>
            <a:r>
              <a:rPr lang="en-US" sz="2400" dirty="0" err="1" smtClean="0"/>
              <a:t>url</a:t>
            </a:r>
            <a:r>
              <a:rPr lang="en-US" sz="2400" dirty="0" smtClean="0"/>
              <a:t> below.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https://dev.mysql.com/downloads/mysql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sz="2400" dirty="0" smtClean="0"/>
              <a:t>Create a database schema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shell&gt; create database </a:t>
            </a:r>
            <a:r>
              <a:rPr lang="en-US" sz="2000" dirty="0" err="1" smtClean="0"/>
              <a:t>testdb</a:t>
            </a:r>
            <a:r>
              <a:rPr lang="en-US" dirty="0" smtClean="0"/>
              <a:t>;</a:t>
            </a:r>
          </a:p>
          <a:p>
            <a:r>
              <a:rPr lang="en-US" sz="2400" dirty="0"/>
              <a:t>Create a user and grant all privileges to that user.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shell&gt; </a:t>
            </a:r>
            <a:r>
              <a:rPr lang="en-US" sz="1400" b="1" dirty="0"/>
              <a:t>CREATE USER </a:t>
            </a:r>
            <a:r>
              <a:rPr lang="en-US" sz="1400" b="1" dirty="0" smtClean="0"/>
              <a:t>‘</a:t>
            </a:r>
            <a:r>
              <a:rPr lang="en-US" sz="1400" b="1" dirty="0" err="1" smtClean="0"/>
              <a:t>bibhuti</a:t>
            </a:r>
            <a:r>
              <a:rPr lang="en-US" sz="1400" b="1" dirty="0" smtClean="0"/>
              <a:t>'@</a:t>
            </a:r>
            <a:r>
              <a:rPr lang="en-US" sz="1400" b="1" dirty="0"/>
              <a:t>'localhost' IDENTIFIED BY 'password';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2000" dirty="0"/>
              <a:t>shell&gt;</a:t>
            </a:r>
            <a:r>
              <a:rPr lang="en-US" sz="1400" b="1" dirty="0"/>
              <a:t>GRANT ALL PRIVILEGES ON * . * TO </a:t>
            </a:r>
            <a:r>
              <a:rPr lang="en-US" sz="1400" b="1" dirty="0" smtClean="0"/>
              <a:t>‘</a:t>
            </a:r>
            <a:r>
              <a:rPr lang="en-US" sz="1400" b="1" dirty="0" err="1" smtClean="0"/>
              <a:t>bibhuti</a:t>
            </a:r>
            <a:r>
              <a:rPr lang="en-US" sz="1400" b="1" dirty="0" smtClean="0"/>
              <a:t>'@</a:t>
            </a:r>
            <a:r>
              <a:rPr lang="en-US" sz="1400" b="1" dirty="0"/>
              <a:t>'localhost';</a:t>
            </a:r>
          </a:p>
          <a:p>
            <a:r>
              <a:rPr lang="en-US" sz="2400" dirty="0"/>
              <a:t>Login as the created user:</a:t>
            </a:r>
          </a:p>
          <a:p>
            <a:pPr marL="0" indent="0">
              <a:buNone/>
            </a:pPr>
            <a:r>
              <a:rPr lang="en-US" sz="2000" dirty="0" smtClean="0"/>
              <a:t>   shell</a:t>
            </a:r>
            <a:r>
              <a:rPr lang="en-US" sz="2000" dirty="0"/>
              <a:t>&gt; </a:t>
            </a:r>
            <a:r>
              <a:rPr lang="en-US" sz="2000" dirty="0" err="1"/>
              <a:t>mysql</a:t>
            </a:r>
            <a:r>
              <a:rPr lang="en-US" sz="2000" dirty="0"/>
              <a:t> -u </a:t>
            </a:r>
            <a:r>
              <a:rPr lang="en-US" sz="2000" dirty="0" smtClean="0"/>
              <a:t>&lt;</a:t>
            </a:r>
            <a:r>
              <a:rPr lang="en-US" sz="2000" dirty="0" err="1" smtClean="0"/>
              <a:t>bibhuti</a:t>
            </a:r>
            <a:r>
              <a:rPr lang="en-US" sz="2000" dirty="0" smtClean="0"/>
              <a:t>&gt; –p password </a:t>
            </a:r>
            <a:r>
              <a:rPr lang="en-US" sz="2000" dirty="0" err="1" smtClean="0"/>
              <a:t>testdb</a:t>
            </a:r>
            <a:endParaRPr lang="en-US" sz="2000" dirty="0"/>
          </a:p>
          <a:p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7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table in the schema </a:t>
            </a:r>
          </a:p>
          <a:p>
            <a:pPr marL="0" indent="0">
              <a:buNone/>
            </a:pPr>
            <a:r>
              <a:rPr lang="en-US" sz="4800" dirty="0"/>
              <a:t>     </a:t>
            </a:r>
            <a:r>
              <a:rPr lang="en-US" sz="1600" dirty="0"/>
              <a:t>shell&gt; use </a:t>
            </a:r>
            <a:r>
              <a:rPr lang="en-US" sz="1600" dirty="0" err="1"/>
              <a:t>testdb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          </a:t>
            </a:r>
            <a:r>
              <a:rPr lang="en-US" sz="1600" dirty="0"/>
              <a:t>shell&gt; CREATE TABLE </a:t>
            </a:r>
            <a:r>
              <a:rPr lang="en-US" sz="1600" dirty="0" err="1"/>
              <a:t>tutorials_tbl</a:t>
            </a:r>
            <a:r>
              <a:rPr lang="en-US" sz="1600" dirty="0"/>
              <a:t>(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</a:t>
            </a:r>
            <a:r>
              <a:rPr lang="en-US" sz="1600" dirty="0" err="1"/>
              <a:t>tutorial_id</a:t>
            </a:r>
            <a:r>
              <a:rPr lang="en-US" sz="1600" dirty="0"/>
              <a:t> INT NOT NULL AUTO_INCREMENT,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</a:t>
            </a:r>
            <a:r>
              <a:rPr lang="en-US" sz="1600" dirty="0" err="1"/>
              <a:t>tutorial_title</a:t>
            </a:r>
            <a:r>
              <a:rPr lang="en-US" sz="1600" dirty="0"/>
              <a:t> VARCHAR(100) NOT NULL,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</a:t>
            </a:r>
            <a:r>
              <a:rPr lang="en-US" sz="1600" dirty="0" err="1"/>
              <a:t>tutorial_author</a:t>
            </a:r>
            <a:r>
              <a:rPr lang="en-US" sz="1600" dirty="0"/>
              <a:t> VARCHAR(40) NOT NULL,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</a:t>
            </a:r>
            <a:r>
              <a:rPr lang="en-US" sz="1600" dirty="0" err="1" smtClean="0"/>
              <a:t>tutorial_description</a:t>
            </a:r>
            <a:r>
              <a:rPr lang="en-US" sz="1600" dirty="0" smtClean="0"/>
              <a:t> VARCHAR(100</a:t>
            </a:r>
            <a:r>
              <a:rPr lang="en-US" sz="1600" dirty="0"/>
              <a:t>)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smtClean="0"/>
              <a:t> </a:t>
            </a:r>
            <a:r>
              <a:rPr lang="en-US" sz="1400" dirty="0"/>
              <a:t>PRIMARY KEY ( </a:t>
            </a:r>
            <a:r>
              <a:rPr lang="en-US" sz="1400" dirty="0" err="1"/>
              <a:t>tutorial_id</a:t>
            </a:r>
            <a:r>
              <a:rPr lang="en-US" sz="1400" dirty="0"/>
              <a:t> ) 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5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INSERT INTO </a:t>
            </a:r>
            <a:r>
              <a:rPr lang="en-US" sz="1100" dirty="0" err="1" smtClean="0"/>
              <a:t>tutorials_tbl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</a:t>
            </a:r>
            <a:r>
              <a:rPr lang="en-US" sz="1100" dirty="0"/>
              <a:t>(</a:t>
            </a:r>
            <a:r>
              <a:rPr lang="en-US" sz="1100" dirty="0" err="1"/>
              <a:t>tutorial_title</a:t>
            </a:r>
            <a:r>
              <a:rPr lang="en-US" sz="1100" dirty="0"/>
              <a:t>, </a:t>
            </a:r>
            <a:r>
              <a:rPr lang="en-US" sz="1100" dirty="0" err="1"/>
              <a:t>tutorial_author</a:t>
            </a:r>
            <a:r>
              <a:rPr lang="en-US" sz="1100" dirty="0"/>
              <a:t>, </a:t>
            </a:r>
            <a:r>
              <a:rPr lang="en-US" sz="1100" dirty="0" err="1"/>
              <a:t>tutorial_description</a:t>
            </a:r>
            <a:r>
              <a:rPr lang="en-US" sz="1100" dirty="0"/>
              <a:t> )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smtClean="0"/>
              <a:t>VALUES   </a:t>
            </a:r>
            <a:r>
              <a:rPr lang="en-US" sz="1100" dirty="0"/>
              <a:t>("JAVA Tutorial", "Sanjay", </a:t>
            </a:r>
            <a:r>
              <a:rPr lang="en-US" sz="1100" dirty="0" smtClean="0"/>
              <a:t>“</a:t>
            </a:r>
            <a:r>
              <a:rPr lang="en-US" sz="1100" dirty="0" smtClean="0"/>
              <a:t>Spring 3.0 Basic example”);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</a:t>
            </a:r>
            <a:r>
              <a:rPr lang="en-US" sz="1100" dirty="0"/>
              <a:t>INSERT INTO </a:t>
            </a:r>
            <a:r>
              <a:rPr lang="en-US" sz="1100" dirty="0" err="1"/>
              <a:t>tutorials_tbl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    </a:t>
            </a:r>
            <a:r>
              <a:rPr lang="en-US" sz="1100" dirty="0"/>
              <a:t>(</a:t>
            </a:r>
            <a:r>
              <a:rPr lang="en-US" sz="1100" dirty="0" err="1"/>
              <a:t>tutorial_title</a:t>
            </a:r>
            <a:r>
              <a:rPr lang="en-US" sz="1100" dirty="0"/>
              <a:t>, </a:t>
            </a:r>
            <a:r>
              <a:rPr lang="en-US" sz="1100" dirty="0" err="1"/>
              <a:t>tutorial_author</a:t>
            </a:r>
            <a:r>
              <a:rPr lang="en-US" sz="1100" dirty="0"/>
              <a:t>, </a:t>
            </a:r>
            <a:r>
              <a:rPr lang="en-US" sz="1100" dirty="0" err="1"/>
              <a:t>tutorial_description</a:t>
            </a:r>
            <a:r>
              <a:rPr lang="en-US" sz="1100" dirty="0"/>
              <a:t> )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VALUES </a:t>
            </a:r>
            <a:r>
              <a:rPr lang="en-US" sz="1100" dirty="0"/>
              <a:t>("Learn MySQL", "Abdul S</a:t>
            </a:r>
            <a:r>
              <a:rPr lang="en-US" sz="1100" dirty="0"/>
              <a:t>", </a:t>
            </a:r>
            <a:r>
              <a:rPr lang="en-US" sz="1100" dirty="0" smtClean="0"/>
              <a:t>“Spring Security”);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	 </a:t>
            </a:r>
          </a:p>
          <a:p>
            <a:pPr marL="0" indent="0">
              <a:buNone/>
            </a:pPr>
            <a:r>
              <a:rPr lang="en-US" sz="1100" dirty="0" smtClean="0"/>
              <a:t>INSERT </a:t>
            </a:r>
            <a:r>
              <a:rPr lang="en-US" sz="1100" dirty="0"/>
              <a:t>INTO </a:t>
            </a:r>
            <a:r>
              <a:rPr lang="en-US" sz="1100" dirty="0" err="1"/>
              <a:t>tutorials_tbl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 smtClean="0"/>
              <a:t>(</a:t>
            </a:r>
            <a:r>
              <a:rPr lang="en-US" sz="1100" dirty="0" err="1"/>
              <a:t>tutorial_title</a:t>
            </a:r>
            <a:r>
              <a:rPr lang="en-US" sz="1100" dirty="0"/>
              <a:t>, </a:t>
            </a:r>
            <a:r>
              <a:rPr lang="en-US" sz="1100" dirty="0" err="1"/>
              <a:t>tutorial_author</a:t>
            </a:r>
            <a:r>
              <a:rPr lang="en-US" sz="1100" dirty="0"/>
              <a:t>, </a:t>
            </a:r>
            <a:r>
              <a:rPr lang="en-US" sz="1100" dirty="0" err="1"/>
              <a:t>tutorial_description</a:t>
            </a:r>
            <a:r>
              <a:rPr lang="en-US" sz="1100" dirty="0"/>
              <a:t> )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    VALUES </a:t>
            </a:r>
            <a:r>
              <a:rPr lang="en-US" sz="1100" dirty="0"/>
              <a:t>("Learn PHP", "John </a:t>
            </a:r>
            <a:r>
              <a:rPr lang="en-US" sz="1100" dirty="0" err="1"/>
              <a:t>Poul</a:t>
            </a:r>
            <a:r>
              <a:rPr lang="en-US" sz="1100" dirty="0"/>
              <a:t>", </a:t>
            </a:r>
            <a:r>
              <a:rPr lang="en-US" sz="1100" dirty="0" smtClean="0"/>
              <a:t>“</a:t>
            </a:r>
            <a:r>
              <a:rPr lang="en-US" sz="1100" dirty="0" smtClean="0"/>
              <a:t>Spring by example”); 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44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Spring JDBC is the central </a:t>
            </a:r>
            <a:r>
              <a:rPr lang="en-US" sz="2400" dirty="0"/>
              <a:t>framework class that manages all the database communication and exception </a:t>
            </a:r>
            <a:r>
              <a:rPr lang="en-US" sz="2400" dirty="0" smtClean="0"/>
              <a:t>handling</a:t>
            </a:r>
          </a:p>
          <a:p>
            <a:r>
              <a:rPr lang="en-US" sz="2400" dirty="0" err="1"/>
              <a:t>JdbcTemplate</a:t>
            </a:r>
            <a:r>
              <a:rPr lang="en-US" sz="2400" dirty="0"/>
              <a:t> class executes SQL queries, update statements and stored procedure calls, performs iteration over </a:t>
            </a:r>
            <a:r>
              <a:rPr lang="en-US" sz="2400" dirty="0" err="1"/>
              <a:t>ResultSets</a:t>
            </a:r>
            <a:r>
              <a:rPr lang="en-US" sz="2400" dirty="0"/>
              <a:t> and extraction of returned parameter </a:t>
            </a:r>
            <a:r>
              <a:rPr lang="en-US" sz="2400" dirty="0" smtClean="0"/>
              <a:t>values.</a:t>
            </a:r>
          </a:p>
          <a:p>
            <a:endParaRPr lang="en-US" sz="2400" dirty="0"/>
          </a:p>
          <a:p>
            <a:r>
              <a:rPr lang="en-US" sz="2400" dirty="0" smtClean="0"/>
              <a:t>Instances </a:t>
            </a:r>
            <a:r>
              <a:rPr lang="en-US" sz="2400" dirty="0"/>
              <a:t>of the </a:t>
            </a:r>
            <a:r>
              <a:rPr lang="en-US" sz="2400" i="1" dirty="0" err="1"/>
              <a:t>JdbcTemplate</a:t>
            </a:r>
            <a:r>
              <a:rPr lang="en-US" sz="2400" dirty="0"/>
              <a:t> class are </a:t>
            </a:r>
            <a:r>
              <a:rPr lang="en-US" sz="2400" i="1" dirty="0" err="1"/>
              <a:t>threadsafe</a:t>
            </a:r>
            <a:r>
              <a:rPr lang="en-US" sz="2400" dirty="0"/>
              <a:t> once configured. So you can configure a single instance of a </a:t>
            </a:r>
            <a:r>
              <a:rPr lang="en-US" sz="2400" i="1" dirty="0" err="1"/>
              <a:t>JdbcTemplate</a:t>
            </a:r>
            <a:r>
              <a:rPr lang="en-US" sz="2400" dirty="0"/>
              <a:t> and then safely inject this shared reference into multiple DAOs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1732135"/>
          </a:xfrm>
        </p:spPr>
        <p:txBody>
          <a:bodyPr/>
          <a:lstStyle/>
          <a:p>
            <a:r>
              <a:rPr lang="en-US" dirty="0" smtClean="0"/>
              <a:t>Introduction and Spring Bean Configuration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5" y="4323806"/>
            <a:ext cx="6225836" cy="6531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2" y="6173507"/>
            <a:ext cx="9052561" cy="54796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                                                    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Data Source and Injecting it.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 simple as creating  a bean of class(</a:t>
            </a:r>
            <a:r>
              <a:rPr lang="en-US" sz="2400" i="1" dirty="0" err="1"/>
              <a:t>org.springframework.jdbc.datasource.DriverManagerDataSource</a:t>
            </a:r>
            <a:r>
              <a:rPr lang="en-US" sz="2400" dirty="0" smtClean="0"/>
              <a:t>) and inject it to our DAO bean as shown below.</a:t>
            </a:r>
          </a:p>
          <a:p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2708220"/>
            <a:ext cx="7838866" cy="31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 we do is supply an instance of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to our </a:t>
            </a:r>
            <a:r>
              <a:rPr lang="en-US" sz="2000" dirty="0" err="1" smtClean="0"/>
              <a:t>JdbcTemplate</a:t>
            </a:r>
            <a:r>
              <a:rPr lang="en-US" sz="2000" dirty="0" smtClean="0"/>
              <a:t> class.</a:t>
            </a:r>
          </a:p>
          <a:p>
            <a:r>
              <a:rPr lang="en-US" sz="2000" dirty="0" smtClean="0"/>
              <a:t>Look at the number of lines of code we didn’t have to write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and executing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99508"/>
            <a:ext cx="8458182" cy="30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0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49531"/>
            <a:ext cx="8020050" cy="467650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Junit test and run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9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code base to include functionalities to </a:t>
            </a:r>
          </a:p>
          <a:p>
            <a:pPr lvl="2"/>
            <a:r>
              <a:rPr lang="en-US" dirty="0" smtClean="0"/>
              <a:t>Update the  row by Id.</a:t>
            </a:r>
          </a:p>
          <a:p>
            <a:pPr lvl="2"/>
            <a:r>
              <a:rPr lang="en-US" dirty="0" smtClean="0"/>
              <a:t>Delete the row by Id.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Also write unit test for them.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96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8095" y="3127248"/>
            <a:ext cx="7265562" cy="701731"/>
          </a:xfrm>
        </p:spPr>
        <p:txBody>
          <a:bodyPr/>
          <a:lstStyle/>
          <a:p>
            <a:r>
              <a:rPr lang="en-US" dirty="0" smtClean="0"/>
              <a:t>Spring Web MVC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5" y="4323806"/>
            <a:ext cx="6225836" cy="6531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1" y="5826034"/>
            <a:ext cx="3735977" cy="8954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6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 Dispatcher Servlet(one-time)</a:t>
            </a:r>
          </a:p>
          <a:p>
            <a:r>
              <a:rPr lang="en-US" dirty="0" smtClean="0"/>
              <a:t>Implement a request handler(controller)</a:t>
            </a:r>
          </a:p>
          <a:p>
            <a:r>
              <a:rPr lang="en-US" dirty="0" smtClean="0"/>
              <a:t>Implement the view(s)(</a:t>
            </a:r>
            <a:r>
              <a:rPr lang="en-US" dirty="0" err="1" smtClean="0"/>
              <a:t>jsp,jsf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Register the controller with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dirty="0" smtClean="0"/>
              <a:t>Deploy application to any container and 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Steps for developing a Spring MVC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028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Let us start by creating a new maven project.</a:t>
            </a:r>
          </a:p>
          <a:p>
            <a:r>
              <a:rPr lang="en-US" sz="2400" dirty="0" smtClean="0"/>
              <a:t>When you create a maven project for a web application, the packaging should be a war file.</a:t>
            </a:r>
          </a:p>
          <a:p>
            <a:r>
              <a:rPr lang="en-US" sz="2400" dirty="0" smtClean="0"/>
              <a:t>When you create a war packaging structure and there is no web.xml file, then eclipse will complain about 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Getting hands dirty ….Create a maven project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952207"/>
            <a:ext cx="7705455" cy="28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7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web application should look like this.</a:t>
            </a:r>
          </a:p>
          <a:p>
            <a:r>
              <a:rPr lang="en-US" dirty="0" smtClean="0"/>
              <a:t>Create a WEB-INF folder inside webapp folder.</a:t>
            </a:r>
          </a:p>
          <a:p>
            <a:r>
              <a:rPr lang="en-US" dirty="0" smtClean="0"/>
              <a:t>Add web.xml file inside webapp folder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987020"/>
          </a:xfrm>
        </p:spPr>
        <p:txBody>
          <a:bodyPr/>
          <a:lstStyle/>
          <a:p>
            <a:r>
              <a:rPr lang="en-US" dirty="0" smtClean="0"/>
              <a:t>Creating web application folder structure.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2913017"/>
            <a:ext cx="8020115" cy="38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34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can be initialized within a webapp by just adding a Spring provided servlet listener.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Investigating content inside web.xml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2222644"/>
            <a:ext cx="7844708" cy="39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4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defined in web.xml and is core to spring </a:t>
            </a:r>
            <a:r>
              <a:rPr lang="en-US" dirty="0" err="1" smtClean="0"/>
              <a:t>mvc</a:t>
            </a:r>
            <a:endParaRPr lang="en-US" dirty="0" smtClean="0"/>
          </a:p>
          <a:p>
            <a:r>
              <a:rPr lang="en-US" dirty="0" smtClean="0"/>
              <a:t>Dispatcher servlet coordinates all request handling activities</a:t>
            </a:r>
          </a:p>
          <a:p>
            <a:r>
              <a:rPr lang="en-US" dirty="0" smtClean="0"/>
              <a:t>Delegates to web infrastructure beans</a:t>
            </a:r>
          </a:p>
          <a:p>
            <a:r>
              <a:rPr lang="en-US" dirty="0" smtClean="0"/>
              <a:t>Invokes user web components</a:t>
            </a:r>
          </a:p>
          <a:p>
            <a:r>
              <a:rPr lang="en-US" dirty="0" smtClean="0"/>
              <a:t>Users spring for its configuration</a:t>
            </a:r>
          </a:p>
          <a:p>
            <a:r>
              <a:rPr lang="en-US" dirty="0" smtClean="0"/>
              <a:t>Creates separate “servlet” application context</a:t>
            </a:r>
          </a:p>
          <a:p>
            <a:r>
              <a:rPr lang="en-US" dirty="0" smtClean="0"/>
              <a:t>The location of the dispatcher servlet configuration file is defined in web.xml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The Spring Framework is an open source application framework.</a:t>
            </a:r>
          </a:p>
          <a:p>
            <a:r>
              <a:rPr lang="en-US" dirty="0" smtClean="0"/>
              <a:t>It provides comprehensive infrastructure support for developing Java application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000" dirty="0" smtClean="0"/>
              <a:t>Spring deals with plumbing </a:t>
            </a:r>
          </a:p>
          <a:p>
            <a:pPr marL="0" indent="0">
              <a:buNone/>
            </a:pPr>
            <a:r>
              <a:rPr lang="en-US" dirty="0" smtClean="0"/>
              <a:t>Spring Integrates well with other enterprise services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Messaging, Remote Access</a:t>
            </a:r>
          </a:p>
          <a:p>
            <a:r>
              <a:rPr lang="en-US" dirty="0" smtClean="0"/>
              <a:t>Spring makes data access easier to do</a:t>
            </a:r>
          </a:p>
          <a:p>
            <a:pPr lvl="1"/>
            <a:r>
              <a:rPr lang="en-US" sz="2000" dirty="0" smtClean="0"/>
              <a:t>Manages Resources, supports all major data access technologies.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Mvc-dispatcher-servlet.xml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48" y="770709"/>
            <a:ext cx="8020115" cy="53869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&lt;</a:t>
            </a:r>
            <a:r>
              <a:rPr lang="en-US" sz="2000" dirty="0" err="1"/>
              <a:t>mvc:annotation-driven</a:t>
            </a:r>
            <a:r>
              <a:rPr lang="en-US" sz="2000" dirty="0" smtClean="0"/>
              <a:t>/&gt;</a:t>
            </a:r>
            <a:r>
              <a:rPr lang="en-US" sz="2000" i="1" dirty="0" smtClean="0"/>
              <a:t>  Tells dispatcher servlet that you are using annotations </a:t>
            </a:r>
          </a:p>
          <a:p>
            <a:r>
              <a:rPr lang="en-US" sz="2000" dirty="0" smtClean="0"/>
              <a:t>&lt;</a:t>
            </a:r>
            <a:r>
              <a:rPr lang="en-US" sz="2000" dirty="0" err="1"/>
              <a:t>context:component-scan</a:t>
            </a:r>
            <a:r>
              <a:rPr lang="en-US" sz="2000" dirty="0"/>
              <a:t> base-package</a:t>
            </a:r>
            <a:r>
              <a:rPr lang="en-US" sz="2000" dirty="0" smtClean="0"/>
              <a:t>=</a:t>
            </a:r>
            <a:r>
              <a:rPr lang="en-US" sz="2000" i="1" dirty="0" smtClean="0"/>
              <a:t>"com.five9group"/&gt;Look for annotations starting from folder structure anything below com.five9group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2481942"/>
            <a:ext cx="8139312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536315"/>
            <a:ext cx="5826034" cy="32099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92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09897"/>
            <a:ext cx="8020115" cy="5347712"/>
          </a:xfrm>
        </p:spPr>
        <p:txBody>
          <a:bodyPr/>
          <a:lstStyle/>
          <a:p>
            <a:r>
              <a:rPr lang="en-US" sz="2000" dirty="0" smtClean="0"/>
              <a:t>Handlers are typically called controllers and are usually annotated with @</a:t>
            </a:r>
            <a:r>
              <a:rPr lang="en-US" sz="2000" dirty="0" err="1" smtClean="0"/>
              <a:t>Contoller</a:t>
            </a:r>
            <a:endParaRPr lang="en-US" sz="2000" dirty="0" smtClean="0"/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RequestMapping</a:t>
            </a:r>
            <a:r>
              <a:rPr lang="en-US" sz="2000" dirty="0" smtClean="0"/>
              <a:t> tells spring what method to execute when processing a particular request.</a:t>
            </a:r>
          </a:p>
          <a:p>
            <a:r>
              <a:rPr lang="en-US" sz="2000" dirty="0"/>
              <a:t>Controllers typically </a:t>
            </a:r>
            <a:r>
              <a:rPr lang="en-US" sz="2000" dirty="0" smtClean="0"/>
              <a:t>returns </a:t>
            </a:r>
            <a:r>
              <a:rPr lang="en-US" sz="2000" dirty="0"/>
              <a:t>a view name</a:t>
            </a:r>
          </a:p>
          <a:p>
            <a:r>
              <a:rPr lang="en-US" sz="2000" dirty="0"/>
              <a:t>Controllers may return null or void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Handlers/Controllers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2" y="2991887"/>
            <a:ext cx="6794790" cy="26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9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view resolvers are defined in the dispatcher servlet configuration file.</a:t>
            </a:r>
          </a:p>
          <a:p>
            <a:endParaRPr lang="en-US" sz="2400" dirty="0" smtClean="0"/>
          </a:p>
          <a:p>
            <a:r>
              <a:rPr lang="en-US" sz="2400" dirty="0" smtClean="0"/>
              <a:t>The Dispatcher Servlet delegates to a View resolver to map returned view name to view implementation.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 default view resolver treats the view name as a Web Application-relative file path.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different implementations of view resolvers.</a:t>
            </a:r>
          </a:p>
          <a:p>
            <a:pPr lvl="1"/>
            <a:r>
              <a:rPr lang="en-US" sz="1200" i="1" dirty="0" smtClean="0"/>
              <a:t>org.springframework.web.servlet.view.InternalResourceViewResolver</a:t>
            </a:r>
          </a:p>
          <a:p>
            <a:pPr lvl="1"/>
            <a:r>
              <a:rPr lang="en-US" sz="1200" i="1" dirty="0" smtClean="0"/>
              <a:t>org.springframework.web.servlet.view.UrlBasedViewResolver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View Resolvers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76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88721"/>
            <a:ext cx="8020115" cy="4968888"/>
          </a:xfrm>
        </p:spPr>
        <p:txBody>
          <a:bodyPr/>
          <a:lstStyle/>
          <a:p>
            <a:r>
              <a:rPr lang="en-US" dirty="0" smtClean="0"/>
              <a:t>Check out the springWeb application from GitHub from the following location.</a:t>
            </a:r>
          </a:p>
          <a:p>
            <a:r>
              <a:rPr lang="en-US" dirty="0" smtClean="0"/>
              <a:t>Run maven command to generate a war file.</a:t>
            </a:r>
          </a:p>
          <a:p>
            <a:r>
              <a:rPr lang="en-US" dirty="0" smtClean="0"/>
              <a:t>Download Tomcat Server from Apache site and extract it to location of your choice. </a:t>
            </a:r>
          </a:p>
          <a:p>
            <a:r>
              <a:rPr lang="en-US" dirty="0"/>
              <a:t>C</a:t>
            </a:r>
            <a:r>
              <a:rPr lang="en-US" dirty="0" smtClean="0"/>
              <a:t>onfigure eclipse to start and stop the server from the IDE.</a:t>
            </a:r>
          </a:p>
          <a:p>
            <a:r>
              <a:rPr lang="en-US" dirty="0" smtClean="0"/>
              <a:t>Deploy the application to the Server.</a:t>
            </a:r>
          </a:p>
          <a:p>
            <a:r>
              <a:rPr lang="en-US" dirty="0" smtClean="0"/>
              <a:t>Start the server and test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Build and </a:t>
            </a:r>
            <a:r>
              <a:rPr lang="en-US" sz="2800" smtClean="0"/>
              <a:t>deploy ‘springWeb’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3776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access </a:t>
            </a:r>
            <a:r>
              <a:rPr lang="en-US" dirty="0" smtClean="0">
                <a:hlinkClick r:id="rId2"/>
              </a:rPr>
              <a:t>http://localhost:8080/springWeb</a:t>
            </a:r>
            <a:r>
              <a:rPr lang="en-US" dirty="0" smtClean="0"/>
              <a:t>. You should be seeing something like this.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36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code you updated in Spring Data Access module, develop UI components to update, delete tutorials so that the user can interact with the application. </a:t>
            </a:r>
          </a:p>
          <a:p>
            <a:r>
              <a:rPr lang="en-US" dirty="0" smtClean="0"/>
              <a:t>Also write unit </a:t>
            </a:r>
            <a:r>
              <a:rPr lang="en-US" dirty="0" smtClean="0"/>
              <a:t> and </a:t>
            </a:r>
            <a:r>
              <a:rPr lang="en-US" smtClean="0"/>
              <a:t>selenium tests for </a:t>
            </a:r>
            <a:r>
              <a:rPr lang="en-US" dirty="0" smtClean="0"/>
              <a:t>them.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and minimally invasive development with POJO</a:t>
            </a:r>
          </a:p>
          <a:p>
            <a:r>
              <a:rPr lang="en-US" dirty="0" smtClean="0"/>
              <a:t>Loose coupling through dependency injection </a:t>
            </a:r>
          </a:p>
          <a:p>
            <a:r>
              <a:rPr lang="en-US" dirty="0" smtClean="0"/>
              <a:t>Declarative programming through aspects</a:t>
            </a:r>
          </a:p>
          <a:p>
            <a:r>
              <a:rPr lang="en-US" dirty="0" smtClean="0"/>
              <a:t>Boilerplate code reduction through templates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352550"/>
            <a:ext cx="6970881" cy="4805363"/>
          </a:xfrm>
        </p:spPr>
      </p:pic>
    </p:spTree>
    <p:extLst>
      <p:ext uri="{BB962C8B-B14F-4D97-AF65-F5344CB8AC3E}">
        <p14:creationId xmlns:p14="http://schemas.microsoft.com/office/powerpoint/2010/main" val="96509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000" dirty="0"/>
              <a:t>Implements </a:t>
            </a:r>
            <a:r>
              <a:rPr lang="en-US" sz="2000" dirty="0" err="1"/>
              <a:t>beanfactory</a:t>
            </a:r>
            <a:r>
              <a:rPr lang="en-US" sz="2000" dirty="0"/>
              <a:t> through factory pattern</a:t>
            </a:r>
          </a:p>
          <a:p>
            <a:r>
              <a:rPr lang="en-US" dirty="0" smtClean="0"/>
              <a:t>Core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000" dirty="0" smtClean="0"/>
              <a:t>It </a:t>
            </a:r>
            <a:r>
              <a:rPr lang="en-US" sz="2000" dirty="0"/>
              <a:t>has dependency </a:t>
            </a:r>
            <a:r>
              <a:rPr lang="en-US" sz="2000" dirty="0" smtClean="0"/>
              <a:t>injection and </a:t>
            </a:r>
            <a:r>
              <a:rPr lang="en-US" sz="2000" dirty="0"/>
              <a:t>IOC features</a:t>
            </a:r>
          </a:p>
          <a:p>
            <a:r>
              <a:rPr lang="en-US" dirty="0" smtClean="0"/>
              <a:t>Context</a:t>
            </a:r>
          </a:p>
          <a:p>
            <a:pPr marL="0" indent="0">
              <a:buNone/>
            </a:pPr>
            <a:r>
              <a:rPr lang="en-US" sz="2000" dirty="0" smtClean="0"/>
              <a:t>       Used for application context</a:t>
            </a:r>
          </a:p>
          <a:p>
            <a:r>
              <a:rPr lang="en-US" dirty="0" smtClean="0"/>
              <a:t>Expression Language</a:t>
            </a:r>
          </a:p>
          <a:p>
            <a:pPr marL="0" indent="0">
              <a:buNone/>
            </a:pPr>
            <a:r>
              <a:rPr lang="en-US" sz="2000" dirty="0" smtClean="0"/>
              <a:t>Used for querying and manipulating objects at runtime 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6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created by the </a:t>
            </a:r>
            <a:r>
              <a:rPr lang="en-US" dirty="0" err="1" smtClean="0"/>
              <a:t>IoC</a:t>
            </a:r>
            <a:r>
              <a:rPr lang="en-US" dirty="0" smtClean="0"/>
              <a:t> container is called as bean</a:t>
            </a:r>
          </a:p>
          <a:p>
            <a:r>
              <a:rPr lang="en-US" dirty="0" smtClean="0"/>
              <a:t>The container can be configured by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/>
              <a:t>Loading XML file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   Writing Java configuration classes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smtClean="0"/>
              <a:t>container is </a:t>
            </a:r>
            <a:r>
              <a:rPr lang="en-US" dirty="0" smtClean="0"/>
              <a:t>responsible for managing object lifecycle, initializing them and configuring these objects by wiring them together.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987020"/>
          </a:xfrm>
        </p:spPr>
        <p:txBody>
          <a:bodyPr/>
          <a:lstStyle/>
          <a:p>
            <a:r>
              <a:rPr lang="en-US" dirty="0" smtClean="0"/>
              <a:t>Inversion of Control Container(Dependency Injection)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Spring comes with several flavors of Application Context.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/>
              <a:t>Some of the important classes that implement Application Context are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ClassPathXmlApplicationContext</a:t>
            </a:r>
            <a:r>
              <a:rPr lang="en-US" i="1" dirty="0" smtClean="0"/>
              <a:t>: Defines that your configuration file is within the class path.</a:t>
            </a:r>
            <a:endParaRPr lang="en-US" i="1" dirty="0"/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FileSystemXmlApplicationContext: </a:t>
            </a:r>
            <a:r>
              <a:rPr lang="en-US" i="1" dirty="0" smtClean="0"/>
              <a:t>Defines where your configuration is located.</a:t>
            </a:r>
            <a:endParaRPr lang="en-US" i="1" dirty="0"/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XmlWebApplicationContext: </a:t>
            </a:r>
            <a:r>
              <a:rPr lang="en-US" i="1" dirty="0" smtClean="0"/>
              <a:t>Used for web applications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047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7A76B389-934D-419F-AA29-2F14AB1FEBAE}"/>
    </a:ext>
  </a:extLst>
</a:theme>
</file>

<file path=ppt/theme/theme2.xml><?xml version="1.0" encoding="utf-8"?>
<a:theme xmlns:a="http://schemas.openxmlformats.org/drawingml/2006/main" name="Topic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DC72120D-AA55-4C52-866F-CF4DBDA691C1}"/>
    </a:ext>
  </a:extLst>
</a:theme>
</file>

<file path=ppt/theme/theme3.xml><?xml version="1.0" encoding="utf-8"?>
<a:theme xmlns:a="http://schemas.openxmlformats.org/drawingml/2006/main" name="Topic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C43C4B69-6679-4AB4-97B9-1F2CEC2AA1BC}"/>
    </a:ext>
  </a:extLst>
</a:theme>
</file>

<file path=ppt/theme/theme4.xml><?xml version="1.0" encoding="utf-8"?>
<a:theme xmlns:a="http://schemas.openxmlformats.org/drawingml/2006/main" name="Topic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13F6645E-D853-4013-9609-03642F1F9FD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CCE593AD92944B157D3BFC117C3B0" ma:contentTypeVersion="1" ma:contentTypeDescription="Create a new document." ma:contentTypeScope="" ma:versionID="31aa9146fadbcd029fea1f59b7fe6dbe">
  <xsd:schema xmlns:xsd="http://www.w3.org/2001/XMLSchema" xmlns:xs="http://www.w3.org/2001/XMLSchema" xmlns:p="http://schemas.microsoft.com/office/2006/metadata/properties" xmlns:ns2="f5816a01-d867-4d89-95c2-6adf1c4ae84d" targetNamespace="http://schemas.microsoft.com/office/2006/metadata/properties" ma:root="true" ma:fieldsID="687f2c7acd8a9d680a6dac2a9c40ddf7" ns2:_="">
    <xsd:import namespace="f5816a01-d867-4d89-95c2-6adf1c4ae84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6a01-d867-4d89-95c2-6adf1c4ae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243E58-1309-4BF1-A542-A18807F5B2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E4BD7C-7ABC-4370-BB20-57E2F16FD844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f5816a01-d867-4d89-95c2-6adf1c4ae84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024AFB6-F3E3-476B-B7F3-9359BAE92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6a01-d867-4d89-95c2-6adf1c4ae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SpringFramework</Template>
  <TotalTime>2460</TotalTime>
  <Words>1923</Words>
  <Application>Microsoft Office PowerPoint</Application>
  <PresentationFormat>On-screen Show (4:3)</PresentationFormat>
  <Paragraphs>356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Presentation Title</vt:lpstr>
      <vt:lpstr>Topic 1</vt:lpstr>
      <vt:lpstr>Topic 2</vt:lpstr>
      <vt:lpstr>Topic Content</vt:lpstr>
      <vt:lpstr>Spring Framework</vt:lpstr>
      <vt:lpstr>Modules</vt:lpstr>
      <vt:lpstr>Introduction and Spring Bean Configuration</vt:lpstr>
      <vt:lpstr>Introduction to Spring</vt:lpstr>
      <vt:lpstr>Why Spring?</vt:lpstr>
      <vt:lpstr>Spring Architecture</vt:lpstr>
      <vt:lpstr>Spring core</vt:lpstr>
      <vt:lpstr>Inversion of Control Container(Dependency Injection)</vt:lpstr>
      <vt:lpstr>Application Context</vt:lpstr>
      <vt:lpstr>Getting hands dirty</vt:lpstr>
      <vt:lpstr>Getting hands dirty</vt:lpstr>
      <vt:lpstr>Creating a bean configuration file</vt:lpstr>
      <vt:lpstr>Adding to bean configuration file</vt:lpstr>
      <vt:lpstr>Adding bean definition for the class</vt:lpstr>
      <vt:lpstr>Added bean definition for HelloWorld</vt:lpstr>
      <vt:lpstr>Putting it together…</vt:lpstr>
      <vt:lpstr>Run it as java application</vt:lpstr>
      <vt:lpstr>Attributes of a Bean Tag</vt:lpstr>
      <vt:lpstr>Dependency Injection</vt:lpstr>
      <vt:lpstr>Setter Injection </vt:lpstr>
      <vt:lpstr>Constructor injection</vt:lpstr>
      <vt:lpstr>Assignment</vt:lpstr>
      <vt:lpstr>Data Access with Spring JDBC Template</vt:lpstr>
      <vt:lpstr>Spring Data Access</vt:lpstr>
      <vt:lpstr>Getting hands dirty…</vt:lpstr>
      <vt:lpstr>Getting the Database Server</vt:lpstr>
      <vt:lpstr>Create a table</vt:lpstr>
      <vt:lpstr>Inserting data in the table</vt:lpstr>
      <vt:lpstr>Spring JDBC</vt:lpstr>
      <vt:lpstr>Configuring Data Source and Injecting it. </vt:lpstr>
      <vt:lpstr>Putting it together and executing</vt:lpstr>
      <vt:lpstr>Write a Junit test and run it…</vt:lpstr>
      <vt:lpstr>Assignment</vt:lpstr>
      <vt:lpstr>Spring Web MVC</vt:lpstr>
      <vt:lpstr>Steps for developing a Spring MVC application</vt:lpstr>
      <vt:lpstr>Getting hands dirty ….Create a maven project</vt:lpstr>
      <vt:lpstr>Creating web application folder structure.</vt:lpstr>
      <vt:lpstr>Investigating content inside web.xml file</vt:lpstr>
      <vt:lpstr>Dispatcher Servlet</vt:lpstr>
      <vt:lpstr>Mvc-dispatcher-servlet.xml</vt:lpstr>
      <vt:lpstr>Request Processing Lifecycle</vt:lpstr>
      <vt:lpstr>Handlers/Controllers</vt:lpstr>
      <vt:lpstr>View Resolvers</vt:lpstr>
      <vt:lpstr>Build and deploy ‘springWeb’ application</vt:lpstr>
      <vt:lpstr>Deployed application 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Bibhuti Admin</dc:creator>
  <cp:lastModifiedBy>Bibhuti Admin</cp:lastModifiedBy>
  <cp:revision>74</cp:revision>
  <dcterms:created xsi:type="dcterms:W3CDTF">2016-03-10T18:13:34Z</dcterms:created>
  <dcterms:modified xsi:type="dcterms:W3CDTF">2016-03-16T18:23:46Z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0x010100A6ACCE593AD92944B157D3BFC117C3B0</vt:lpwstr>
  </property>
</Properties>
</file>