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4"/>
    <p:sldMasterId id="2147483680" r:id="rId5"/>
    <p:sldMasterId id="2147483682" r:id="rId6"/>
    <p:sldMasterId id="2147483695" r:id="rId7"/>
  </p:sldMasterIdLst>
  <p:notesMasterIdLst>
    <p:notesMasterId r:id="rId48"/>
  </p:notesMasterIdLst>
  <p:sldIdLst>
    <p:sldId id="256" r:id="rId8"/>
    <p:sldId id="257" r:id="rId9"/>
    <p:sldId id="259" r:id="rId10"/>
    <p:sldId id="258" r:id="rId11"/>
    <p:sldId id="260" r:id="rId12"/>
    <p:sldId id="295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96" r:id="rId27"/>
    <p:sldId id="286" r:id="rId28"/>
    <p:sldId id="287" r:id="rId29"/>
    <p:sldId id="282" r:id="rId30"/>
    <p:sldId id="283" r:id="rId31"/>
    <p:sldId id="288" r:id="rId32"/>
    <p:sldId id="289" r:id="rId33"/>
    <p:sldId id="284" r:id="rId34"/>
    <p:sldId id="290" r:id="rId35"/>
    <p:sldId id="291" r:id="rId36"/>
    <p:sldId id="292" r:id="rId37"/>
    <p:sldId id="293" r:id="rId38"/>
    <p:sldId id="294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820"/>
    <a:srgbClr val="007D9D"/>
    <a:srgbClr val="009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83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46FA-CCB2-4B35-9D70-CB27396834B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9473-8089-45BE-9C80-1750FD8B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9473-8089-45BE-9C80-1750FD8BC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61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odd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all even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kern="1200">
          <a:solidFill>
            <a:srgbClr val="007D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EB4-00C5-4FA1-9F1F-A5DB9917576B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8" r:id="rId2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276F-932A-4A71-8413-FB71F9D3241C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E7F-EF66-4C82-8AF4-6DC5A44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40D-F01F-4C78-860B-D4913DC84A01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150-7721-46B3-AF51-D6F34B55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downloads/index.php?show_instructions=TRU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68095" y="2535382"/>
            <a:ext cx="6226091" cy="1681395"/>
          </a:xfrm>
        </p:spPr>
        <p:txBody>
          <a:bodyPr/>
          <a:lstStyle/>
          <a:p>
            <a:r>
              <a:rPr lang="en-US" dirty="0" smtClean="0"/>
              <a:t>Software Configuration Management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22960"/>
            <a:ext cx="8020115" cy="5334649"/>
          </a:xfrm>
        </p:spPr>
        <p:txBody>
          <a:bodyPr/>
          <a:lstStyle/>
          <a:p>
            <a:r>
              <a:rPr lang="en-US" dirty="0"/>
              <a:t>The pom.xml file is the core of a project's configuration in Maven. </a:t>
            </a:r>
          </a:p>
          <a:p>
            <a:r>
              <a:rPr lang="en-US" dirty="0"/>
              <a:t>It is a single configuration file that contains the majority of information required to build a project.</a:t>
            </a:r>
          </a:p>
          <a:p>
            <a:r>
              <a:rPr lang="en-US" dirty="0"/>
              <a:t>A typical file will look some thing like this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" y="3487782"/>
            <a:ext cx="9144000" cy="33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Following are </a:t>
            </a:r>
            <a:r>
              <a:rPr lang="en-US" dirty="0"/>
              <a:t>the most common </a:t>
            </a:r>
            <a:r>
              <a:rPr lang="en-US" i="1" dirty="0"/>
              <a:t>default</a:t>
            </a:r>
            <a:r>
              <a:rPr lang="en-US" dirty="0"/>
              <a:t> lifecycle phases </a:t>
            </a:r>
            <a:r>
              <a:rPr lang="en-US" dirty="0" smtClean="0"/>
              <a:t>in maven</a:t>
            </a:r>
          </a:p>
          <a:p>
            <a:r>
              <a:rPr lang="en-US" sz="1400" dirty="0"/>
              <a:t>validate: validate the project is correct and all necessary information is available</a:t>
            </a:r>
          </a:p>
          <a:p>
            <a:r>
              <a:rPr lang="en-US" sz="1400" dirty="0" smtClean="0"/>
              <a:t>compile</a:t>
            </a:r>
            <a:r>
              <a:rPr lang="en-US" sz="1400" dirty="0"/>
              <a:t>: compile the source code of the project</a:t>
            </a:r>
          </a:p>
          <a:p>
            <a:r>
              <a:rPr lang="en-US" sz="1400" dirty="0" smtClean="0"/>
              <a:t>test</a:t>
            </a:r>
            <a:r>
              <a:rPr lang="en-US" sz="1400" dirty="0"/>
              <a:t>: test the compiled source code using a suitable unit testing framework. These tests should not require the code be packaged or deployed</a:t>
            </a:r>
          </a:p>
          <a:p>
            <a:r>
              <a:rPr lang="en-US" sz="1400" dirty="0" smtClean="0"/>
              <a:t>package</a:t>
            </a:r>
            <a:r>
              <a:rPr lang="en-US" sz="1400" dirty="0"/>
              <a:t>: take the compiled code and package it in its distributable format, such as a JAR.</a:t>
            </a:r>
          </a:p>
          <a:p>
            <a:r>
              <a:rPr lang="en-US" sz="1400" dirty="0" smtClean="0"/>
              <a:t>integration-test</a:t>
            </a:r>
            <a:r>
              <a:rPr lang="en-US" sz="1400" dirty="0"/>
              <a:t>: process and deploy the package if necessary into an environment where integration tests can be run</a:t>
            </a:r>
          </a:p>
          <a:p>
            <a:r>
              <a:rPr lang="en-US" sz="1400" dirty="0" smtClean="0"/>
              <a:t>verify</a:t>
            </a:r>
            <a:r>
              <a:rPr lang="en-US" sz="1400" dirty="0"/>
              <a:t>: run any checks to verify the package is valid and meets quality criteria</a:t>
            </a:r>
          </a:p>
          <a:p>
            <a:r>
              <a:rPr lang="en-US" sz="1400" dirty="0" smtClean="0"/>
              <a:t>install</a:t>
            </a:r>
            <a:r>
              <a:rPr lang="en-US" sz="1400" dirty="0"/>
              <a:t>: install the package into the local repository, for use as a dependency in other projects locally</a:t>
            </a:r>
          </a:p>
          <a:p>
            <a:r>
              <a:rPr lang="en-US" sz="1400" dirty="0" smtClean="0"/>
              <a:t>deploy</a:t>
            </a:r>
            <a:r>
              <a:rPr lang="en-US" sz="1400" dirty="0"/>
              <a:t>: done in an integration or release environment, copies the final package to the remote repository for sharing with other developers and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Eclipse IDE for JAVA EE developers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eclipse.org/downloads/index.php?show_instructions=TRUE</a:t>
            </a:r>
            <a:endParaRPr lang="en-US" dirty="0" smtClean="0"/>
          </a:p>
          <a:p>
            <a:r>
              <a:rPr lang="en-US" dirty="0" smtClean="0"/>
              <a:t>Download eclipse compatible version of JAVA and install JDK </a:t>
            </a:r>
            <a:r>
              <a:rPr lang="en-US" smtClean="0"/>
              <a:t>and JRE(1.8).</a:t>
            </a:r>
            <a:endParaRPr lang="en-US" dirty="0" smtClean="0"/>
          </a:p>
          <a:p>
            <a:r>
              <a:rPr lang="en-US" dirty="0" smtClean="0"/>
              <a:t>Extract the zip folder to the destination of your choice.</a:t>
            </a:r>
          </a:p>
          <a:p>
            <a:r>
              <a:rPr lang="en-US" dirty="0" smtClean="0"/>
              <a:t>Make a note of where JDK and JRE are installed on your machine.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Eclipse to use Maven and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Java developers creating Java EE and Web applications, including a Java IDE, tools for Java </a:t>
            </a:r>
            <a:r>
              <a:rPr lang="en-US" dirty="0" smtClean="0"/>
              <a:t>EE</a:t>
            </a:r>
            <a:r>
              <a:rPr lang="en-US" dirty="0"/>
              <a:t>, JPA, JSF, </a:t>
            </a:r>
            <a:r>
              <a:rPr lang="en-US" dirty="0" err="1"/>
              <a:t>Mylyn</a:t>
            </a:r>
            <a:r>
              <a:rPr lang="en-US" dirty="0"/>
              <a:t>, </a:t>
            </a:r>
            <a:r>
              <a:rPr lang="en-US" dirty="0" err="1"/>
              <a:t>EGit</a:t>
            </a:r>
            <a:r>
              <a:rPr lang="en-US" dirty="0"/>
              <a:t> and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Define a workspace as shown below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eclipse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0" y="3156942"/>
            <a:ext cx="591585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358537"/>
            <a:ext cx="5328015" cy="427474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4"/>
            <a:ext cx="8020115" cy="1095117"/>
          </a:xfrm>
        </p:spPr>
        <p:txBody>
          <a:bodyPr/>
          <a:lstStyle/>
          <a:p>
            <a:r>
              <a:rPr lang="en-US" dirty="0" smtClean="0"/>
              <a:t>Verify that Maven and </a:t>
            </a:r>
            <a:r>
              <a:rPr lang="en-US" dirty="0" err="1" smtClean="0"/>
              <a:t>Git</a:t>
            </a:r>
            <a:r>
              <a:rPr lang="en-US" dirty="0" smtClean="0"/>
              <a:t> plugins are available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63" y="1408633"/>
            <a:ext cx="2848373" cy="33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1014349"/>
            <a:ext cx="4284618" cy="367521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Maven project in Eclipse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05" y="1060845"/>
            <a:ext cx="432380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99" y="1232583"/>
            <a:ext cx="8231999" cy="426687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maven Project in eclipse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" y="792282"/>
            <a:ext cx="7224849" cy="337477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Maven Goals for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6" y="4334449"/>
            <a:ext cx="8033113" cy="23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62594"/>
            <a:ext cx="8020115" cy="4995015"/>
          </a:xfrm>
        </p:spPr>
        <p:txBody>
          <a:bodyPr/>
          <a:lstStyle/>
          <a:p>
            <a:r>
              <a:rPr lang="en-US" dirty="0" smtClean="0"/>
              <a:t>Let us create a local repository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 Local repository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2" y="1717010"/>
            <a:ext cx="8685409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Local repository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</a:t>
            </a:r>
            <a:r>
              <a:rPr lang="en-US" dirty="0"/>
              <a:t>c</a:t>
            </a:r>
            <a:r>
              <a:rPr lang="en-US" dirty="0" smtClean="0"/>
              <a:t>reate button and enter the name of the repository you want to create.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2440777"/>
            <a:ext cx="8165437" cy="37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Application Build </a:t>
            </a:r>
            <a:r>
              <a:rPr lang="en-US" dirty="0" smtClean="0"/>
              <a:t>Tools(Maven)</a:t>
            </a:r>
            <a:endParaRPr lang="en-US" dirty="0"/>
          </a:p>
          <a:p>
            <a:r>
              <a:rPr lang="en-US" dirty="0" smtClean="0"/>
              <a:t>Creating Maven project using eclipse</a:t>
            </a:r>
          </a:p>
          <a:p>
            <a:r>
              <a:rPr lang="en-US" dirty="0" smtClean="0"/>
              <a:t>Running maven goals using eclipse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r>
              <a:rPr lang="en-US" dirty="0" smtClean="0"/>
              <a:t> (local and remote) using eclipse</a:t>
            </a:r>
          </a:p>
          <a:p>
            <a:r>
              <a:rPr lang="en-US" dirty="0" smtClean="0"/>
              <a:t>Pushing the project to remote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</a:p>
          <a:p>
            <a:r>
              <a:rPr lang="en-US" dirty="0"/>
              <a:t>Configure workspace to import existing project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B401-77E7-4645-B66A-A240DDBF363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8" y="1637188"/>
            <a:ext cx="7068536" cy="409632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Local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After you get to </a:t>
            </a:r>
            <a:r>
              <a:rPr lang="en-US" dirty="0" err="1" smtClean="0"/>
              <a:t>Git</a:t>
            </a:r>
            <a:r>
              <a:rPr lang="en-US" dirty="0" smtClean="0"/>
              <a:t> Repository view you will see something like the snapshot below. </a:t>
            </a:r>
          </a:p>
          <a:p>
            <a:r>
              <a:rPr lang="en-US" dirty="0" smtClean="0"/>
              <a:t>Now you are ready to commit the changes to local repository.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7" y="2860448"/>
            <a:ext cx="8113186" cy="31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as shown below to commit the changes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to Local Repository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" y="2286000"/>
            <a:ext cx="8204627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forces you to enter comments before committing.</a:t>
            </a:r>
          </a:p>
          <a:p>
            <a:r>
              <a:rPr lang="en-US" dirty="0"/>
              <a:t>We have added our files by committing the changes and staged it; waiting it to be pushed.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the changes in Local Repository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095896"/>
            <a:ext cx="6949440" cy="33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ready to push the project to our workspace repository that we created earlier.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Remote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9" y="2460650"/>
            <a:ext cx="8512754" cy="3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where your remote server is along with credentials to connect.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to our remote server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2" y="2276517"/>
            <a:ext cx="6774382" cy="40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If you have successfully configured the remote server, in your repository view, you should see push and pull icons as shown below.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remote creation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2250831"/>
            <a:ext cx="8426547" cy="39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29994"/>
            <a:ext cx="8020115" cy="5327615"/>
          </a:xfrm>
        </p:spPr>
        <p:txBody>
          <a:bodyPr/>
          <a:lstStyle/>
          <a:p>
            <a:r>
              <a:rPr lang="en-US" dirty="0" smtClean="0"/>
              <a:t>Once push is configured pull is automatically configured.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Push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1717010"/>
            <a:ext cx="8665698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474014"/>
            <a:ext cx="4048321" cy="38772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push cont’d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8" y="2309906"/>
            <a:ext cx="493463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140958"/>
            <a:ext cx="6879101" cy="410629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push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</a:rPr>
              <a:t>Revision Control and tracks who made what changes and when.</a:t>
            </a:r>
          </a:p>
          <a:p>
            <a:r>
              <a:rPr lang="en-US" dirty="0">
                <a:latin typeface="Trebuchet MS" charset="0"/>
              </a:rPr>
              <a:t>Distributed (</a:t>
            </a:r>
            <a:r>
              <a:rPr lang="en-US" dirty="0" err="1">
                <a:latin typeface="Trebuchet MS" charset="0"/>
              </a:rPr>
              <a:t>Git</a:t>
            </a:r>
            <a:r>
              <a:rPr lang="en-US" dirty="0">
                <a:latin typeface="Trebuchet MS" charset="0"/>
              </a:rPr>
              <a:t>) and centralized version control(subversion)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227874"/>
            <a:ext cx="824980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730886"/>
            <a:ext cx="6949440" cy="404869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configuration and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Login to your remote repository and verify that the content has been pushed.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successful push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9" y="1948767"/>
            <a:ext cx="8061784" cy="37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some of the files in the project, commit the file and push it to remote server.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2481944"/>
            <a:ext cx="6226091" cy="1734834"/>
          </a:xfrm>
        </p:spPr>
        <p:txBody>
          <a:bodyPr/>
          <a:lstStyle/>
          <a:p>
            <a:r>
              <a:rPr lang="en-US" dirty="0" smtClean="0"/>
              <a:t>Configure workspace to import existing project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381897"/>
            <a:ext cx="3814354" cy="133957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7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Eclipse, </a:t>
            </a:r>
          </a:p>
          <a:p>
            <a:r>
              <a:rPr lang="en-US" dirty="0"/>
              <a:t>C</a:t>
            </a:r>
            <a:r>
              <a:rPr lang="en-US" dirty="0" smtClean="0"/>
              <a:t>reate workspace </a:t>
            </a:r>
          </a:p>
          <a:p>
            <a:r>
              <a:rPr lang="en-US" dirty="0" smtClean="0"/>
              <a:t>Clone existing project from remote server </a:t>
            </a:r>
          </a:p>
          <a:p>
            <a:r>
              <a:rPr lang="en-US" dirty="0" smtClean="0"/>
              <a:t>Import the existing project.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/>
              <a:t>where you want your workspace and </a:t>
            </a:r>
            <a:r>
              <a:rPr lang="en-US" dirty="0" smtClean="0"/>
              <a:t>ok.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Workspace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" y="2356672"/>
            <a:ext cx="8201026" cy="39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58091"/>
            <a:ext cx="8020115" cy="5099518"/>
          </a:xfrm>
        </p:spPr>
        <p:txBody>
          <a:bodyPr/>
          <a:lstStyle/>
          <a:p>
            <a:r>
              <a:rPr lang="en-US" dirty="0"/>
              <a:t>A sample </a:t>
            </a:r>
            <a:r>
              <a:rPr lang="en-US" dirty="0" smtClean="0"/>
              <a:t>Application </a:t>
            </a:r>
            <a:r>
              <a:rPr lang="en-US" dirty="0"/>
              <a:t>is already checked in to the remote server. We will fetch that </a:t>
            </a:r>
            <a:r>
              <a:rPr lang="en-US" dirty="0" smtClean="0"/>
              <a:t>to eclipse by navigating to Repository view </a:t>
            </a:r>
            <a:r>
              <a:rPr lang="en-US" dirty="0" smtClean="0">
                <a:sym typeface="Wingdings" panose="05000000000000000000" pitchFamily="2" charset="2"/>
              </a:rPr>
              <a:t>Clone Repository </a:t>
            </a:r>
            <a:r>
              <a:rPr lang="en-US" dirty="0" smtClean="0"/>
              <a:t> 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9634" y="365125"/>
            <a:ext cx="8804366" cy="987020"/>
          </a:xfrm>
        </p:spPr>
        <p:txBody>
          <a:bodyPr/>
          <a:lstStyle/>
          <a:p>
            <a:r>
              <a:rPr lang="en-US" dirty="0"/>
              <a:t>Clone existing project from remote server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2690949"/>
            <a:ext cx="8242663" cy="36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0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489165"/>
            <a:ext cx="8020115" cy="4668443"/>
          </a:xfrm>
        </p:spPr>
        <p:txBody>
          <a:bodyPr/>
          <a:lstStyle/>
          <a:p>
            <a:r>
              <a:rPr lang="en-US" dirty="0" smtClean="0"/>
              <a:t>You will need proper credentials to fetch the project. </a:t>
            </a:r>
          </a:p>
          <a:p>
            <a:r>
              <a:rPr lang="en-US" dirty="0" smtClean="0"/>
              <a:t>Select where you want the project in your local drive and then the wizard will navigate you through the process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074" y="365125"/>
            <a:ext cx="8347166" cy="925298"/>
          </a:xfrm>
        </p:spPr>
        <p:txBody>
          <a:bodyPr/>
          <a:lstStyle/>
          <a:p>
            <a:r>
              <a:rPr lang="en-US" dirty="0"/>
              <a:t>Clone existing project from </a:t>
            </a:r>
            <a:r>
              <a:rPr lang="en-US" dirty="0" smtClean="0"/>
              <a:t>remote  </a:t>
            </a:r>
            <a:r>
              <a:rPr lang="en-US" dirty="0"/>
              <a:t>server </a:t>
            </a:r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3644537"/>
            <a:ext cx="6975565" cy="27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5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end, the repository view will look like this.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Fetched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6" y="1815737"/>
            <a:ext cx="8503921" cy="43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87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to import the project to your workspace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project to your workspace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2103120"/>
            <a:ext cx="8214904" cy="42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662545"/>
            <a:ext cx="8020115" cy="4495064"/>
          </a:xfrm>
        </p:spPr>
        <p:txBody>
          <a:bodyPr/>
          <a:lstStyle/>
          <a:p>
            <a:r>
              <a:rPr lang="en-US" dirty="0">
                <a:latin typeface="Trebuchet MS" charset="0"/>
              </a:rPr>
              <a:t>GitHub is a free and open source distributed version control system.</a:t>
            </a:r>
          </a:p>
          <a:p>
            <a:r>
              <a:rPr lang="en-US" dirty="0">
                <a:latin typeface="Trebuchet MS" charset="0"/>
              </a:rPr>
              <a:t>The basic </a:t>
            </a:r>
            <a:r>
              <a:rPr lang="en-US" dirty="0" err="1">
                <a:latin typeface="Trebuchet MS" charset="0"/>
              </a:rPr>
              <a:t>Git</a:t>
            </a:r>
            <a:r>
              <a:rPr lang="en-US" dirty="0">
                <a:latin typeface="Trebuchet MS" charset="0"/>
              </a:rPr>
              <a:t> workflow goes something like this:</a:t>
            </a:r>
          </a:p>
          <a:p>
            <a:pPr lvl="1"/>
            <a:r>
              <a:rPr lang="en-US" sz="2800" dirty="0">
                <a:latin typeface="Trebuchet MS" charset="0"/>
              </a:rPr>
              <a:t>You modify files in your working directory.</a:t>
            </a:r>
          </a:p>
          <a:p>
            <a:pPr lvl="1"/>
            <a:r>
              <a:rPr lang="en-US" sz="2800" dirty="0">
                <a:latin typeface="Trebuchet MS" charset="0"/>
              </a:rPr>
              <a:t>You stage the files, adding snapshots of them to your staging area.</a:t>
            </a:r>
          </a:p>
          <a:p>
            <a:pPr lvl="1"/>
            <a:r>
              <a:rPr lang="en-US" sz="2800" dirty="0">
                <a:latin typeface="Trebuchet MS" charset="0"/>
              </a:rPr>
              <a:t>You do a commit, which takes the files as they are in the staging area and stores that snapshot permanently to your </a:t>
            </a:r>
            <a:r>
              <a:rPr lang="en-US" sz="2800" dirty="0" err="1">
                <a:latin typeface="Trebuchet MS" charset="0"/>
              </a:rPr>
              <a:t>Git</a:t>
            </a:r>
            <a:r>
              <a:rPr lang="en-US" sz="2800" dirty="0">
                <a:latin typeface="Trebuchet MS" charset="0"/>
              </a:rPr>
              <a:t> directory.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 (</a:t>
            </a:r>
            <a:r>
              <a:rPr lang="en-US" dirty="0" err="1"/>
              <a:t>Git</a:t>
            </a:r>
            <a:r>
              <a:rPr lang="en-US" dirty="0"/>
              <a:t>/GitHub)</a:t>
            </a:r>
          </a:p>
        </p:txBody>
      </p:sp>
    </p:spTree>
    <p:extLst>
      <p:ext uri="{BB962C8B-B14F-4D97-AF65-F5344CB8AC3E}">
        <p14:creationId xmlns:p14="http://schemas.microsoft.com/office/powerpoint/2010/main" val="1731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2" y="1282668"/>
            <a:ext cx="3678875" cy="48053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project to your workspace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34" y="1282668"/>
            <a:ext cx="3908579" cy="49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4" y="1381228"/>
            <a:ext cx="7143739" cy="431299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 </a:t>
            </a:r>
          </a:p>
        </p:txBody>
      </p:sp>
    </p:spTree>
    <p:extLst>
      <p:ext uri="{BB962C8B-B14F-4D97-AF65-F5344CB8AC3E}">
        <p14:creationId xmlns:p14="http://schemas.microsoft.com/office/powerpoint/2010/main" val="9650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Trunk: Master copy of a piece of software. </a:t>
            </a:r>
          </a:p>
          <a:p>
            <a:r>
              <a:rPr lang="en-US" dirty="0"/>
              <a:t>B</a:t>
            </a:r>
            <a:r>
              <a:rPr lang="en-US" dirty="0" smtClean="0"/>
              <a:t>ranch: Copy of trunk, usually a work in Progress.</a:t>
            </a:r>
          </a:p>
          <a:p>
            <a:r>
              <a:rPr lang="en-US" dirty="0" smtClean="0"/>
              <a:t>Merge: Updates made from branch to trunk</a:t>
            </a:r>
          </a:p>
          <a:p>
            <a:r>
              <a:rPr lang="en-US" dirty="0" smtClean="0"/>
              <a:t>Checkout: To create </a:t>
            </a:r>
            <a:r>
              <a:rPr lang="en-US" dirty="0"/>
              <a:t>a local working copy from the </a:t>
            </a:r>
            <a:r>
              <a:rPr lang="en-US" dirty="0" smtClean="0"/>
              <a:t>repository.</a:t>
            </a:r>
          </a:p>
          <a:p>
            <a:r>
              <a:rPr lang="en-US" dirty="0"/>
              <a:t>Commit </a:t>
            </a:r>
            <a:r>
              <a:rPr lang="en-US" dirty="0" smtClean="0"/>
              <a:t>:To </a:t>
            </a:r>
            <a:r>
              <a:rPr lang="en-US" dirty="0"/>
              <a:t>write or merge the changes made in the working copy back to the </a:t>
            </a:r>
            <a:r>
              <a:rPr lang="en-US" dirty="0" smtClean="0"/>
              <a:t>repository.</a:t>
            </a:r>
          </a:p>
          <a:p>
            <a:r>
              <a:rPr lang="en-US" dirty="0" smtClean="0"/>
              <a:t>Push/</a:t>
            </a:r>
            <a:r>
              <a:rPr lang="en-US" dirty="0" err="1" smtClean="0"/>
              <a:t>checkin</a:t>
            </a:r>
            <a:r>
              <a:rPr lang="en-US" dirty="0" smtClean="0"/>
              <a:t>: Update remote repository with changes from the local repository.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</a:rPr>
              <a:t>Lets create a free public account in GitHub by providing necessary details</a:t>
            </a:r>
          </a:p>
          <a:p>
            <a:pPr marL="0" indent="0">
              <a:buNone/>
            </a:pPr>
            <a:r>
              <a:rPr lang="en-US" dirty="0">
                <a:latin typeface="Trebuchet MS" charset="0"/>
              </a:rPr>
              <a:t>                    </a:t>
            </a:r>
            <a:r>
              <a:rPr lang="en-US" dirty="0">
                <a:latin typeface="Trebuchet MS" charset="0"/>
                <a:hlinkClick r:id="rId2"/>
              </a:rPr>
              <a:t>https://github.com/ </a:t>
            </a:r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Create a repository in </a:t>
            </a:r>
            <a:r>
              <a:rPr lang="en-US" dirty="0" err="1">
                <a:latin typeface="Trebuchet MS" charset="0"/>
              </a:rPr>
              <a:t>github</a:t>
            </a:r>
            <a:r>
              <a:rPr lang="en-US" dirty="0">
                <a:latin typeface="Trebuchet MS" charset="0"/>
              </a:rPr>
              <a:t> from the home page and call it "workspace".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account in GitHub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" y="3752114"/>
            <a:ext cx="8515350" cy="24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 build automation </a:t>
            </a:r>
            <a:r>
              <a:rPr lang="en-US" dirty="0" smtClean="0"/>
              <a:t>tool.</a:t>
            </a:r>
          </a:p>
          <a:p>
            <a:r>
              <a:rPr lang="en-US" dirty="0"/>
              <a:t>It built using a plugin-based architecture that allows it to make use of any application controllable through standard </a:t>
            </a:r>
            <a:r>
              <a:rPr lang="en-US" dirty="0" smtClean="0"/>
              <a:t>input.</a:t>
            </a:r>
          </a:p>
          <a:p>
            <a:r>
              <a:rPr lang="en-US" dirty="0" smtClean="0"/>
              <a:t>You will need Java to run Maven. </a:t>
            </a:r>
          </a:p>
          <a:p>
            <a:r>
              <a:rPr lang="en-US" dirty="0" smtClean="0"/>
              <a:t>After you install Maven you can create a maven project using the following command.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 Tools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4755670"/>
            <a:ext cx="8739051" cy="3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maven project has the following structure.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project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9" y="1849689"/>
            <a:ext cx="8373291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A5D53444-8AA3-4BF8-BB59-D3153075B61A}"/>
    </a:ext>
  </a:extLst>
</a:theme>
</file>

<file path=ppt/theme/theme2.xml><?xml version="1.0" encoding="utf-8"?>
<a:theme xmlns:a="http://schemas.openxmlformats.org/drawingml/2006/main" name="Topic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9D432987-9356-4024-82C8-4B318BE912AF}"/>
    </a:ext>
  </a:extLst>
</a:theme>
</file>

<file path=ppt/theme/theme3.xml><?xml version="1.0" encoding="utf-8"?>
<a:theme xmlns:a="http://schemas.openxmlformats.org/drawingml/2006/main" name="Topic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24DD004B-903E-4C8E-B836-9EE0F88E50C5}"/>
    </a:ext>
  </a:extLst>
</a:theme>
</file>

<file path=ppt/theme/theme4.xml><?xml version="1.0" encoding="utf-8"?>
<a:theme xmlns:a="http://schemas.openxmlformats.org/drawingml/2006/main" name="Topic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33768BCB-CB1C-46B8-9A17-FE6935D26E3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CCE593AD92944B157D3BFC117C3B0" ma:contentTypeVersion="1" ma:contentTypeDescription="Create a new document." ma:contentTypeScope="" ma:versionID="31aa9146fadbcd029fea1f59b7fe6dbe">
  <xsd:schema xmlns:xsd="http://www.w3.org/2001/XMLSchema" xmlns:xs="http://www.w3.org/2001/XMLSchema" xmlns:p="http://schemas.microsoft.com/office/2006/metadata/properties" xmlns:ns2="f5816a01-d867-4d89-95c2-6adf1c4ae84d" targetNamespace="http://schemas.microsoft.com/office/2006/metadata/properties" ma:root="true" ma:fieldsID="687f2c7acd8a9d680a6dac2a9c40ddf7" ns2:_="">
    <xsd:import namespace="f5816a01-d867-4d89-95c2-6adf1c4ae84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6a01-d867-4d89-95c2-6adf1c4ae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E4BD7C-7ABC-4370-BB20-57E2F16FD844}">
  <ds:schemaRefs>
    <ds:schemaRef ds:uri="http://schemas.microsoft.com/office/2006/documentManagement/types"/>
    <ds:schemaRef ds:uri="f5816a01-d867-4d89-95c2-6adf1c4ae84d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024AFB6-F3E3-476B-B7F3-9359BAE92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6a01-d867-4d89-95c2-6adf1c4ae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243E58-1309-4BF1-A542-A18807F5B2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Git</Template>
  <TotalTime>11</TotalTime>
  <Words>1479</Words>
  <Application>Microsoft Office PowerPoint</Application>
  <PresentationFormat>On-screen Show (4:3)</PresentationFormat>
  <Paragraphs>230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Trebuchet MS</vt:lpstr>
      <vt:lpstr>Wingdings</vt:lpstr>
      <vt:lpstr>Presentation Title</vt:lpstr>
      <vt:lpstr>Topic 1</vt:lpstr>
      <vt:lpstr>Topic 2</vt:lpstr>
      <vt:lpstr>Topic Content</vt:lpstr>
      <vt:lpstr>Software Configuration Management </vt:lpstr>
      <vt:lpstr>Modules</vt:lpstr>
      <vt:lpstr>Version Control System</vt:lpstr>
      <vt:lpstr>Distributed Version Control System (Git/GitHub)</vt:lpstr>
      <vt:lpstr>Distributed Version Control System </vt:lpstr>
      <vt:lpstr>Terminologies</vt:lpstr>
      <vt:lpstr>Create an account in GitHub</vt:lpstr>
      <vt:lpstr>Application Build Tools</vt:lpstr>
      <vt:lpstr>Maven project structure</vt:lpstr>
      <vt:lpstr>Pom.xml </vt:lpstr>
      <vt:lpstr>Maven Phases</vt:lpstr>
      <vt:lpstr>Configuring Eclipse to use Maven and Git  </vt:lpstr>
      <vt:lpstr>Open eclipse </vt:lpstr>
      <vt:lpstr>Verify that Maven and Git plugins are available</vt:lpstr>
      <vt:lpstr>Creating a Maven project in Eclipse</vt:lpstr>
      <vt:lpstr>Creating a maven Project in eclipse </vt:lpstr>
      <vt:lpstr>Running Maven Goals for the project</vt:lpstr>
      <vt:lpstr>Configuring  Local repository</vt:lpstr>
      <vt:lpstr>Configuring Local repository </vt:lpstr>
      <vt:lpstr>Configuring Local repository</vt:lpstr>
      <vt:lpstr>Git Repository view</vt:lpstr>
      <vt:lpstr>Committing changes to Local Repository</vt:lpstr>
      <vt:lpstr>Committing the changes in Local Repository  </vt:lpstr>
      <vt:lpstr>Creating Remote </vt:lpstr>
      <vt:lpstr>Pointing to our remote server</vt:lpstr>
      <vt:lpstr>Successful remote creation</vt:lpstr>
      <vt:lpstr>Configuring Push</vt:lpstr>
      <vt:lpstr>Configuring push cont’d</vt:lpstr>
      <vt:lpstr>Configuring push cont’d</vt:lpstr>
      <vt:lpstr>Save the configuration and Push </vt:lpstr>
      <vt:lpstr>Verify successful push</vt:lpstr>
      <vt:lpstr>Assignment</vt:lpstr>
      <vt:lpstr>Configure workspace to import existing project </vt:lpstr>
      <vt:lpstr>Setting up Environment</vt:lpstr>
      <vt:lpstr>Create Workspace</vt:lpstr>
      <vt:lpstr>Clone existing project from remote server  </vt:lpstr>
      <vt:lpstr>Clone existing project from remote  server cont’d</vt:lpstr>
      <vt:lpstr>Fetched project</vt:lpstr>
      <vt:lpstr>Importing project to your workspace</vt:lpstr>
      <vt:lpstr>Importing project to your workspace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Management </dc:title>
  <dc:creator>Bibhuti Admin</dc:creator>
  <cp:lastModifiedBy>Bibhuti Admin</cp:lastModifiedBy>
  <cp:revision>4</cp:revision>
  <dcterms:created xsi:type="dcterms:W3CDTF">2016-03-04T18:49:24Z</dcterms:created>
  <dcterms:modified xsi:type="dcterms:W3CDTF">2016-03-24T20:07:54Z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0x010100A6ACCE593AD92944B157D3BFC117C3B0</vt:lpwstr>
  </property>
</Properties>
</file>