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4"/>
    <p:sldMasterId id="2147483680" r:id="rId5"/>
    <p:sldMasterId id="2147483682" r:id="rId6"/>
    <p:sldMasterId id="2147483695" r:id="rId7"/>
  </p:sldMasterIdLst>
  <p:notesMasterIdLst>
    <p:notesMasterId r:id="rId80"/>
  </p:notesMasterIdLst>
  <p:sldIdLst>
    <p:sldId id="256" r:id="rId8"/>
    <p:sldId id="257" r:id="rId9"/>
    <p:sldId id="277" r:id="rId10"/>
    <p:sldId id="259" r:id="rId11"/>
    <p:sldId id="258" r:id="rId12"/>
    <p:sldId id="260" r:id="rId13"/>
    <p:sldId id="261" r:id="rId14"/>
    <p:sldId id="262" r:id="rId15"/>
    <p:sldId id="276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4" r:id="rId26"/>
    <p:sldId id="272" r:id="rId27"/>
    <p:sldId id="275" r:id="rId28"/>
    <p:sldId id="273" r:id="rId29"/>
    <p:sldId id="302" r:id="rId30"/>
    <p:sldId id="303" r:id="rId31"/>
    <p:sldId id="304" r:id="rId32"/>
    <p:sldId id="305" r:id="rId33"/>
    <p:sldId id="307" r:id="rId34"/>
    <p:sldId id="308" r:id="rId35"/>
    <p:sldId id="309" r:id="rId36"/>
    <p:sldId id="311" r:id="rId37"/>
    <p:sldId id="310" r:id="rId38"/>
    <p:sldId id="278" r:id="rId39"/>
    <p:sldId id="281" r:id="rId40"/>
    <p:sldId id="289" r:id="rId41"/>
    <p:sldId id="280" r:id="rId42"/>
    <p:sldId id="283" r:id="rId43"/>
    <p:sldId id="282" r:id="rId44"/>
    <p:sldId id="284" r:id="rId45"/>
    <p:sldId id="285" r:id="rId46"/>
    <p:sldId id="286" r:id="rId47"/>
    <p:sldId id="312" r:id="rId48"/>
    <p:sldId id="313" r:id="rId49"/>
    <p:sldId id="314" r:id="rId50"/>
    <p:sldId id="287" r:id="rId51"/>
    <p:sldId id="288" r:id="rId52"/>
    <p:sldId id="279" r:id="rId53"/>
    <p:sldId id="293" r:id="rId54"/>
    <p:sldId id="290" r:id="rId55"/>
    <p:sldId id="291" r:id="rId56"/>
    <p:sldId id="292" r:id="rId57"/>
    <p:sldId id="296" r:id="rId58"/>
    <p:sldId id="298" r:id="rId59"/>
    <p:sldId id="294" r:id="rId60"/>
    <p:sldId id="295" r:id="rId61"/>
    <p:sldId id="297" r:id="rId62"/>
    <p:sldId id="299" r:id="rId63"/>
    <p:sldId id="300" r:id="rId64"/>
    <p:sldId id="315" r:id="rId65"/>
    <p:sldId id="316" r:id="rId66"/>
    <p:sldId id="317" r:id="rId67"/>
    <p:sldId id="318" r:id="rId68"/>
    <p:sldId id="301" r:id="rId69"/>
    <p:sldId id="32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820"/>
    <a:srgbClr val="007D9D"/>
    <a:srgbClr val="009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tableStyles" Target="tableStyles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4.xml"/><Relationship Id="rId82" Type="http://schemas.openxmlformats.org/officeDocument/2006/relationships/viewProps" Target="viewProp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4.xml"/><Relationship Id="rId2" Type="http://schemas.openxmlformats.org/officeDocument/2006/relationships/customXml" Target="../customXml/item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546FA-CCB2-4B35-9D70-CB27396834BC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09473-8089-45BE-9C80-1750FD8BC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95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09473-8089-45BE-9C80-1750FD8BC0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7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8095" y="3127248"/>
            <a:ext cx="6226091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768095" y="3686939"/>
            <a:ext cx="6225836" cy="41812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0614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page for odd number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48" y="1352145"/>
            <a:ext cx="8020115" cy="48054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Add Content here</a:t>
            </a:r>
          </a:p>
          <a:p>
            <a:pPr lvl="1"/>
            <a:r>
              <a:rPr lang="en-US" dirty="0" smtClean="0"/>
              <a:t>Or Here</a:t>
            </a:r>
          </a:p>
          <a:p>
            <a:pPr lvl="2"/>
            <a:r>
              <a:rPr lang="en-US" dirty="0" smtClean="0"/>
              <a:t>Or Here</a:t>
            </a:r>
          </a:p>
          <a:p>
            <a:pPr lvl="3"/>
            <a:r>
              <a:rPr lang="en-US" dirty="0" smtClean="0"/>
              <a:t>Or Here</a:t>
            </a:r>
          </a:p>
          <a:p>
            <a:pPr lvl="4"/>
            <a:r>
              <a:rPr lang="en-US" dirty="0" smtClean="0"/>
              <a:t>Or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 smtClean="0"/>
              <a:t>All rights reserved by Five 9 Group,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48" y="365125"/>
            <a:ext cx="8020115" cy="64922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7D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4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Page - use within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48" y="1352145"/>
            <a:ext cx="8020115" cy="48054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Add Content here</a:t>
            </a:r>
          </a:p>
          <a:p>
            <a:pPr lvl="1"/>
            <a:r>
              <a:rPr lang="en-US" dirty="0" smtClean="0"/>
              <a:t>Or Here</a:t>
            </a:r>
          </a:p>
          <a:p>
            <a:pPr lvl="2"/>
            <a:r>
              <a:rPr lang="en-US" dirty="0" smtClean="0"/>
              <a:t>Or Here</a:t>
            </a:r>
          </a:p>
          <a:p>
            <a:pPr lvl="3"/>
            <a:r>
              <a:rPr lang="en-US" dirty="0" smtClean="0"/>
              <a:t>Or Here</a:t>
            </a:r>
          </a:p>
          <a:p>
            <a:pPr lvl="4"/>
            <a:r>
              <a:rPr lang="en-US" dirty="0" smtClean="0"/>
              <a:t>Or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 smtClean="0"/>
              <a:t>All rights reserved by Five 9 Group,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48" y="365125"/>
            <a:ext cx="8020115" cy="64922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7D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9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Page for all even number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48" y="1352145"/>
            <a:ext cx="8020115" cy="48054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Add Content here</a:t>
            </a:r>
          </a:p>
          <a:p>
            <a:pPr lvl="1"/>
            <a:r>
              <a:rPr lang="en-US" dirty="0" smtClean="0"/>
              <a:t>Or Here</a:t>
            </a:r>
          </a:p>
          <a:p>
            <a:pPr lvl="2"/>
            <a:r>
              <a:rPr lang="en-US" dirty="0" smtClean="0"/>
              <a:t>Or Here</a:t>
            </a:r>
          </a:p>
          <a:p>
            <a:pPr lvl="3"/>
            <a:r>
              <a:rPr lang="en-US" dirty="0" smtClean="0"/>
              <a:t>Or Here</a:t>
            </a:r>
          </a:p>
          <a:p>
            <a:pPr lvl="4"/>
            <a:r>
              <a:rPr lang="en-US" dirty="0" smtClean="0"/>
              <a:t>Or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62AD-F359-4A5D-A353-2EAB7A3801EE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 smtClean="0"/>
              <a:t>All rights reserved by Five 9 Group,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48" y="365125"/>
            <a:ext cx="8020115" cy="64922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7D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 - use within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48" y="1352145"/>
            <a:ext cx="8020115" cy="48054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Add Content here</a:t>
            </a:r>
          </a:p>
          <a:p>
            <a:pPr lvl="1"/>
            <a:r>
              <a:rPr lang="en-US" dirty="0" smtClean="0"/>
              <a:t>Or Here</a:t>
            </a:r>
          </a:p>
          <a:p>
            <a:pPr lvl="2"/>
            <a:r>
              <a:rPr lang="en-US" dirty="0" smtClean="0"/>
              <a:t>Or Here</a:t>
            </a:r>
          </a:p>
          <a:p>
            <a:pPr lvl="3"/>
            <a:r>
              <a:rPr lang="en-US" dirty="0" smtClean="0"/>
              <a:t>Or Here</a:t>
            </a:r>
          </a:p>
          <a:p>
            <a:pPr lvl="4"/>
            <a:r>
              <a:rPr lang="en-US" dirty="0" smtClean="0"/>
              <a:t>Or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 smtClean="0"/>
              <a:t>All rights reserved by Five 9 Group,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8648" y="365125"/>
            <a:ext cx="8020115" cy="64922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7D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5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8095" y="3127248"/>
            <a:ext cx="6226091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768095" y="3686939"/>
            <a:ext cx="6225836" cy="41812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1227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35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5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3600" kern="1200">
          <a:solidFill>
            <a:srgbClr val="007D9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34EB4-00C5-4FA1-9F1F-A5DB9917576B}" type="datetime1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All rights reserved by Five 9 Group,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F1D8-B0AE-4E77-AA99-EC861FD2EC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35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4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09" r:id="rId2"/>
  </p:sldLayoutIdLst>
  <p:hf hdr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3507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F276F-932A-4A71-8413-FB71F9D3241C}" type="datetime1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All rights reserved by Five 9 Group,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1E7F-EF66-4C82-8AF4-6DC5A440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9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3507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6C40D-F01F-4C78-860B-D4913DC84A01}" type="datetime1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All rights reserved by Five 9 Group, Inc.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6150-7721-46B3-AF51-D6F34B55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4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springWeb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822961"/>
            <a:ext cx="8020115" cy="5533390"/>
          </a:xfrm>
        </p:spPr>
        <p:txBody>
          <a:bodyPr/>
          <a:lstStyle/>
          <a:p>
            <a:r>
              <a:rPr lang="en-US" sz="2400" dirty="0" smtClean="0"/>
              <a:t>Let us install spring IDE plugin in our workspace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400" i="1" dirty="0" smtClean="0"/>
              <a:t>Go to Help </a:t>
            </a:r>
            <a:r>
              <a:rPr lang="en-US" sz="2400" i="1" dirty="0" smtClean="0">
                <a:sym typeface="Wingdings" panose="05000000000000000000" pitchFamily="2" charset="2"/>
              </a:rPr>
              <a:t> Eclipse Market Place and type   Spring IDE </a:t>
            </a:r>
            <a:endParaRPr lang="en-US" sz="2400" i="1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Create a new Maven project.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hands dirty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14" y="2029074"/>
            <a:ext cx="5713366" cy="353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8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849086"/>
            <a:ext cx="8020115" cy="5308523"/>
          </a:xfrm>
        </p:spPr>
        <p:txBody>
          <a:bodyPr/>
          <a:lstStyle/>
          <a:p>
            <a:r>
              <a:rPr lang="en-US" sz="2400" dirty="0"/>
              <a:t>Update pom.xml to include dependency for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spring-core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spring-context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spring-beans</a:t>
            </a:r>
          </a:p>
          <a:p>
            <a:r>
              <a:rPr lang="en-US" sz="2400" dirty="0" smtClean="0"/>
              <a:t>Let’s create a simple Hello world. Create a package with the name                     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</a:t>
            </a:r>
            <a:r>
              <a:rPr lang="en-US" sz="2000" i="1" dirty="0" smtClean="0"/>
              <a:t>com.five9group.example</a:t>
            </a:r>
          </a:p>
          <a:p>
            <a:r>
              <a:rPr lang="en-US" sz="2400" i="1" dirty="0" smtClean="0"/>
              <a:t>Create a class called HelloWorld in the package.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hands dirty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4114800"/>
            <a:ext cx="6595111" cy="204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6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014349"/>
            <a:ext cx="8020115" cy="5143260"/>
          </a:xfrm>
        </p:spPr>
        <p:txBody>
          <a:bodyPr/>
          <a:lstStyle/>
          <a:p>
            <a:r>
              <a:rPr lang="en-US" sz="2400" dirty="0" smtClean="0"/>
              <a:t>Spring IDE can help us create a bean configuration file easily. Here is how…. Right click on the project </a:t>
            </a:r>
            <a:r>
              <a:rPr lang="en-US" sz="2400" dirty="0" smtClean="0">
                <a:sym typeface="Wingdings" panose="05000000000000000000" pitchFamily="2" charset="2"/>
              </a:rPr>
              <a:t> New Other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48" y="365125"/>
            <a:ext cx="8020115" cy="649224"/>
          </a:xfrm>
        </p:spPr>
        <p:txBody>
          <a:bodyPr/>
          <a:lstStyle/>
          <a:p>
            <a:r>
              <a:rPr lang="en-US" dirty="0" smtClean="0"/>
              <a:t>Creating a bean configuration file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6" y="2374223"/>
            <a:ext cx="4329724" cy="37833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43" y="2374223"/>
            <a:ext cx="4329320" cy="40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35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227909"/>
            <a:ext cx="8020115" cy="4929700"/>
          </a:xfrm>
        </p:spPr>
        <p:txBody>
          <a:bodyPr/>
          <a:lstStyle/>
          <a:p>
            <a:r>
              <a:rPr lang="en-US" dirty="0" smtClean="0"/>
              <a:t>An empty bean configuration file will look something like this…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let us add a bean definition for the class HelloWorld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bean configuration file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2157907"/>
            <a:ext cx="8020115" cy="153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2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014349"/>
            <a:ext cx="8020115" cy="5143260"/>
          </a:xfrm>
        </p:spPr>
        <p:txBody>
          <a:bodyPr/>
          <a:lstStyle/>
          <a:p>
            <a:r>
              <a:rPr lang="en-US" sz="2400" dirty="0" smtClean="0"/>
              <a:t>Navigate to bean.xml file and add bean definition of HelloWorld class as shown below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bean definition for the class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52" y="1854925"/>
            <a:ext cx="8203811" cy="450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3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the outcome of the bean definition we have just added.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Added bean definition for HelloWorld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2278383"/>
            <a:ext cx="8113665" cy="360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48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Let us now create a test class and call the method sayHello.</a:t>
            </a:r>
          </a:p>
          <a:p>
            <a:r>
              <a:rPr lang="en-US" sz="2400" dirty="0" smtClean="0"/>
              <a:t>In the source folder “</a:t>
            </a:r>
            <a:r>
              <a:rPr lang="en-US" sz="2400" dirty="0" err="1" smtClean="0"/>
              <a:t>src</a:t>
            </a:r>
            <a:r>
              <a:rPr lang="en-US" sz="2400" dirty="0" smtClean="0"/>
              <a:t>/test/java” , create a package 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   </a:t>
            </a:r>
            <a:r>
              <a:rPr lang="en-US" sz="2000" i="1" dirty="0" smtClean="0"/>
              <a:t>com.five9group.example</a:t>
            </a:r>
          </a:p>
          <a:p>
            <a:r>
              <a:rPr lang="en-US" i="1" dirty="0" smtClean="0"/>
              <a:t> </a:t>
            </a:r>
            <a:r>
              <a:rPr lang="en-US" sz="2400" i="1" dirty="0" smtClean="0"/>
              <a:t>Create a test class called </a:t>
            </a:r>
            <a:r>
              <a:rPr lang="en-US" sz="2400" i="1" dirty="0" err="1" smtClean="0"/>
              <a:t>TestingHelloWorld</a:t>
            </a:r>
            <a:endParaRPr lang="en-US" sz="2400" i="1" dirty="0" smtClean="0"/>
          </a:p>
          <a:p>
            <a:r>
              <a:rPr lang="en-US" sz="2400" i="1" dirty="0" smtClean="0"/>
              <a:t>We are now going to: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1" dirty="0"/>
              <a:t>   </a:t>
            </a:r>
            <a:r>
              <a:rPr lang="en-US" sz="2000" i="1" dirty="0" smtClean="0"/>
              <a:t>Create </a:t>
            </a:r>
            <a:r>
              <a:rPr lang="en-US" sz="2000" i="1" dirty="0"/>
              <a:t>a main method,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1" dirty="0"/>
              <a:t>   </a:t>
            </a:r>
            <a:r>
              <a:rPr lang="en-US" sz="2000" i="1" dirty="0" smtClean="0"/>
              <a:t>Load </a:t>
            </a:r>
            <a:r>
              <a:rPr lang="en-US" sz="2000" i="1" dirty="0"/>
              <a:t>the bean configuration in Application Context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i="1" dirty="0" smtClean="0"/>
              <a:t>  Use </a:t>
            </a:r>
            <a:r>
              <a:rPr lang="en-US" sz="2000" i="1" dirty="0"/>
              <a:t>that to invoke the sayHello method in HelloWorld 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83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it as java application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container created an instance of HelloWorld class and therefore we didn’t have to use the new keyword.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6" y="2125506"/>
            <a:ext cx="8477794" cy="403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06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a Bean Tag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28648" y="1014349"/>
            <a:ext cx="8020115" cy="5143260"/>
          </a:xfrm>
        </p:spPr>
        <p:txBody>
          <a:bodyPr/>
          <a:lstStyle/>
          <a:p>
            <a:r>
              <a:rPr lang="en-US" sz="2400" dirty="0" smtClean="0"/>
              <a:t>A bean can have other attributes, the table below shows available attributes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51" y="1702644"/>
            <a:ext cx="6306430" cy="16362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35" y="3298398"/>
            <a:ext cx="6420746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2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Types of dependency injection supported by Spring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en-US" sz="2400" b="1" dirty="0" smtClean="0"/>
              <a:t>Setter injection</a:t>
            </a:r>
            <a:r>
              <a:rPr lang="en-US" sz="2400" dirty="0" smtClean="0"/>
              <a:t>: In this type of DI the required values are injected using the setter method to a bean.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b="1" dirty="0" smtClean="0"/>
              <a:t>Constructor injection</a:t>
            </a:r>
            <a:r>
              <a:rPr lang="en-US" sz="2400" dirty="0" smtClean="0"/>
              <a:t>: In this type of DI the bean is injected through the constructor arguments 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Spring </a:t>
            </a:r>
          </a:p>
          <a:p>
            <a:r>
              <a:rPr lang="en-US" dirty="0" smtClean="0"/>
              <a:t>Spring Bean </a:t>
            </a:r>
            <a:r>
              <a:rPr lang="en-US" dirty="0" smtClean="0"/>
              <a:t>Configuration</a:t>
            </a:r>
          </a:p>
          <a:p>
            <a:r>
              <a:rPr lang="en-US" dirty="0" smtClean="0"/>
              <a:t>Unit Testing using </a:t>
            </a:r>
            <a:r>
              <a:rPr lang="en-US" dirty="0" err="1" smtClean="0"/>
              <a:t>Mockito</a:t>
            </a:r>
            <a:r>
              <a:rPr lang="en-US" dirty="0" smtClean="0"/>
              <a:t> framework</a:t>
            </a:r>
            <a:endParaRPr lang="en-US" dirty="0" smtClean="0"/>
          </a:p>
          <a:p>
            <a:r>
              <a:rPr lang="en-US" dirty="0" smtClean="0"/>
              <a:t>Data Access with Spring JDBC </a:t>
            </a:r>
            <a:r>
              <a:rPr lang="en-US" dirty="0" smtClean="0"/>
              <a:t>Template</a:t>
            </a:r>
          </a:p>
          <a:p>
            <a:r>
              <a:rPr lang="en-US" dirty="0" smtClean="0"/>
              <a:t>Integration Testing</a:t>
            </a:r>
            <a:endParaRPr lang="en-US" dirty="0" smtClean="0"/>
          </a:p>
          <a:p>
            <a:r>
              <a:rPr lang="en-US" dirty="0" smtClean="0"/>
              <a:t>Spring Web </a:t>
            </a:r>
            <a:r>
              <a:rPr lang="en-US" dirty="0" smtClean="0"/>
              <a:t>MVC</a:t>
            </a:r>
          </a:p>
          <a:p>
            <a:r>
              <a:rPr lang="en-US" dirty="0"/>
              <a:t>Functional Testing using Selenium web </a:t>
            </a:r>
            <a:r>
              <a:rPr lang="en-US" dirty="0" smtClean="0"/>
              <a:t>driver</a:t>
            </a:r>
          </a:p>
          <a:p>
            <a:r>
              <a:rPr lang="en-US" dirty="0"/>
              <a:t>Code Refactoring and Metrics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B401-77E7-4645-B66A-A240DDBF3636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149531"/>
            <a:ext cx="8020115" cy="5008078"/>
          </a:xfrm>
        </p:spPr>
        <p:txBody>
          <a:bodyPr/>
          <a:lstStyle/>
          <a:p>
            <a:r>
              <a:rPr lang="en-US" dirty="0" smtClean="0"/>
              <a:t>This is how you inject values to a bean using setter injection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Setter Injection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4370592"/>
            <a:ext cx="7886702" cy="1922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7" y="1019161"/>
            <a:ext cx="8020115" cy="31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90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1014349"/>
            <a:ext cx="8020050" cy="307540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injection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4089754"/>
            <a:ext cx="8020116" cy="226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63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the </a:t>
            </a:r>
            <a:r>
              <a:rPr lang="en-US" dirty="0" err="1" smtClean="0"/>
              <a:t>PropertyInjection</a:t>
            </a:r>
            <a:r>
              <a:rPr lang="en-US" dirty="0" smtClean="0"/>
              <a:t> class to print first and last name.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63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5" y="2416629"/>
            <a:ext cx="6226091" cy="1311128"/>
          </a:xfrm>
        </p:spPr>
        <p:txBody>
          <a:bodyPr/>
          <a:lstStyle/>
          <a:p>
            <a:r>
              <a:rPr lang="en-US" dirty="0" smtClean="0"/>
              <a:t>Unit Testing using mocking  framework(</a:t>
            </a:r>
            <a:r>
              <a:rPr lang="en-US" dirty="0" err="1" smtClean="0"/>
              <a:t>mockito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44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Unit Testing</a:t>
            </a:r>
          </a:p>
          <a:p>
            <a:pPr lvl="2"/>
            <a:r>
              <a:rPr lang="en-US" dirty="0"/>
              <a:t> Tests one unit of functionality</a:t>
            </a:r>
          </a:p>
          <a:p>
            <a:pPr lvl="2"/>
            <a:r>
              <a:rPr lang="en-US" dirty="0"/>
              <a:t>Keeps dependencies minimal</a:t>
            </a:r>
          </a:p>
          <a:p>
            <a:pPr lvl="2"/>
            <a:r>
              <a:rPr lang="en-US" dirty="0"/>
              <a:t>Stub or mock out dependencies if needed</a:t>
            </a:r>
          </a:p>
          <a:p>
            <a:pPr lvl="2"/>
            <a:r>
              <a:rPr lang="en-US" dirty="0"/>
              <a:t>Each test exercise a single scenario.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83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48" y="1737359"/>
            <a:ext cx="8020115" cy="4420249"/>
          </a:xfrm>
        </p:spPr>
        <p:txBody>
          <a:bodyPr/>
          <a:lstStyle/>
          <a:p>
            <a:r>
              <a:rPr lang="en-US" dirty="0"/>
              <a:t>Use a mocking library to generate a mock object</a:t>
            </a:r>
          </a:p>
          <a:p>
            <a:r>
              <a:rPr lang="en-US" dirty="0"/>
              <a:t>Record the mock with expectations of how it will be used for a scenario</a:t>
            </a:r>
          </a:p>
          <a:p>
            <a:pPr lvl="2"/>
            <a:r>
              <a:rPr lang="en-US" dirty="0"/>
              <a:t>What methods will be called</a:t>
            </a:r>
          </a:p>
          <a:p>
            <a:pPr lvl="2"/>
            <a:r>
              <a:rPr lang="en-US" dirty="0"/>
              <a:t>What values to return</a:t>
            </a:r>
          </a:p>
          <a:p>
            <a:r>
              <a:rPr lang="en-US" dirty="0"/>
              <a:t>Exercise the scenario</a:t>
            </a:r>
          </a:p>
          <a:p>
            <a:r>
              <a:rPr lang="en-US" dirty="0"/>
              <a:t>Verify mock expectations were met.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with mocking framework (</a:t>
            </a:r>
            <a:r>
              <a:rPr lang="en-US" dirty="0" err="1"/>
              <a:t>Mockito</a:t>
            </a:r>
            <a:r>
              <a:rPr lang="en-US" dirty="0"/>
              <a:t>): </a:t>
            </a:r>
            <a:r>
              <a:rPr lang="en-US" dirty="0" smtClean="0"/>
              <a:t>Overview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66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Conceptualize </a:t>
            </a:r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91" y="1778518"/>
            <a:ext cx="7297168" cy="3953427"/>
          </a:xfrm>
        </p:spPr>
      </p:pic>
    </p:spTree>
    <p:extLst>
      <p:ext uri="{BB962C8B-B14F-4D97-AF65-F5344CB8AC3E}">
        <p14:creationId xmlns:p14="http://schemas.microsoft.com/office/powerpoint/2010/main" val="1965349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014349"/>
            <a:ext cx="8020115" cy="5143260"/>
          </a:xfrm>
        </p:spPr>
        <p:txBody>
          <a:bodyPr/>
          <a:lstStyle/>
          <a:p>
            <a:r>
              <a:rPr lang="en-US" dirty="0"/>
              <a:t>You can configure Mockito in maven project just by including the dependency.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You can create a mock object either calling a static method or annotating with @Mock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Mockito to the project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1776550"/>
            <a:ext cx="7757706" cy="15936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97" y="4383098"/>
            <a:ext cx="5372850" cy="4953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07" y="5160800"/>
            <a:ext cx="6560023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8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Mockito has the ability </a:t>
            </a:r>
            <a:r>
              <a:rPr lang="en-US" dirty="0"/>
              <a:t>to return a given value when a specific method is </a:t>
            </a:r>
            <a:r>
              <a:rPr lang="en-US" dirty="0" smtClean="0"/>
              <a:t>called.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Stubbing Method’s return value</a:t>
            </a:r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894114" y="2162817"/>
            <a:ext cx="68539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when(....).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thenReturn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(....)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625154"/>
            <a:ext cx="7886702" cy="317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04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901337"/>
            <a:ext cx="8020115" cy="5256272"/>
          </a:xfrm>
        </p:spPr>
        <p:txBody>
          <a:bodyPr/>
          <a:lstStyle/>
          <a:p>
            <a:r>
              <a:rPr lang="en-US" dirty="0"/>
              <a:t>Mocks can </a:t>
            </a:r>
            <a:r>
              <a:rPr lang="en-US" dirty="0" smtClean="0"/>
              <a:t>return </a:t>
            </a:r>
            <a:r>
              <a:rPr lang="en-US" dirty="0"/>
              <a:t>different values depending on arguments passed into a </a:t>
            </a:r>
            <a:r>
              <a:rPr lang="en-US" dirty="0" smtClean="0"/>
              <a:t>method.</a:t>
            </a:r>
          </a:p>
          <a:p>
            <a:r>
              <a:rPr lang="en-US" dirty="0" smtClean="0"/>
              <a:t>You can use </a:t>
            </a:r>
            <a:r>
              <a:rPr lang="en-US" dirty="0" err="1" smtClean="0"/>
              <a:t>Mockito’s</a:t>
            </a:r>
            <a:r>
              <a:rPr lang="en-US" dirty="0" smtClean="0"/>
              <a:t> </a:t>
            </a:r>
            <a:r>
              <a:rPr lang="en-US" dirty="0"/>
              <a:t>several methods to define that independent of the input value a certain return value should be returned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Matching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83" y="2984544"/>
            <a:ext cx="8364117" cy="349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8095" y="3127248"/>
            <a:ext cx="6226091" cy="1732135"/>
          </a:xfrm>
        </p:spPr>
        <p:txBody>
          <a:bodyPr/>
          <a:lstStyle/>
          <a:p>
            <a:r>
              <a:rPr lang="en-US" dirty="0" smtClean="0"/>
              <a:t>Introduction and Spring Bean Configuration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8095" y="4323806"/>
            <a:ext cx="6225836" cy="6531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AC11F0B-9A29-4EBD-B631-6648006CA4E4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-2" y="6173507"/>
            <a:ext cx="9052561" cy="54796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                                                      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5AF1D8-B0AE-4E77-AA99-EC861FD2EC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94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verify </a:t>
            </a:r>
            <a:r>
              <a:rPr lang="en-US" dirty="0"/>
              <a:t>that the specified conditions </a:t>
            </a:r>
            <a:r>
              <a:rPr lang="en-US" dirty="0" smtClean="0"/>
              <a:t>were met Mockito uses </a:t>
            </a:r>
            <a:r>
              <a:rPr lang="en-US" i="1" dirty="0" smtClean="0"/>
              <a:t>verify</a:t>
            </a:r>
            <a:r>
              <a:rPr lang="en-US" dirty="0" smtClean="0"/>
              <a:t> method.(Behavior testing)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Behavior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2573383"/>
            <a:ext cx="8373644" cy="327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 the springBasics project there is a package com.five9group.mockito.</a:t>
            </a:r>
          </a:p>
          <a:p>
            <a:r>
              <a:rPr lang="en-US" sz="2000" dirty="0" smtClean="0"/>
              <a:t>Write a test for the car class under the package; such that if the revolutions per minute (RPM) &gt; 6000. Slow down ! Warning is printed.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yourself…….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2860766"/>
            <a:ext cx="7289074" cy="293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42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87828" y="3127248"/>
            <a:ext cx="8556171" cy="1311128"/>
          </a:xfrm>
        </p:spPr>
        <p:txBody>
          <a:bodyPr/>
          <a:lstStyle/>
          <a:p>
            <a:r>
              <a:rPr lang="en-US" dirty="0"/>
              <a:t>Data Access with Spring JDBC Template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8095" y="4323806"/>
            <a:ext cx="6225836" cy="6531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AC11F0B-9A29-4EBD-B631-6648006CA4E4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-1" y="5826034"/>
            <a:ext cx="3735977" cy="89544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5AF1D8-B0AE-4E77-AA99-EC861FD2EC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70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makes data access easier because: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  It manages resources for you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  Provides API helpers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Supports all major data access technologies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Jdbc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             Hibernate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             JPA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err="1" smtClean="0"/>
              <a:t>ibatis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0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create database schema called </a:t>
            </a:r>
            <a:r>
              <a:rPr lang="en-US" dirty="0" err="1" smtClean="0"/>
              <a:t>testdb</a:t>
            </a:r>
            <a:endParaRPr lang="en-US" dirty="0"/>
          </a:p>
          <a:p>
            <a:r>
              <a:rPr lang="en-US" dirty="0" smtClean="0"/>
              <a:t>Create a table called </a:t>
            </a:r>
            <a:r>
              <a:rPr lang="en-US" dirty="0" err="1" smtClean="0"/>
              <a:t>tutorials_tbl</a:t>
            </a:r>
            <a:r>
              <a:rPr lang="en-US" dirty="0" smtClean="0"/>
              <a:t>, insert data to the table </a:t>
            </a:r>
          </a:p>
          <a:p>
            <a:r>
              <a:rPr lang="en-US" dirty="0" smtClean="0"/>
              <a:t>Use that table as a basis to create our domain class in java.</a:t>
            </a:r>
          </a:p>
          <a:p>
            <a:r>
              <a:rPr lang="en-US" dirty="0" smtClean="0"/>
              <a:t>Define  a DAO(Data Access object) or a service </a:t>
            </a:r>
          </a:p>
          <a:p>
            <a:r>
              <a:rPr lang="en-US" dirty="0" smtClean="0"/>
              <a:t>Implement one of DAO’s method to insert data into the </a:t>
            </a:r>
            <a:r>
              <a:rPr lang="en-US" dirty="0" err="1" smtClean="0"/>
              <a:t>tutorials_tbl</a:t>
            </a:r>
            <a:r>
              <a:rPr lang="en-US" dirty="0"/>
              <a:t> </a:t>
            </a:r>
            <a:r>
              <a:rPr lang="en-US" dirty="0" smtClean="0"/>
              <a:t>using Spring JDBC.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33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hands dirty…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16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Install </a:t>
            </a:r>
            <a:r>
              <a:rPr lang="en-US" sz="2400" dirty="0" err="1" smtClean="0"/>
              <a:t>MySql</a:t>
            </a:r>
            <a:r>
              <a:rPr lang="en-US" sz="2400" dirty="0" smtClean="0"/>
              <a:t> from the </a:t>
            </a:r>
            <a:r>
              <a:rPr lang="en-US" sz="2400" dirty="0" err="1" smtClean="0"/>
              <a:t>url</a:t>
            </a:r>
            <a:r>
              <a:rPr lang="en-US" sz="2400" dirty="0" smtClean="0"/>
              <a:t> below.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https://dev.mysql.com/downloads/mysql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sz="2400" dirty="0" smtClean="0"/>
              <a:t>Create a database schema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000" dirty="0" smtClean="0"/>
              <a:t>shell&gt; create database </a:t>
            </a:r>
            <a:r>
              <a:rPr lang="en-US" sz="2000" dirty="0" err="1" smtClean="0"/>
              <a:t>testdb</a:t>
            </a:r>
            <a:r>
              <a:rPr lang="en-US" dirty="0" smtClean="0"/>
              <a:t>;</a:t>
            </a:r>
          </a:p>
          <a:p>
            <a:r>
              <a:rPr lang="en-US" sz="2400" dirty="0"/>
              <a:t>Create a user and grant all privileges to that user.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000" dirty="0"/>
              <a:t>shell&gt; </a:t>
            </a:r>
            <a:r>
              <a:rPr lang="en-US" sz="1400" b="1" dirty="0"/>
              <a:t>CREATE USER </a:t>
            </a:r>
            <a:r>
              <a:rPr lang="en-US" sz="1400" b="1" dirty="0" smtClean="0"/>
              <a:t>‘</a:t>
            </a:r>
            <a:r>
              <a:rPr lang="en-US" sz="1400" b="1" dirty="0" err="1" smtClean="0"/>
              <a:t>bibhuti</a:t>
            </a:r>
            <a:r>
              <a:rPr lang="en-US" sz="1400" b="1" dirty="0" smtClean="0"/>
              <a:t>'@</a:t>
            </a:r>
            <a:r>
              <a:rPr lang="en-US" sz="1400" b="1" dirty="0"/>
              <a:t>'localhost' IDENTIFIED BY 'password';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2000" dirty="0"/>
              <a:t>shell&gt;</a:t>
            </a:r>
            <a:r>
              <a:rPr lang="en-US" sz="1400" b="1" dirty="0"/>
              <a:t>GRANT ALL PRIVILEGES ON * . * TO </a:t>
            </a:r>
            <a:r>
              <a:rPr lang="en-US" sz="1400" b="1" dirty="0" smtClean="0"/>
              <a:t>‘</a:t>
            </a:r>
            <a:r>
              <a:rPr lang="en-US" sz="1400" b="1" dirty="0" err="1" smtClean="0"/>
              <a:t>bibhuti</a:t>
            </a:r>
            <a:r>
              <a:rPr lang="en-US" sz="1400" b="1" dirty="0" smtClean="0"/>
              <a:t>'@</a:t>
            </a:r>
            <a:r>
              <a:rPr lang="en-US" sz="1400" b="1" dirty="0"/>
              <a:t>'localhost';</a:t>
            </a:r>
          </a:p>
          <a:p>
            <a:r>
              <a:rPr lang="en-US" sz="2400" dirty="0"/>
              <a:t>Login as the created user:</a:t>
            </a:r>
          </a:p>
          <a:p>
            <a:pPr marL="0" indent="0">
              <a:buNone/>
            </a:pPr>
            <a:r>
              <a:rPr lang="en-US" sz="2000" dirty="0" smtClean="0"/>
              <a:t>   shell</a:t>
            </a:r>
            <a:r>
              <a:rPr lang="en-US" sz="2000" dirty="0"/>
              <a:t>&gt; </a:t>
            </a:r>
            <a:r>
              <a:rPr lang="en-US" sz="2000" dirty="0" err="1"/>
              <a:t>mysql</a:t>
            </a:r>
            <a:r>
              <a:rPr lang="en-US" sz="2000" dirty="0"/>
              <a:t> -u </a:t>
            </a:r>
            <a:r>
              <a:rPr lang="en-US" sz="2000" dirty="0" smtClean="0"/>
              <a:t>&lt;</a:t>
            </a:r>
            <a:r>
              <a:rPr lang="en-US" sz="2000" dirty="0" err="1" smtClean="0"/>
              <a:t>bibhuti</a:t>
            </a:r>
            <a:r>
              <a:rPr lang="en-US" sz="2000" dirty="0" smtClean="0"/>
              <a:t>&gt; –p password </a:t>
            </a:r>
            <a:r>
              <a:rPr lang="en-US" sz="2000" dirty="0" err="1" smtClean="0"/>
              <a:t>testdb</a:t>
            </a:r>
            <a:endParaRPr lang="en-US" sz="2000" dirty="0"/>
          </a:p>
          <a:p>
            <a:endParaRPr lang="en-US" sz="11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Database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78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 a table in the schema </a:t>
            </a:r>
          </a:p>
          <a:p>
            <a:pPr marL="0" indent="0">
              <a:buNone/>
            </a:pPr>
            <a:r>
              <a:rPr lang="en-US" sz="4800" dirty="0"/>
              <a:t>     </a:t>
            </a:r>
            <a:r>
              <a:rPr lang="en-US" sz="1600" dirty="0"/>
              <a:t>shell&gt; use </a:t>
            </a:r>
            <a:r>
              <a:rPr lang="en-US" sz="1600" dirty="0" err="1"/>
              <a:t>testdb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smtClean="0"/>
              <a:t>             </a:t>
            </a:r>
            <a:r>
              <a:rPr lang="en-US" sz="1600" dirty="0"/>
              <a:t>shell&gt; CREATE TABLE </a:t>
            </a:r>
            <a:r>
              <a:rPr lang="en-US" sz="1600" dirty="0" err="1"/>
              <a:t>tutorials_tbl</a:t>
            </a:r>
            <a:r>
              <a:rPr lang="en-US" sz="1600" dirty="0"/>
              <a:t>(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            </a:t>
            </a:r>
            <a:r>
              <a:rPr lang="en-US" sz="1600" dirty="0" err="1"/>
              <a:t>tutorial_id</a:t>
            </a:r>
            <a:r>
              <a:rPr lang="en-US" sz="1600" dirty="0"/>
              <a:t> INT NOT NULL AUTO_INCREMENT,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             </a:t>
            </a:r>
            <a:r>
              <a:rPr lang="en-US" sz="1600" dirty="0" err="1"/>
              <a:t>tutorial_title</a:t>
            </a:r>
            <a:r>
              <a:rPr lang="en-US" sz="1600" dirty="0"/>
              <a:t> VARCHAR(100) NOT NULL,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           </a:t>
            </a:r>
            <a:r>
              <a:rPr lang="en-US" sz="1600" dirty="0" err="1"/>
              <a:t>tutorial_author</a:t>
            </a:r>
            <a:r>
              <a:rPr lang="en-US" sz="1600" dirty="0"/>
              <a:t> VARCHAR(40) NOT NULL,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</a:t>
            </a:r>
            <a:r>
              <a:rPr lang="en-US" sz="1600" dirty="0" err="1" smtClean="0"/>
              <a:t>tutorial_description</a:t>
            </a:r>
            <a:r>
              <a:rPr lang="en-US" sz="1600" dirty="0" smtClean="0"/>
              <a:t> VARCHAR(100</a:t>
            </a:r>
            <a:r>
              <a:rPr lang="en-US" sz="1600" dirty="0"/>
              <a:t>)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</a:t>
            </a:r>
            <a:r>
              <a:rPr lang="en-US" dirty="0" smtClean="0"/>
              <a:t> </a:t>
            </a:r>
            <a:r>
              <a:rPr lang="en-US" sz="1400" dirty="0"/>
              <a:t>PRIMARY KEY ( </a:t>
            </a:r>
            <a:r>
              <a:rPr lang="en-US" sz="1400" dirty="0" err="1"/>
              <a:t>tutorial_id</a:t>
            </a:r>
            <a:r>
              <a:rPr lang="en-US" sz="1400" dirty="0"/>
              <a:t> ) 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35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459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/>
              <a:t>INSERT INTO </a:t>
            </a:r>
            <a:r>
              <a:rPr lang="en-US" sz="1100" dirty="0" err="1" smtClean="0"/>
              <a:t>tutorials_tbl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    </a:t>
            </a:r>
            <a:r>
              <a:rPr lang="en-US" sz="1100" dirty="0"/>
              <a:t>(</a:t>
            </a:r>
            <a:r>
              <a:rPr lang="en-US" sz="1100" dirty="0" err="1"/>
              <a:t>tutorial_title</a:t>
            </a:r>
            <a:r>
              <a:rPr lang="en-US" sz="1100" dirty="0"/>
              <a:t>, </a:t>
            </a:r>
            <a:r>
              <a:rPr lang="en-US" sz="1100" dirty="0" err="1"/>
              <a:t>tutorial_author</a:t>
            </a:r>
            <a:r>
              <a:rPr lang="en-US" sz="1100" dirty="0"/>
              <a:t>, </a:t>
            </a:r>
            <a:r>
              <a:rPr lang="en-US" sz="1100" dirty="0" err="1"/>
              <a:t>tutorial_description</a:t>
            </a:r>
            <a:r>
              <a:rPr lang="en-US" sz="1100" dirty="0"/>
              <a:t> )</a:t>
            </a:r>
          </a:p>
          <a:p>
            <a:pPr marL="0" indent="0">
              <a:buNone/>
            </a:pPr>
            <a:r>
              <a:rPr lang="en-US" sz="1100" dirty="0"/>
              <a:t>    </a:t>
            </a:r>
            <a:r>
              <a:rPr lang="en-US" sz="1100" dirty="0" smtClean="0"/>
              <a:t>VALUES   </a:t>
            </a:r>
            <a:r>
              <a:rPr lang="en-US" sz="1100" dirty="0"/>
              <a:t>("JAVA Tutorial", "Sanjay", </a:t>
            </a:r>
            <a:r>
              <a:rPr lang="en-US" sz="1100" dirty="0" smtClean="0"/>
              <a:t>“Spring 3.0 Basic example”);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	 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 </a:t>
            </a:r>
            <a:r>
              <a:rPr lang="en-US" sz="1100" dirty="0"/>
              <a:t>INSERT INTO </a:t>
            </a:r>
            <a:r>
              <a:rPr lang="en-US" sz="1100" dirty="0" err="1"/>
              <a:t>tutorials_tbl</a:t>
            </a:r>
            <a:endParaRPr lang="en-US" sz="1100" dirty="0"/>
          </a:p>
          <a:p>
            <a:pPr marL="0" indent="0">
              <a:buNone/>
            </a:pPr>
            <a:r>
              <a:rPr lang="en-US" sz="1100" dirty="0" smtClean="0"/>
              <a:t>    </a:t>
            </a:r>
            <a:r>
              <a:rPr lang="en-US" sz="1100" dirty="0"/>
              <a:t>(</a:t>
            </a:r>
            <a:r>
              <a:rPr lang="en-US" sz="1100" dirty="0" err="1"/>
              <a:t>tutorial_title</a:t>
            </a:r>
            <a:r>
              <a:rPr lang="en-US" sz="1100" dirty="0"/>
              <a:t>, </a:t>
            </a:r>
            <a:r>
              <a:rPr lang="en-US" sz="1100" dirty="0" err="1"/>
              <a:t>tutorial_author</a:t>
            </a:r>
            <a:r>
              <a:rPr lang="en-US" sz="1100" dirty="0"/>
              <a:t>, </a:t>
            </a:r>
            <a:r>
              <a:rPr lang="en-US" sz="1100" dirty="0" err="1"/>
              <a:t>tutorial_description</a:t>
            </a:r>
            <a:r>
              <a:rPr lang="en-US" sz="1100" dirty="0"/>
              <a:t> )</a:t>
            </a:r>
          </a:p>
          <a:p>
            <a:pPr marL="0" indent="0">
              <a:buNone/>
            </a:pPr>
            <a:r>
              <a:rPr lang="en-US" sz="1100" dirty="0" smtClean="0"/>
              <a:t>VALUES </a:t>
            </a:r>
            <a:r>
              <a:rPr lang="en-US" sz="1100" dirty="0"/>
              <a:t>("Learn MySQL", "Abdul S", </a:t>
            </a:r>
            <a:r>
              <a:rPr lang="en-US" sz="1100" dirty="0" smtClean="0"/>
              <a:t>“Spring Security”);</a:t>
            </a:r>
          </a:p>
          <a:p>
            <a:pPr marL="0" indent="0">
              <a:buNone/>
            </a:pPr>
            <a:r>
              <a:rPr lang="en-US" sz="1100" dirty="0"/>
              <a:t>	 </a:t>
            </a:r>
          </a:p>
          <a:p>
            <a:pPr marL="0" indent="0">
              <a:buNone/>
            </a:pPr>
            <a:r>
              <a:rPr lang="en-US" sz="1100" dirty="0" smtClean="0"/>
              <a:t>INSERT </a:t>
            </a:r>
            <a:r>
              <a:rPr lang="en-US" sz="1100" dirty="0"/>
              <a:t>INTO </a:t>
            </a:r>
            <a:r>
              <a:rPr lang="en-US" sz="1100" dirty="0" err="1"/>
              <a:t>tutorials_tbl</a:t>
            </a:r>
            <a:r>
              <a:rPr lang="en-US" sz="1100" dirty="0"/>
              <a:t> </a:t>
            </a:r>
          </a:p>
          <a:p>
            <a:pPr marL="0" indent="0">
              <a:buNone/>
            </a:pPr>
            <a:r>
              <a:rPr lang="en-US" sz="1100" dirty="0" smtClean="0"/>
              <a:t>(</a:t>
            </a:r>
            <a:r>
              <a:rPr lang="en-US" sz="1100" dirty="0" err="1"/>
              <a:t>tutorial_title</a:t>
            </a:r>
            <a:r>
              <a:rPr lang="en-US" sz="1100" dirty="0"/>
              <a:t>, </a:t>
            </a:r>
            <a:r>
              <a:rPr lang="en-US" sz="1100" dirty="0" err="1"/>
              <a:t>tutorial_author</a:t>
            </a:r>
            <a:r>
              <a:rPr lang="en-US" sz="1100" dirty="0"/>
              <a:t>, </a:t>
            </a:r>
            <a:r>
              <a:rPr lang="en-US" sz="1100" dirty="0" err="1"/>
              <a:t>tutorial_description</a:t>
            </a:r>
            <a:r>
              <a:rPr lang="en-US" sz="1100" dirty="0"/>
              <a:t> )</a:t>
            </a:r>
          </a:p>
          <a:p>
            <a:pPr marL="0" indent="0">
              <a:buNone/>
            </a:pPr>
            <a:r>
              <a:rPr lang="en-US" sz="1100" dirty="0" smtClean="0"/>
              <a:t>    VALUES </a:t>
            </a:r>
            <a:r>
              <a:rPr lang="en-US" sz="1100" dirty="0"/>
              <a:t>("Learn PHP", "John </a:t>
            </a:r>
            <a:r>
              <a:rPr lang="en-US" sz="1100" dirty="0" err="1"/>
              <a:t>Poul</a:t>
            </a:r>
            <a:r>
              <a:rPr lang="en-US" sz="1100" dirty="0"/>
              <a:t>", </a:t>
            </a:r>
            <a:r>
              <a:rPr lang="en-US" sz="1100" dirty="0" smtClean="0"/>
              <a:t>“Spring by example”); </a:t>
            </a:r>
            <a:endParaRPr lang="en-US" sz="11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36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 in the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448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Spring JDBC is the central </a:t>
            </a:r>
            <a:r>
              <a:rPr lang="en-US" sz="2400" dirty="0"/>
              <a:t>framework class that manages all the database communication and exception </a:t>
            </a:r>
            <a:r>
              <a:rPr lang="en-US" sz="2400" dirty="0" smtClean="0"/>
              <a:t>handling</a:t>
            </a:r>
          </a:p>
          <a:p>
            <a:r>
              <a:rPr lang="en-US" sz="2400" dirty="0" err="1"/>
              <a:t>JdbcTemplate</a:t>
            </a:r>
            <a:r>
              <a:rPr lang="en-US" sz="2400" dirty="0"/>
              <a:t> class executes SQL queries, update statements and stored procedure calls, performs iteration over </a:t>
            </a:r>
            <a:r>
              <a:rPr lang="en-US" sz="2400" dirty="0" err="1"/>
              <a:t>ResultSets</a:t>
            </a:r>
            <a:r>
              <a:rPr lang="en-US" sz="2400" dirty="0"/>
              <a:t> and extraction of returned parameter </a:t>
            </a:r>
            <a:r>
              <a:rPr lang="en-US" sz="2400" dirty="0" smtClean="0"/>
              <a:t>values.</a:t>
            </a:r>
          </a:p>
          <a:p>
            <a:endParaRPr lang="en-US" sz="2400" dirty="0"/>
          </a:p>
          <a:p>
            <a:r>
              <a:rPr lang="en-US" sz="2400" dirty="0" smtClean="0"/>
              <a:t>Instances </a:t>
            </a:r>
            <a:r>
              <a:rPr lang="en-US" sz="2400" dirty="0"/>
              <a:t>of the </a:t>
            </a:r>
            <a:r>
              <a:rPr lang="en-US" sz="2400" i="1" dirty="0" err="1"/>
              <a:t>JdbcTemplate</a:t>
            </a:r>
            <a:r>
              <a:rPr lang="en-US" sz="2400" dirty="0"/>
              <a:t> class are </a:t>
            </a:r>
            <a:r>
              <a:rPr lang="en-US" sz="2400" i="1" dirty="0" err="1"/>
              <a:t>threadsafe</a:t>
            </a:r>
            <a:r>
              <a:rPr lang="en-US" sz="2400" dirty="0"/>
              <a:t> once configured. So you can configure a single instance of a </a:t>
            </a:r>
            <a:r>
              <a:rPr lang="en-US" sz="2400" i="1" dirty="0" err="1"/>
              <a:t>JdbcTemplate</a:t>
            </a:r>
            <a:r>
              <a:rPr lang="en-US" sz="2400" dirty="0"/>
              <a:t> and then safely inject this shared reference into multiple DAOs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37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713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38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Data Source and Injecting it.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As simple as creating  a bean of class(</a:t>
            </a:r>
            <a:r>
              <a:rPr lang="en-US" sz="2400" i="1" dirty="0" err="1"/>
              <a:t>org.springframework.jdbc.datasource.DriverManagerDataSource</a:t>
            </a:r>
            <a:r>
              <a:rPr lang="en-US" sz="2400" dirty="0" smtClean="0"/>
              <a:t>) and inject it to our DAO bean as shown below.</a:t>
            </a:r>
          </a:p>
          <a:p>
            <a:endParaRPr lang="en-US" sz="24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7" y="2708220"/>
            <a:ext cx="7838866" cy="319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5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48" y="1014349"/>
            <a:ext cx="8020115" cy="5143260"/>
          </a:xfrm>
        </p:spPr>
        <p:txBody>
          <a:bodyPr/>
          <a:lstStyle/>
          <a:p>
            <a:r>
              <a:rPr lang="en-US" dirty="0" smtClean="0"/>
              <a:t>The Spring Framework is an open source application framework.</a:t>
            </a:r>
          </a:p>
          <a:p>
            <a:r>
              <a:rPr lang="en-US" dirty="0" smtClean="0"/>
              <a:t>It provides comprehensive infrastructure support for developing Java application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2000" dirty="0" smtClean="0"/>
              <a:t>Spring deals with plumbing </a:t>
            </a:r>
          </a:p>
          <a:p>
            <a:pPr marL="0" indent="0">
              <a:buNone/>
            </a:pPr>
            <a:r>
              <a:rPr lang="en-US" dirty="0" smtClean="0"/>
              <a:t>Spring Integrates well with other enterprise services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Messaging, Remote Access</a:t>
            </a:r>
          </a:p>
          <a:p>
            <a:r>
              <a:rPr lang="en-US" dirty="0" smtClean="0"/>
              <a:t>Spring makes data access easier to do</a:t>
            </a:r>
          </a:p>
          <a:p>
            <a:pPr lvl="1"/>
            <a:r>
              <a:rPr lang="en-US" sz="2000" dirty="0" smtClean="0"/>
              <a:t>Manages Resources, supports all major data access technologies.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All we do is supply an instance of </a:t>
            </a:r>
            <a:r>
              <a:rPr lang="en-US" sz="2000" dirty="0" err="1" smtClean="0"/>
              <a:t>dataSource</a:t>
            </a:r>
            <a:r>
              <a:rPr lang="en-US" sz="2000" dirty="0" smtClean="0"/>
              <a:t> to our </a:t>
            </a:r>
            <a:r>
              <a:rPr lang="en-US" sz="2000" dirty="0" err="1" smtClean="0"/>
              <a:t>JdbcTemplate</a:t>
            </a:r>
            <a:r>
              <a:rPr lang="en-US" sz="2000" dirty="0" smtClean="0"/>
              <a:t> class.</a:t>
            </a:r>
          </a:p>
          <a:p>
            <a:r>
              <a:rPr lang="en-US" sz="2000" dirty="0" smtClean="0"/>
              <a:t>Look at the number of lines of code we didn’t have to write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39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 and executing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2599508"/>
            <a:ext cx="8458182" cy="30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30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8095" y="3127248"/>
            <a:ext cx="6226091" cy="1311128"/>
          </a:xfrm>
        </p:spPr>
        <p:txBody>
          <a:bodyPr/>
          <a:lstStyle/>
          <a:p>
            <a:r>
              <a:rPr lang="en-US" dirty="0" smtClean="0"/>
              <a:t>Integration Testing using SpringJUnit4Runner class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8094" y="2651760"/>
            <a:ext cx="8075459" cy="23643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fld id="{7AC11F0B-9A29-4EBD-B631-6648006CA4E4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086100" cy="365125"/>
          </a:xfrm>
        </p:spPr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125AF1D8-B0AE-4E77-AA99-EC861FD2EC0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793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724297"/>
            <a:ext cx="8020115" cy="4433312"/>
          </a:xfrm>
        </p:spPr>
        <p:txBody>
          <a:bodyPr/>
          <a:lstStyle/>
          <a:p>
            <a:r>
              <a:rPr lang="en-US" dirty="0" smtClean="0"/>
              <a:t>The code can be tested without deploying to any container.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i.e. you can test everything within eclipse.</a:t>
            </a:r>
          </a:p>
          <a:p>
            <a:r>
              <a:rPr lang="en-US" dirty="0" smtClean="0"/>
              <a:t>You can re-use your configuration file to test in different environments.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i.e. create different configuration file for each environment if the infrastructure is different without having to change an code.</a:t>
            </a:r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41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Integration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98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394928"/>
            <a:ext cx="8020115" cy="4762682"/>
          </a:xfrm>
        </p:spPr>
        <p:txBody>
          <a:bodyPr/>
          <a:lstStyle/>
          <a:p>
            <a:r>
              <a:rPr lang="en-US" dirty="0" smtClean="0"/>
              <a:t>SpringJUnit4Runner consists of  several Junit test support classes.</a:t>
            </a:r>
          </a:p>
          <a:p>
            <a:r>
              <a:rPr lang="en-US" dirty="0" smtClean="0"/>
              <a:t>It uses shared Application Context across test methods.</a:t>
            </a:r>
          </a:p>
          <a:p>
            <a:r>
              <a:rPr lang="en-US" dirty="0" smtClean="0"/>
              <a:t>The tests are annotated with @</a:t>
            </a:r>
            <a:r>
              <a:rPr lang="en-US" dirty="0" err="1" smtClean="0"/>
              <a:t>ContextConfiguration</a:t>
            </a:r>
            <a:endParaRPr lang="en-US" dirty="0" smtClean="0"/>
          </a:p>
          <a:p>
            <a:r>
              <a:rPr lang="en-US" dirty="0" smtClean="0"/>
              <a:t>We can specify the location of our configuration file by specifying the </a:t>
            </a:r>
            <a:r>
              <a:rPr lang="en-US" dirty="0" err="1" smtClean="0"/>
              <a:t>classpath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inject a bean by using @</a:t>
            </a:r>
            <a:r>
              <a:rPr lang="en-US" dirty="0" err="1" smtClean="0"/>
              <a:t>Autowired</a:t>
            </a:r>
            <a:r>
              <a:rPr lang="en-US" dirty="0" smtClean="0"/>
              <a:t> annotation.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42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48" y="365124"/>
            <a:ext cx="8306346" cy="1029803"/>
          </a:xfrm>
        </p:spPr>
        <p:txBody>
          <a:bodyPr/>
          <a:lstStyle/>
          <a:p>
            <a:r>
              <a:rPr lang="en-US" dirty="0" smtClean="0"/>
              <a:t>Integration Testing :SpringJUnit4Runner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735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49531"/>
            <a:ext cx="8020050" cy="467650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43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 to run Integration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89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the code base to include functionalities to </a:t>
            </a:r>
          </a:p>
          <a:p>
            <a:pPr lvl="2"/>
            <a:r>
              <a:rPr lang="en-US" dirty="0" smtClean="0"/>
              <a:t>Update the  row by Id.</a:t>
            </a:r>
          </a:p>
          <a:p>
            <a:pPr lvl="2"/>
            <a:r>
              <a:rPr lang="en-US" dirty="0" smtClean="0"/>
              <a:t>Delete the row by Id.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Also write </a:t>
            </a:r>
            <a:r>
              <a:rPr lang="en-US" dirty="0" smtClean="0"/>
              <a:t>integration tests </a:t>
            </a:r>
            <a:r>
              <a:rPr lang="en-US" dirty="0" smtClean="0"/>
              <a:t>for them.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44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969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8095" y="3127248"/>
            <a:ext cx="7265562" cy="701731"/>
          </a:xfrm>
        </p:spPr>
        <p:txBody>
          <a:bodyPr/>
          <a:lstStyle/>
          <a:p>
            <a:r>
              <a:rPr lang="en-US" dirty="0" smtClean="0"/>
              <a:t>Spring Web MVC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8095" y="4323806"/>
            <a:ext cx="6225836" cy="6531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AC11F0B-9A29-4EBD-B631-6648006CA4E4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-1" y="5826034"/>
            <a:ext cx="3735977" cy="89544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5AF1D8-B0AE-4E77-AA99-EC861FD2EC0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26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a Dispatcher Servlet(one-time)</a:t>
            </a:r>
          </a:p>
          <a:p>
            <a:r>
              <a:rPr lang="en-US" dirty="0" smtClean="0"/>
              <a:t>Implement a request handler(controller)</a:t>
            </a:r>
          </a:p>
          <a:p>
            <a:r>
              <a:rPr lang="en-US" dirty="0" smtClean="0"/>
              <a:t>Implement the view(s)(</a:t>
            </a:r>
            <a:r>
              <a:rPr lang="en-US" dirty="0" err="1" smtClean="0"/>
              <a:t>jsp,jsf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Register the controller with </a:t>
            </a:r>
            <a:r>
              <a:rPr lang="en-US" dirty="0" err="1" smtClean="0"/>
              <a:t>DispatcherServlet</a:t>
            </a:r>
            <a:endParaRPr lang="en-US" dirty="0" smtClean="0"/>
          </a:p>
          <a:p>
            <a:r>
              <a:rPr lang="en-US" dirty="0" smtClean="0"/>
              <a:t>Deploy application to any container and test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Steps for developing a Spring MVC application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80285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48" y="1014349"/>
            <a:ext cx="8020115" cy="5143260"/>
          </a:xfrm>
        </p:spPr>
        <p:txBody>
          <a:bodyPr/>
          <a:lstStyle/>
          <a:p>
            <a:r>
              <a:rPr lang="en-US" sz="2400" dirty="0" smtClean="0"/>
              <a:t>Let us start by creating a new maven project.</a:t>
            </a:r>
          </a:p>
          <a:p>
            <a:r>
              <a:rPr lang="en-US" sz="2400" dirty="0" smtClean="0"/>
              <a:t>When you create a maven project for a web application, the packaging should be a war file.</a:t>
            </a:r>
          </a:p>
          <a:p>
            <a:r>
              <a:rPr lang="en-US" sz="2400" dirty="0" smtClean="0"/>
              <a:t>When you create a war packaging structure and there is no web.xml file, then eclipse will complain about it.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Getting hands dirty ….Create a maven project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8" y="2952207"/>
            <a:ext cx="7705455" cy="28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372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 web application should look like this.</a:t>
            </a:r>
          </a:p>
          <a:p>
            <a:r>
              <a:rPr lang="en-US" dirty="0" smtClean="0"/>
              <a:t>Create a WEB-INF folder inside webapp folder.</a:t>
            </a:r>
          </a:p>
          <a:p>
            <a:r>
              <a:rPr lang="en-US" dirty="0" smtClean="0"/>
              <a:t>Add web.xml file inside webapp folder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48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48" y="365125"/>
            <a:ext cx="8020115" cy="987020"/>
          </a:xfrm>
        </p:spPr>
        <p:txBody>
          <a:bodyPr/>
          <a:lstStyle/>
          <a:p>
            <a:r>
              <a:rPr lang="en-US" dirty="0" smtClean="0"/>
              <a:t>Creating web application folder structure.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7" y="2913017"/>
            <a:ext cx="8020115" cy="380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3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 and minimally invasive development with POJO</a:t>
            </a:r>
          </a:p>
          <a:p>
            <a:r>
              <a:rPr lang="en-US" dirty="0" smtClean="0"/>
              <a:t>Loose coupling through dependency injection </a:t>
            </a:r>
          </a:p>
          <a:p>
            <a:r>
              <a:rPr lang="en-US" dirty="0" smtClean="0"/>
              <a:t>Declarative programming through aspects</a:t>
            </a:r>
          </a:p>
          <a:p>
            <a:r>
              <a:rPr lang="en-US" dirty="0" smtClean="0"/>
              <a:t>Boilerplate code reduction through templates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62AD-F359-4A5D-A353-2EAB7A3801EE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Spring?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996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can be initialized within a webapp by just adding a Spring provided servlet listener.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49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Investigating content inside web.xml file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3" y="2222644"/>
            <a:ext cx="7844708" cy="39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42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defined in web.xml and is core to spring </a:t>
            </a:r>
            <a:r>
              <a:rPr lang="en-US" dirty="0" err="1" smtClean="0"/>
              <a:t>mvc</a:t>
            </a:r>
            <a:endParaRPr lang="en-US" dirty="0" smtClean="0"/>
          </a:p>
          <a:p>
            <a:r>
              <a:rPr lang="en-US" dirty="0" smtClean="0"/>
              <a:t>Dispatcher servlet coordinates all request handling activities</a:t>
            </a:r>
          </a:p>
          <a:p>
            <a:r>
              <a:rPr lang="en-US" dirty="0" smtClean="0"/>
              <a:t>Delegates to web infrastructure beans</a:t>
            </a:r>
          </a:p>
          <a:p>
            <a:r>
              <a:rPr lang="en-US" dirty="0" smtClean="0"/>
              <a:t>Invokes user web components</a:t>
            </a:r>
          </a:p>
          <a:p>
            <a:r>
              <a:rPr lang="en-US" dirty="0" smtClean="0"/>
              <a:t>Users spring for its configuration</a:t>
            </a:r>
          </a:p>
          <a:p>
            <a:r>
              <a:rPr lang="en-US" dirty="0" smtClean="0"/>
              <a:t>Creates separate “servlet” application context</a:t>
            </a:r>
          </a:p>
          <a:p>
            <a:r>
              <a:rPr lang="en-US" dirty="0" smtClean="0"/>
              <a:t>The location of the dispatcher servlet configuration file is defined in web.xml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50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Servlet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538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51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Mvc-dispatcher-servlet.xml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48" y="770709"/>
            <a:ext cx="8020115" cy="53869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000" dirty="0"/>
              <a:t>&lt;</a:t>
            </a:r>
            <a:r>
              <a:rPr lang="en-US" sz="2000" dirty="0" err="1"/>
              <a:t>mvc:annotation-driven</a:t>
            </a:r>
            <a:r>
              <a:rPr lang="en-US" sz="2000" dirty="0" smtClean="0"/>
              <a:t>/&gt;</a:t>
            </a:r>
            <a:r>
              <a:rPr lang="en-US" sz="2000" i="1" dirty="0" smtClean="0"/>
              <a:t>  Tells dispatcher servlet that you are using annotations </a:t>
            </a:r>
          </a:p>
          <a:p>
            <a:r>
              <a:rPr lang="en-US" sz="2000" dirty="0" smtClean="0"/>
              <a:t>&lt;</a:t>
            </a:r>
            <a:r>
              <a:rPr lang="en-US" sz="2000" dirty="0" err="1"/>
              <a:t>context:component-scan</a:t>
            </a:r>
            <a:r>
              <a:rPr lang="en-US" sz="2000" dirty="0"/>
              <a:t> base-package</a:t>
            </a:r>
            <a:r>
              <a:rPr lang="en-US" sz="2000" dirty="0" smtClean="0"/>
              <a:t>=</a:t>
            </a:r>
            <a:r>
              <a:rPr lang="en-US" sz="2000" i="1" dirty="0" smtClean="0"/>
              <a:t>"com.five9group"/&gt;Look for annotations starting from folder structure anything below com.five9group</a:t>
            </a:r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" y="2481942"/>
            <a:ext cx="8139312" cy="338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25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5" y="1536315"/>
            <a:ext cx="5826034" cy="320992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52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Processing 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929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809897"/>
            <a:ext cx="8020115" cy="5347712"/>
          </a:xfrm>
        </p:spPr>
        <p:txBody>
          <a:bodyPr/>
          <a:lstStyle/>
          <a:p>
            <a:r>
              <a:rPr lang="en-US" sz="2000" dirty="0" smtClean="0"/>
              <a:t>Handlers are typically called controllers and are usually annotated with @</a:t>
            </a:r>
            <a:r>
              <a:rPr lang="en-US" sz="2000" dirty="0" err="1" smtClean="0"/>
              <a:t>Contoller</a:t>
            </a:r>
            <a:endParaRPr lang="en-US" sz="2000" dirty="0" smtClean="0"/>
          </a:p>
          <a:p>
            <a:r>
              <a:rPr lang="en-US" sz="2000" dirty="0" smtClean="0"/>
              <a:t>@</a:t>
            </a:r>
            <a:r>
              <a:rPr lang="en-US" sz="2000" dirty="0" err="1" smtClean="0"/>
              <a:t>RequestMapping</a:t>
            </a:r>
            <a:r>
              <a:rPr lang="en-US" sz="2000" dirty="0" smtClean="0"/>
              <a:t> tells spring what method to execute when processing a particular request.</a:t>
            </a:r>
          </a:p>
          <a:p>
            <a:r>
              <a:rPr lang="en-US" sz="2000" dirty="0"/>
              <a:t>Controllers typically </a:t>
            </a:r>
            <a:r>
              <a:rPr lang="en-US" sz="2000" dirty="0" smtClean="0"/>
              <a:t>returns </a:t>
            </a:r>
            <a:r>
              <a:rPr lang="en-US" sz="2000" dirty="0"/>
              <a:t>a view name</a:t>
            </a:r>
          </a:p>
          <a:p>
            <a:r>
              <a:rPr lang="en-US" sz="2000" dirty="0"/>
              <a:t>Controllers may return null or void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53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Handlers/Controllers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22" y="2991887"/>
            <a:ext cx="6794790" cy="26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199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view resolvers are defined in the dispatcher servlet configuration file.</a:t>
            </a:r>
          </a:p>
          <a:p>
            <a:endParaRPr lang="en-US" sz="2400" dirty="0" smtClean="0"/>
          </a:p>
          <a:p>
            <a:r>
              <a:rPr lang="en-US" sz="2400" dirty="0" smtClean="0"/>
              <a:t>The Dispatcher Servlet delegates to a View resolver to map returned view name to view implementation.</a:t>
            </a:r>
          </a:p>
          <a:p>
            <a:endParaRPr lang="en-US" sz="2400" dirty="0" smtClean="0"/>
          </a:p>
          <a:p>
            <a:r>
              <a:rPr lang="en-US" sz="2400" dirty="0" smtClean="0"/>
              <a:t>The default view resolver treats the view name as a Web Application-relative file path.</a:t>
            </a:r>
          </a:p>
          <a:p>
            <a:endParaRPr lang="en-US" sz="2400" dirty="0" smtClean="0"/>
          </a:p>
          <a:p>
            <a:r>
              <a:rPr lang="en-US" sz="2400" dirty="0" smtClean="0"/>
              <a:t>There are different implementations of view resolvers.</a:t>
            </a:r>
          </a:p>
          <a:p>
            <a:pPr lvl="1"/>
            <a:r>
              <a:rPr lang="en-US" sz="1200" i="1" dirty="0" smtClean="0"/>
              <a:t>org.springframework.web.servlet.view.InternalResourceViewResolver</a:t>
            </a:r>
          </a:p>
          <a:p>
            <a:pPr lvl="1"/>
            <a:r>
              <a:rPr lang="en-US" sz="1200" i="1" dirty="0" smtClean="0"/>
              <a:t>org.springframework.web.servlet.view.UrlBasedViewResolver</a:t>
            </a:r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54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View Resolvers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7768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188721"/>
            <a:ext cx="8020115" cy="4968888"/>
          </a:xfrm>
        </p:spPr>
        <p:txBody>
          <a:bodyPr/>
          <a:lstStyle/>
          <a:p>
            <a:r>
              <a:rPr lang="en-US" dirty="0" smtClean="0"/>
              <a:t>Check out the springWeb application from GitHub from the following location.</a:t>
            </a:r>
          </a:p>
          <a:p>
            <a:r>
              <a:rPr lang="en-US" dirty="0" smtClean="0"/>
              <a:t>Run maven command to generate a war file.</a:t>
            </a:r>
          </a:p>
          <a:p>
            <a:r>
              <a:rPr lang="en-US" dirty="0" smtClean="0"/>
              <a:t>Download Tomcat Server from Apache site and extract it to location of your choice. </a:t>
            </a:r>
          </a:p>
          <a:p>
            <a:r>
              <a:rPr lang="en-US" dirty="0"/>
              <a:t>C</a:t>
            </a:r>
            <a:r>
              <a:rPr lang="en-US" dirty="0" smtClean="0"/>
              <a:t>onfigure eclipse to start and stop the server from the IDE.</a:t>
            </a:r>
          </a:p>
          <a:p>
            <a:r>
              <a:rPr lang="en-US" dirty="0" smtClean="0"/>
              <a:t>Deploy the application to the Server.</a:t>
            </a:r>
          </a:p>
          <a:p>
            <a:r>
              <a:rPr lang="en-US" dirty="0" smtClean="0"/>
              <a:t>Start the server and test the </a:t>
            </a:r>
            <a:r>
              <a:rPr lang="en-US" dirty="0" err="1" smtClean="0"/>
              <a:t>url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55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Build and </a:t>
            </a:r>
            <a:r>
              <a:rPr lang="en-US" sz="2800" smtClean="0"/>
              <a:t>deploy ‘springWeb’ </a:t>
            </a:r>
            <a:r>
              <a:rPr lang="en-US" sz="2800" dirty="0" smtClean="0"/>
              <a:t>application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37761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access </a:t>
            </a:r>
            <a:r>
              <a:rPr lang="en-US" dirty="0" smtClean="0">
                <a:hlinkClick r:id="rId2"/>
              </a:rPr>
              <a:t>http://localhost:8080/springWeb</a:t>
            </a:r>
            <a:r>
              <a:rPr lang="en-US" dirty="0" smtClean="0"/>
              <a:t>. You should be seeing something like this.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56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Deployed application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361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110343"/>
            <a:ext cx="8020115" cy="5047266"/>
          </a:xfrm>
        </p:spPr>
        <p:txBody>
          <a:bodyPr/>
          <a:lstStyle/>
          <a:p>
            <a:r>
              <a:rPr lang="en-US" dirty="0"/>
              <a:t>You can configure </a:t>
            </a:r>
            <a:r>
              <a:rPr lang="en-US" dirty="0" smtClean="0"/>
              <a:t>Selenium </a:t>
            </a:r>
            <a:r>
              <a:rPr lang="en-US" dirty="0"/>
              <a:t>in maven project just by including the </a:t>
            </a:r>
            <a:r>
              <a:rPr lang="en-US" dirty="0" smtClean="0"/>
              <a:t>dependency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57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Testing: Selenium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21" y="2128703"/>
            <a:ext cx="7019885" cy="376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356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separate package as out lined below and add tests to 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58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package for functional testing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70" y="2165508"/>
            <a:ext cx="7904180" cy="419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2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62AD-F359-4A5D-A353-2EAB7A3801EE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1352550"/>
            <a:ext cx="6970881" cy="4805363"/>
          </a:xfrm>
        </p:spPr>
      </p:pic>
    </p:spTree>
    <p:extLst>
      <p:ext uri="{BB962C8B-B14F-4D97-AF65-F5344CB8AC3E}">
        <p14:creationId xmlns:p14="http://schemas.microsoft.com/office/powerpoint/2010/main" val="9650987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014349"/>
            <a:ext cx="8020115" cy="5143260"/>
          </a:xfrm>
        </p:spPr>
        <p:txBody>
          <a:bodyPr/>
          <a:lstStyle/>
          <a:p>
            <a:r>
              <a:rPr lang="en-US" sz="2400" i="1" dirty="0" err="1"/>
              <a:t>org.openqa.selenium.WebDriver</a:t>
            </a:r>
            <a:r>
              <a:rPr lang="en-US" sz="2400" dirty="0"/>
              <a:t>: The main interface to use for testing, which represents an </a:t>
            </a:r>
            <a:r>
              <a:rPr lang="en-US" sz="2400" dirty="0" err="1"/>
              <a:t>idealised</a:t>
            </a:r>
            <a:r>
              <a:rPr lang="en-US" sz="2400" dirty="0"/>
              <a:t> web browser. The methods in this class fall into three categories – Control of the browser itself, Selection of </a:t>
            </a:r>
            <a:r>
              <a:rPr lang="en-US" sz="2400" dirty="0" err="1"/>
              <a:t>WebElements</a:t>
            </a:r>
            <a:r>
              <a:rPr lang="en-US" sz="2400" dirty="0"/>
              <a:t>, Debugging aids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i="1" dirty="0" err="1" smtClean="0"/>
              <a:t>org.openqa.selenium.WebElement</a:t>
            </a:r>
            <a:r>
              <a:rPr lang="en-US" sz="2400" dirty="0"/>
              <a:t>: Represents an HTML element. Generally, all interesting operations to do with interacting with a page will be performed through this interface.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i="1" dirty="0" err="1" smtClean="0"/>
              <a:t>org.openqa.selenium.By</a:t>
            </a:r>
            <a:r>
              <a:rPr lang="en-US" sz="2400" dirty="0"/>
              <a:t>: Mechanism used to locate elements within a document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59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</a:t>
            </a:r>
            <a:r>
              <a:rPr lang="en-US" dirty="0"/>
              <a:t>c</a:t>
            </a:r>
            <a:r>
              <a:rPr lang="en-US" dirty="0" smtClean="0"/>
              <a:t>ore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047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463039"/>
            <a:ext cx="8020115" cy="4694569"/>
          </a:xfrm>
        </p:spPr>
        <p:txBody>
          <a:bodyPr/>
          <a:lstStyle/>
          <a:p>
            <a:r>
              <a:rPr lang="en-US" dirty="0" err="1"/>
              <a:t>Xpath</a:t>
            </a:r>
            <a:endParaRPr lang="en-US" dirty="0"/>
          </a:p>
          <a:p>
            <a:r>
              <a:rPr lang="en-US" dirty="0"/>
              <a:t>ID</a:t>
            </a:r>
          </a:p>
          <a:p>
            <a:r>
              <a:rPr lang="en-US" dirty="0" err="1"/>
              <a:t>ClassName</a:t>
            </a:r>
            <a:endParaRPr lang="en-US" dirty="0"/>
          </a:p>
          <a:p>
            <a:r>
              <a:rPr lang="en-US" dirty="0"/>
              <a:t>Name</a:t>
            </a:r>
          </a:p>
          <a:p>
            <a:r>
              <a:rPr lang="en-US" dirty="0" err="1"/>
              <a:t>LinkText</a:t>
            </a:r>
            <a:endParaRPr lang="en-US" dirty="0"/>
          </a:p>
          <a:p>
            <a:r>
              <a:rPr lang="en-US" dirty="0" err="1"/>
              <a:t>CssSelector</a:t>
            </a:r>
            <a:endParaRPr lang="en-US" dirty="0"/>
          </a:p>
          <a:p>
            <a:r>
              <a:rPr lang="en-US" dirty="0"/>
              <a:t>Partial link text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60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Locator techniques to identify html objects</a:t>
            </a:r>
          </a:p>
        </p:txBody>
      </p:sp>
    </p:spTree>
    <p:extLst>
      <p:ext uri="{BB962C8B-B14F-4D97-AF65-F5344CB8AC3E}">
        <p14:creationId xmlns:p14="http://schemas.microsoft.com/office/powerpoint/2010/main" val="34953653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code you updated in Spring Data Access module, develop UI components to update, delete tutorials so that the user can interact with the application. </a:t>
            </a:r>
          </a:p>
          <a:p>
            <a:r>
              <a:rPr lang="en-US" dirty="0" smtClean="0"/>
              <a:t>Also write unit  and </a:t>
            </a:r>
            <a:r>
              <a:rPr lang="en-US" smtClean="0"/>
              <a:t>selenium tests for </a:t>
            </a:r>
            <a:r>
              <a:rPr lang="en-US" dirty="0" smtClean="0"/>
              <a:t>them.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F0B-9A29-4EBD-B631-6648006CA4E4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61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078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8095" y="3127248"/>
            <a:ext cx="6226091" cy="1089529"/>
          </a:xfrm>
        </p:spPr>
        <p:txBody>
          <a:bodyPr/>
          <a:lstStyle/>
          <a:p>
            <a:r>
              <a:rPr lang="en-US" dirty="0"/>
              <a:t>Code Refactoring and Metrics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68095" y="2651760"/>
            <a:ext cx="6225836" cy="14532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-1" y="5839098"/>
            <a:ext cx="5564777" cy="88237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5AF1D8-B0AE-4E77-AA99-EC861FD2EC0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872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process of cleaning code without changing the underlying functionality to improve the structure of code and reduce complexity.​</a:t>
            </a:r>
          </a:p>
          <a:p>
            <a:pPr fontAlgn="base"/>
            <a:r>
              <a:rPr lang="en-US" dirty="0"/>
              <a:t>The best way to refactor code is to extract method.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63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Refactoring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17" y="3613666"/>
            <a:ext cx="6962503" cy="27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650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Tools that analyze cyclomatic complexity is good at pointing out code that needs to be refactored.​</a:t>
            </a:r>
          </a:p>
          <a:p>
            <a:pPr fontAlgn="base"/>
            <a:r>
              <a:rPr lang="en-US" dirty="0"/>
              <a:t>Running Cobertura to identify cyclomatic complexity from maven​</a:t>
            </a:r>
          </a:p>
          <a:p>
            <a:pPr fontAlgn="base"/>
            <a:r>
              <a:rPr lang="en-US" dirty="0"/>
              <a:t>Higher the complexity number better it is to refactor code.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64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identify code that needs refactoring?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" y="4335382"/>
            <a:ext cx="8113186" cy="202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098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Why measure code attributes​</a:t>
            </a:r>
          </a:p>
          <a:p>
            <a:pPr lvl="2" fontAlgn="base"/>
            <a:r>
              <a:rPr lang="en-US" dirty="0" smtClean="0"/>
              <a:t>Complexity</a:t>
            </a:r>
            <a:r>
              <a:rPr lang="en-US" dirty="0"/>
              <a:t> ​</a:t>
            </a:r>
          </a:p>
          <a:p>
            <a:pPr lvl="2" fontAlgn="base"/>
            <a:r>
              <a:rPr lang="en-US" dirty="0"/>
              <a:t>Maintainability ​</a:t>
            </a:r>
          </a:p>
          <a:p>
            <a:pPr lvl="2" fontAlgn="base"/>
            <a:r>
              <a:rPr lang="en-US" dirty="0"/>
              <a:t>Risk​</a:t>
            </a:r>
          </a:p>
          <a:p>
            <a:pPr lvl="2" fontAlgn="base"/>
            <a:r>
              <a:rPr lang="en-US" dirty="0"/>
              <a:t>Extensibility​</a:t>
            </a:r>
          </a:p>
          <a:p>
            <a:pPr lvl="2" fontAlgn="base"/>
            <a:r>
              <a:rPr lang="en-US" dirty="0"/>
              <a:t>Waste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65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Metrics</a:t>
            </a:r>
          </a:p>
        </p:txBody>
      </p:sp>
    </p:spTree>
    <p:extLst>
      <p:ext uri="{BB962C8B-B14F-4D97-AF65-F5344CB8AC3E}">
        <p14:creationId xmlns:p14="http://schemas.microsoft.com/office/powerpoint/2010/main" val="3143551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Cyclomatic Complexity</a:t>
            </a:r>
          </a:p>
          <a:p>
            <a:r>
              <a:rPr lang="en-US" dirty="0"/>
              <a:t>Duplicate Code Analysis</a:t>
            </a:r>
          </a:p>
          <a:p>
            <a:r>
              <a:rPr lang="en-US" dirty="0"/>
              <a:t>Circular Dependencies</a:t>
            </a:r>
          </a:p>
          <a:p>
            <a:r>
              <a:rPr lang="en-US" dirty="0">
                <a:latin typeface="Trebuchet MS" charset="0"/>
              </a:rPr>
              <a:t>Code Coverage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66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Metrics Terminology</a:t>
            </a:r>
          </a:p>
        </p:txBody>
      </p:sp>
    </p:spTree>
    <p:extLst>
      <p:ext uri="{BB962C8B-B14F-4D97-AF65-F5344CB8AC3E}">
        <p14:creationId xmlns:p14="http://schemas.microsoft.com/office/powerpoint/2010/main" val="19743442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 of number of paths through the methods</a:t>
            </a:r>
            <a:r>
              <a:rPr lang="en-US" dirty="0" smtClean="0"/>
              <a:t>. More </a:t>
            </a:r>
            <a:r>
              <a:rPr lang="en-US" dirty="0"/>
              <a:t>the number of paths complexity increases linearly.</a:t>
            </a:r>
          </a:p>
          <a:p>
            <a:r>
              <a:rPr lang="en-US" dirty="0"/>
              <a:t>Tools used to measure cyclomatic Complexity</a:t>
            </a:r>
          </a:p>
          <a:p>
            <a:pPr lvl="2"/>
            <a:r>
              <a:rPr lang="en-US" sz="1800" dirty="0"/>
              <a:t>PMD</a:t>
            </a:r>
          </a:p>
          <a:p>
            <a:pPr lvl="2"/>
            <a:r>
              <a:rPr lang="en-US" sz="1800" dirty="0"/>
              <a:t>The Eclipse Metrics plug-in</a:t>
            </a:r>
          </a:p>
          <a:p>
            <a:pPr lvl="2"/>
            <a:r>
              <a:rPr lang="en-US" sz="1800" dirty="0" err="1"/>
              <a:t>JavaNCSS</a:t>
            </a:r>
            <a:endParaRPr lang="en-US" sz="1800" dirty="0"/>
          </a:p>
          <a:p>
            <a:pPr lvl="2"/>
            <a:r>
              <a:rPr lang="en-US" sz="1800" dirty="0"/>
              <a:t>Cobertura</a:t>
            </a:r>
          </a:p>
          <a:p>
            <a:pPr marL="914400" lvl="2" indent="0">
              <a:buNone/>
            </a:pPr>
            <a:r>
              <a:rPr lang="en-US" sz="1800" dirty="0"/>
              <a:t>To reduce Cyclomatic Complexity we can introduce isolation via refactoring</a:t>
            </a:r>
          </a:p>
          <a:p>
            <a:pPr lvl="2"/>
            <a:r>
              <a:rPr lang="en-US" sz="1800" dirty="0"/>
              <a:t>Break the method into smaller ones</a:t>
            </a:r>
          </a:p>
          <a:p>
            <a:pPr lvl="2"/>
            <a:r>
              <a:rPr lang="en-US" sz="1800" dirty="0"/>
              <a:t>Introduce more classes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67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Cyclomatic Complexity</a:t>
            </a:r>
          </a:p>
        </p:txBody>
      </p:sp>
    </p:spTree>
    <p:extLst>
      <p:ext uri="{BB962C8B-B14F-4D97-AF65-F5344CB8AC3E}">
        <p14:creationId xmlns:p14="http://schemas.microsoft.com/office/powerpoint/2010/main" val="17157466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code with demonstrates poor coding standards and replicate defects</a:t>
            </a:r>
          </a:p>
          <a:p>
            <a:r>
              <a:rPr lang="en-US" dirty="0"/>
              <a:t>Tools used for Duplicate code analysis </a:t>
            </a:r>
          </a:p>
          <a:p>
            <a:pPr lvl="2"/>
            <a:r>
              <a:rPr lang="en-US" sz="1600" dirty="0"/>
              <a:t>CPD </a:t>
            </a:r>
          </a:p>
          <a:p>
            <a:pPr marL="914400" lvl="2" indent="0">
              <a:buNone/>
            </a:pPr>
            <a:r>
              <a:rPr lang="en-US" sz="1600" dirty="0"/>
              <a:t>Resolution for duplicate code issues</a:t>
            </a:r>
          </a:p>
          <a:p>
            <a:pPr lvl="2"/>
            <a:r>
              <a:rPr lang="en-US" sz="1200" dirty="0"/>
              <a:t>  </a:t>
            </a:r>
            <a:r>
              <a:rPr lang="en-US" dirty="0"/>
              <a:t>Refactor code to extract super class</a:t>
            </a:r>
          </a:p>
          <a:p>
            <a:pPr lvl="2"/>
            <a:r>
              <a:rPr lang="en-US" dirty="0"/>
              <a:t>   Extract Methods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68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 Code Analysis</a:t>
            </a:r>
          </a:p>
        </p:txBody>
      </p:sp>
    </p:spTree>
    <p:extLst>
      <p:ext uri="{BB962C8B-B14F-4D97-AF65-F5344CB8AC3E}">
        <p14:creationId xmlns:p14="http://schemas.microsoft.com/office/powerpoint/2010/main" val="184839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Beans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sz="2000" dirty="0"/>
              <a:t>Implements </a:t>
            </a:r>
            <a:r>
              <a:rPr lang="en-US" sz="2000" dirty="0" err="1"/>
              <a:t>beanfactory</a:t>
            </a:r>
            <a:r>
              <a:rPr lang="en-US" sz="2000" dirty="0"/>
              <a:t> through factory pattern</a:t>
            </a:r>
          </a:p>
          <a:p>
            <a:r>
              <a:rPr lang="en-US" dirty="0" smtClean="0"/>
              <a:t>Core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sz="2000" dirty="0" smtClean="0"/>
              <a:t>It </a:t>
            </a:r>
            <a:r>
              <a:rPr lang="en-US" sz="2000" dirty="0"/>
              <a:t>has dependency </a:t>
            </a:r>
            <a:r>
              <a:rPr lang="en-US" sz="2000" dirty="0" smtClean="0"/>
              <a:t>injection and </a:t>
            </a:r>
            <a:r>
              <a:rPr lang="en-US" sz="2000" dirty="0"/>
              <a:t>IOC features</a:t>
            </a:r>
          </a:p>
          <a:p>
            <a:r>
              <a:rPr lang="en-US" dirty="0" smtClean="0"/>
              <a:t>Context</a:t>
            </a:r>
          </a:p>
          <a:p>
            <a:pPr marL="0" indent="0">
              <a:buNone/>
            </a:pPr>
            <a:r>
              <a:rPr lang="en-US" sz="2000" dirty="0" smtClean="0"/>
              <a:t>       Used for application context</a:t>
            </a:r>
          </a:p>
          <a:p>
            <a:r>
              <a:rPr lang="en-US" dirty="0" smtClean="0"/>
              <a:t>Expression Language</a:t>
            </a:r>
          </a:p>
          <a:p>
            <a:pPr marL="0" indent="0">
              <a:buNone/>
            </a:pPr>
            <a:r>
              <a:rPr lang="en-US" sz="2000" dirty="0" smtClean="0"/>
              <a:t>Used for querying and manipulating objects at runtime 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614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Occurs when one part of the code(say X) depends on the other(say Y) and that in turn depends on the first; so you get a dependency like the one below</a:t>
            </a:r>
          </a:p>
          <a:p>
            <a:pPr marL="0" indent="0">
              <a:buNone/>
            </a:pPr>
            <a:r>
              <a:rPr lang="en-US" sz="2400" dirty="0"/>
              <a:t>                                   X &lt;--&gt;Y</a:t>
            </a:r>
          </a:p>
          <a:p>
            <a:pPr marL="0" indent="0">
              <a:buNone/>
            </a:pPr>
            <a:r>
              <a:rPr lang="en-US" sz="2400" dirty="0"/>
              <a:t>     This creates compilation and deployment issues.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Tools </a:t>
            </a:r>
            <a:r>
              <a:rPr lang="en-US" sz="2400" dirty="0"/>
              <a:t>used to measure circular dependencies</a:t>
            </a:r>
          </a:p>
          <a:p>
            <a:pPr marL="0" indent="0">
              <a:buNone/>
            </a:pPr>
            <a:r>
              <a:rPr lang="en-US" sz="2400" dirty="0"/>
              <a:t>                                   </a:t>
            </a:r>
            <a:r>
              <a:rPr lang="en-US" sz="2400" dirty="0" err="1"/>
              <a:t>JDepend</a:t>
            </a:r>
            <a:endParaRPr lang="en-US" sz="2400" dirty="0"/>
          </a:p>
          <a:p>
            <a:r>
              <a:rPr lang="en-US" sz="2400" dirty="0"/>
              <a:t>Resolution for circular dependencies</a:t>
            </a:r>
          </a:p>
          <a:p>
            <a:pPr marL="0" indent="0">
              <a:buNone/>
            </a:pPr>
            <a:r>
              <a:rPr lang="en-US" sz="2400" dirty="0"/>
              <a:t>                   Make the code modular by extracting packages.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69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Dependencies</a:t>
            </a:r>
          </a:p>
        </p:txBody>
      </p:sp>
    </p:spTree>
    <p:extLst>
      <p:ext uri="{BB962C8B-B14F-4D97-AF65-F5344CB8AC3E}">
        <p14:creationId xmlns:p14="http://schemas.microsoft.com/office/powerpoint/2010/main" val="12074980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8" y="1014349"/>
            <a:ext cx="8020115" cy="5143260"/>
          </a:xfrm>
        </p:spPr>
        <p:txBody>
          <a:bodyPr/>
          <a:lstStyle/>
          <a:p>
            <a:r>
              <a:rPr lang="en-US" dirty="0"/>
              <a:t>Used to determine how much of the code is being tested by coded test.(JUnit, selenium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Higher the number better is the code </a:t>
            </a:r>
            <a:r>
              <a:rPr lang="en-US" dirty="0" smtClean="0"/>
              <a:t>coverage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Tools used to measure code coverage.</a:t>
            </a:r>
          </a:p>
          <a:p>
            <a:pPr marL="0" indent="0">
              <a:buNone/>
            </a:pPr>
            <a:r>
              <a:rPr lang="en-US" dirty="0"/>
              <a:t>                               Cobertura</a:t>
            </a:r>
          </a:p>
          <a:p>
            <a:r>
              <a:rPr lang="en-US" dirty="0"/>
              <a:t>Running Cobertura via maven command.</a:t>
            </a:r>
          </a:p>
          <a:p>
            <a:pPr marL="0" indent="0">
              <a:buNone/>
            </a:pPr>
            <a:r>
              <a:rPr lang="en-US" dirty="0">
                <a:latin typeface="Trebuchet MS" charset="0"/>
              </a:rPr>
              <a:t>                 </a:t>
            </a:r>
            <a:r>
              <a:rPr lang="en-US" dirty="0" err="1">
                <a:latin typeface="Trebuchet MS" charset="0"/>
              </a:rPr>
              <a:t>mvn</a:t>
            </a:r>
            <a:r>
              <a:rPr lang="en-US" dirty="0">
                <a:latin typeface="Trebuchet MS" charset="0"/>
              </a:rPr>
              <a:t> </a:t>
            </a:r>
            <a:r>
              <a:rPr lang="en-US" dirty="0" err="1" smtClean="0">
                <a:latin typeface="Trebuchet MS" charset="0"/>
              </a:rPr>
              <a:t>cobertura:cobertura</a:t>
            </a:r>
            <a:endParaRPr lang="en-US" dirty="0" smtClean="0">
              <a:latin typeface="Trebuchet MS" charset="0"/>
            </a:endParaRPr>
          </a:p>
          <a:p>
            <a:pPr marL="0" indent="0">
              <a:buNone/>
            </a:pPr>
            <a:endParaRPr lang="en-US" dirty="0">
              <a:latin typeface="Trebuchet MS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70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</a:t>
            </a:r>
          </a:p>
        </p:txBody>
      </p:sp>
    </p:spTree>
    <p:extLst>
      <p:ext uri="{BB962C8B-B14F-4D97-AF65-F5344CB8AC3E}">
        <p14:creationId xmlns:p14="http://schemas.microsoft.com/office/powerpoint/2010/main" val="24624001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07319"/>
            <a:ext cx="8020050" cy="4295824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71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3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created by the </a:t>
            </a:r>
            <a:r>
              <a:rPr lang="en-US" dirty="0" err="1" smtClean="0"/>
              <a:t>IoC</a:t>
            </a:r>
            <a:r>
              <a:rPr lang="en-US" dirty="0" smtClean="0"/>
              <a:t> container is called as bean</a:t>
            </a:r>
          </a:p>
          <a:p>
            <a:r>
              <a:rPr lang="en-US" dirty="0" smtClean="0"/>
              <a:t>The container can be configured by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/>
              <a:t>Loading XML file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           Writing Java configuration classes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en-US" smtClean="0"/>
              <a:t>container is </a:t>
            </a:r>
            <a:r>
              <a:rPr lang="en-US" dirty="0" smtClean="0"/>
              <a:t>responsible for managing object lifecycle, initializing them and configuring these objects by wiring them together.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48" y="365125"/>
            <a:ext cx="8020115" cy="987020"/>
          </a:xfrm>
        </p:spPr>
        <p:txBody>
          <a:bodyPr/>
          <a:lstStyle/>
          <a:p>
            <a:r>
              <a:rPr lang="en-US" dirty="0" smtClean="0"/>
              <a:t>Inversion of Control Container(Dependency Injection)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4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Spring comes with several flavors of Application Context.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/>
              <a:t>Some of the important classes that implement Application Context are</a:t>
            </a: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ClassPathXmlApplicationContext</a:t>
            </a:r>
            <a:r>
              <a:rPr lang="en-US" i="1" dirty="0" smtClean="0"/>
              <a:t>: Defines that your configuration file is within the class path.</a:t>
            </a:r>
            <a:endParaRPr lang="en-US" i="1" dirty="0"/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FileSystemXmlApplicationContext: </a:t>
            </a:r>
            <a:r>
              <a:rPr lang="en-US" i="1" dirty="0" smtClean="0"/>
              <a:t>Defines where your configuration is located.</a:t>
            </a:r>
            <a:endParaRPr lang="en-US" i="1" dirty="0"/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XmlWebApplicationContext: </a:t>
            </a:r>
            <a:r>
              <a:rPr lang="en-US" i="1" dirty="0" smtClean="0"/>
              <a:t>Used for web applications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9D56-DBDD-4CB9-A3EC-4A16FD22C3CB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 by Five 9 Group,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F1D8-B0AE-4E77-AA99-EC861FD2EC07}" type="slidenum">
              <a:rPr lang="en-US" smtClean="0"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0479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9G_PowerPoint_Template [Read-Only]" id="{3DB926E8-352F-4965-B715-2874AB160C3A}" vid="{7A76B389-934D-419F-AA29-2F14AB1FEBAE}"/>
    </a:ext>
  </a:extLst>
</a:theme>
</file>

<file path=ppt/theme/theme2.xml><?xml version="1.0" encoding="utf-8"?>
<a:theme xmlns:a="http://schemas.openxmlformats.org/drawingml/2006/main" name="Topic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9G_PowerPoint_Template [Read-Only]" id="{3DB926E8-352F-4965-B715-2874AB160C3A}" vid="{DC72120D-AA55-4C52-866F-CF4DBDA691C1}"/>
    </a:ext>
  </a:extLst>
</a:theme>
</file>

<file path=ppt/theme/theme3.xml><?xml version="1.0" encoding="utf-8"?>
<a:theme xmlns:a="http://schemas.openxmlformats.org/drawingml/2006/main" name="Topic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9G_PowerPoint_Template [Read-Only]" id="{3DB926E8-352F-4965-B715-2874AB160C3A}" vid="{C43C4B69-6679-4AB4-97B9-1F2CEC2AA1BC}"/>
    </a:ext>
  </a:extLst>
</a:theme>
</file>

<file path=ppt/theme/theme4.xml><?xml version="1.0" encoding="utf-8"?>
<a:theme xmlns:a="http://schemas.openxmlformats.org/drawingml/2006/main" name="Topic 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9G_PowerPoint_Template [Read-Only]" id="{3DB926E8-352F-4965-B715-2874AB160C3A}" vid="{13F6645E-D853-4013-9609-03642F1F9FD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ACCE593AD92944B157D3BFC117C3B0" ma:contentTypeVersion="1" ma:contentTypeDescription="Create a new document." ma:contentTypeScope="" ma:versionID="31aa9146fadbcd029fea1f59b7fe6dbe">
  <xsd:schema xmlns:xsd="http://www.w3.org/2001/XMLSchema" xmlns:xs="http://www.w3.org/2001/XMLSchema" xmlns:p="http://schemas.microsoft.com/office/2006/metadata/properties" xmlns:ns2="f5816a01-d867-4d89-95c2-6adf1c4ae84d" targetNamespace="http://schemas.microsoft.com/office/2006/metadata/properties" ma:root="true" ma:fieldsID="687f2c7acd8a9d680a6dac2a9c40ddf7" ns2:_="">
    <xsd:import namespace="f5816a01-d867-4d89-95c2-6adf1c4ae84d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816a01-d867-4d89-95c2-6adf1c4ae8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24AFB6-F3E3-476B-B7F3-9359BAE92E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816a01-d867-4d89-95c2-6adf1c4ae8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243E58-1309-4BF1-A542-A18807F5B2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E4BD7C-7ABC-4370-BB20-57E2F16FD844}">
  <ds:schemaRefs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f5816a01-d867-4d89-95c2-6adf1c4ae84d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SpringFramework</Template>
  <TotalTime>2532</TotalTime>
  <Words>2988</Words>
  <Application>Microsoft Office PowerPoint</Application>
  <PresentationFormat>On-screen Show (4:3)</PresentationFormat>
  <Paragraphs>543</Paragraphs>
  <Slides>72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72</vt:i4>
      </vt:variant>
    </vt:vector>
  </HeadingPairs>
  <TitlesOfParts>
    <vt:vector size="82" baseType="lpstr">
      <vt:lpstr>Arial</vt:lpstr>
      <vt:lpstr>Arial Unicode MS</vt:lpstr>
      <vt:lpstr>Calibri</vt:lpstr>
      <vt:lpstr>Calibri Light</vt:lpstr>
      <vt:lpstr>Trebuchet MS</vt:lpstr>
      <vt:lpstr>Wingdings</vt:lpstr>
      <vt:lpstr>Presentation Title</vt:lpstr>
      <vt:lpstr>Topic 1</vt:lpstr>
      <vt:lpstr>Topic 2</vt:lpstr>
      <vt:lpstr>Topic Content</vt:lpstr>
      <vt:lpstr>Spring Framework</vt:lpstr>
      <vt:lpstr>Modules</vt:lpstr>
      <vt:lpstr>Introduction and Spring Bean Configuration</vt:lpstr>
      <vt:lpstr>Introduction to Spring</vt:lpstr>
      <vt:lpstr>Why Spring?</vt:lpstr>
      <vt:lpstr>Spring Architecture</vt:lpstr>
      <vt:lpstr>Spring core</vt:lpstr>
      <vt:lpstr>Inversion of Control Container(Dependency Injection)</vt:lpstr>
      <vt:lpstr>Application Context</vt:lpstr>
      <vt:lpstr>Getting hands dirty</vt:lpstr>
      <vt:lpstr>Getting hands dirty</vt:lpstr>
      <vt:lpstr>Creating a bean configuration file</vt:lpstr>
      <vt:lpstr>Adding to bean configuration file</vt:lpstr>
      <vt:lpstr>Adding bean definition for the class</vt:lpstr>
      <vt:lpstr>Added bean definition for HelloWorld</vt:lpstr>
      <vt:lpstr>Putting it together…</vt:lpstr>
      <vt:lpstr>Run it as java application</vt:lpstr>
      <vt:lpstr>Attributes of a Bean Tag</vt:lpstr>
      <vt:lpstr>Dependency Injection</vt:lpstr>
      <vt:lpstr>Setter Injection </vt:lpstr>
      <vt:lpstr>Constructor injection</vt:lpstr>
      <vt:lpstr>Assignment</vt:lpstr>
      <vt:lpstr>Unit Testing using mocking  framework(mockito)</vt:lpstr>
      <vt:lpstr>Unit Testing</vt:lpstr>
      <vt:lpstr>Unit Testing with mocking framework (Mockito): Overview  </vt:lpstr>
      <vt:lpstr>Conceptualize </vt:lpstr>
      <vt:lpstr>Adding Mockito to the project</vt:lpstr>
      <vt:lpstr>Stubbing Method’s return value</vt:lpstr>
      <vt:lpstr>Argument Matching</vt:lpstr>
      <vt:lpstr>Verifying Behavior</vt:lpstr>
      <vt:lpstr>Try it yourself…….</vt:lpstr>
      <vt:lpstr>Data Access with Spring JDBC Template</vt:lpstr>
      <vt:lpstr>Spring Data Access</vt:lpstr>
      <vt:lpstr>Getting hands dirty…</vt:lpstr>
      <vt:lpstr>Getting the Database Server</vt:lpstr>
      <vt:lpstr>Create a table</vt:lpstr>
      <vt:lpstr>Inserting data in the table</vt:lpstr>
      <vt:lpstr>Spring JDBC</vt:lpstr>
      <vt:lpstr>Configuring Data Source and Injecting it. </vt:lpstr>
      <vt:lpstr>Putting it together and executing</vt:lpstr>
      <vt:lpstr>Integration Testing using SpringJUnit4Runner class</vt:lpstr>
      <vt:lpstr>Advantages of Integration Testing</vt:lpstr>
      <vt:lpstr>Integration Testing :SpringJUnit4Runner</vt:lpstr>
      <vt:lpstr>Configurations to run Integration Test</vt:lpstr>
      <vt:lpstr>Assignment</vt:lpstr>
      <vt:lpstr>Spring Web MVC</vt:lpstr>
      <vt:lpstr>Steps for developing a Spring MVC application</vt:lpstr>
      <vt:lpstr>Getting hands dirty ….Create a maven project</vt:lpstr>
      <vt:lpstr>Creating web application folder structure.</vt:lpstr>
      <vt:lpstr>Investigating content inside web.xml file</vt:lpstr>
      <vt:lpstr>Dispatcher Servlet</vt:lpstr>
      <vt:lpstr>Mvc-dispatcher-servlet.xml</vt:lpstr>
      <vt:lpstr>Request Processing Lifecycle</vt:lpstr>
      <vt:lpstr>Handlers/Controllers</vt:lpstr>
      <vt:lpstr>View Resolvers</vt:lpstr>
      <vt:lpstr>Build and deploy ‘springWeb’ application</vt:lpstr>
      <vt:lpstr>Deployed application </vt:lpstr>
      <vt:lpstr>Functional Testing: Selenium</vt:lpstr>
      <vt:lpstr>Create package for functional testing</vt:lpstr>
      <vt:lpstr>Selenium core classes</vt:lpstr>
      <vt:lpstr>Locator techniques to identify html objects</vt:lpstr>
      <vt:lpstr>Assignment</vt:lpstr>
      <vt:lpstr>Code Refactoring and Metrics</vt:lpstr>
      <vt:lpstr>Code Refactoring</vt:lpstr>
      <vt:lpstr>How do you identify code that needs refactoring?</vt:lpstr>
      <vt:lpstr>Code Metrics</vt:lpstr>
      <vt:lpstr>Code Metrics Terminology</vt:lpstr>
      <vt:lpstr>Cyclomatic Complexity</vt:lpstr>
      <vt:lpstr>Duplicate Code Analysis</vt:lpstr>
      <vt:lpstr>Circular Dependencies</vt:lpstr>
      <vt:lpstr>Code Coverage</vt:lpstr>
      <vt:lpstr>Code Coverage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Bibhuti Admin</dc:creator>
  <cp:lastModifiedBy>Bibhuti Admin</cp:lastModifiedBy>
  <cp:revision>85</cp:revision>
  <dcterms:created xsi:type="dcterms:W3CDTF">2016-03-10T18:13:34Z</dcterms:created>
  <dcterms:modified xsi:type="dcterms:W3CDTF">2016-03-24T19:55:52Z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0x010100A6ACCE593AD92944B157D3BFC117C3B0</vt:lpwstr>
  </property>
</Properties>
</file>