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u pôster" id="{0944FE25-58C5-054A-97F6-90663D14EEE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y" initials="P" lastIdx="5" clrIdx="0"/>
  <p:cmAuthor id="2" name="Pedro Cacique" initials="PC" lastIdx="7" clrIdx="1">
    <p:extLst>
      <p:ext uri="{19B8F6BF-5375-455C-9EA6-DF929625EA0E}">
        <p15:presenceInfo xmlns:p15="http://schemas.microsoft.com/office/powerpoint/2012/main" userId="4e76e0b55d1b64df" providerId="Windows Live"/>
      </p:ext>
    </p:extLst>
  </p:cmAuthor>
  <p:cmAuthor id="3" name="MARIA AMELIA ELISEO" initials="MAE" lastIdx="5" clrIdx="2">
    <p:extLst>
      <p:ext uri="{19B8F6BF-5375-455C-9EA6-DF929625EA0E}">
        <p15:presenceInfo xmlns:p15="http://schemas.microsoft.com/office/powerpoint/2012/main" userId="MARIA AMELIA ELIS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46"/>
    <a:srgbClr val="203B89"/>
    <a:srgbClr val="1EAE98"/>
    <a:srgbClr val="A9F1DF"/>
    <a:srgbClr val="EAC435"/>
    <a:srgbClr val="EA0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 autoAdjust="0"/>
    <p:restoredTop sz="96314"/>
  </p:normalViewPr>
  <p:slideViewPr>
    <p:cSldViewPr snapToGrid="0">
      <p:cViewPr>
        <p:scale>
          <a:sx n="33" d="100"/>
          <a:sy n="33" d="100"/>
        </p:scale>
        <p:origin x="346" y="-1771"/>
      </p:cViewPr>
      <p:guideLst>
        <p:guide orient="horz" pos="13606"/>
        <p:guide pos="1020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8188FBE-F84B-3B44-B1F0-65BFD8678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CF1F7-F0F4-4E46-BD62-772A84ED4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95DDD-4784-E545-8B25-5850E803B70E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F3225-1D81-5040-981B-838B7895D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06D2D-CCE2-C94F-AAB4-641A5E97C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CD67C-E0C9-7C42-BEBD-48C836CDB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1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5840-BAB2-0A4D-A842-1B24C33C1BDD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0ABF6-81D6-6841-B947-84353E46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4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imagen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ço Reservado para Imagem 68">
            <a:extLst>
              <a:ext uri="{FF2B5EF4-FFF2-40B4-BE49-F238E27FC236}">
                <a16:creationId xmlns:a16="http://schemas.microsoft.com/office/drawing/2014/main" id="{0A8A2D01-CED7-7547-8A28-473564C71F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0698E9D1-E633-C041-9FB5-7DDE781EEF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53" name="Espaço Reservado para Texto 48">
            <a:extLst>
              <a:ext uri="{FF2B5EF4-FFF2-40B4-BE49-F238E27FC236}">
                <a16:creationId xmlns:a16="http://schemas.microsoft.com/office/drawing/2014/main" id="{9F993C91-4811-0541-9B80-30710D8C69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57" name="Espaço Reservado para Texto 48">
            <a:extLst>
              <a:ext uri="{FF2B5EF4-FFF2-40B4-BE49-F238E27FC236}">
                <a16:creationId xmlns:a16="http://schemas.microsoft.com/office/drawing/2014/main" id="{CBBE737B-1A2E-554A-85E8-007E1CCA0C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832C1966-F224-684F-ABFE-C4622A1D2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4956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17ED8FCE-3461-E74C-BCA1-6448E8D68B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10" y="248300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65" name="Espaço Reservado para Texto 61">
            <a:extLst>
              <a:ext uri="{FF2B5EF4-FFF2-40B4-BE49-F238E27FC236}">
                <a16:creationId xmlns:a16="http://schemas.microsoft.com/office/drawing/2014/main" id="{DA6F85DC-0229-4348-8E49-6A3D0E232B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728" y="26089911"/>
            <a:ext cx="14392275" cy="45175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</a:t>
            </a:r>
          </a:p>
          <a:p>
            <a:pPr lvl="0"/>
            <a:r>
              <a:rPr lang="pt-BR" dirty="0"/>
              <a:t>	 Organização das informações para disposição no pôster.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3B0A8AD2-1223-C04F-B6F1-8933BA1F3C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67" name="Espaço Reservado para Texto 61">
            <a:extLst>
              <a:ext uri="{FF2B5EF4-FFF2-40B4-BE49-F238E27FC236}">
                <a16:creationId xmlns:a16="http://schemas.microsoft.com/office/drawing/2014/main" id="{4CB27D5B-7F56-5148-A0D9-BCAF10C2AA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74" name="Espaço Reservado para Texto 61">
            <a:extLst>
              <a:ext uri="{FF2B5EF4-FFF2-40B4-BE49-F238E27FC236}">
                <a16:creationId xmlns:a16="http://schemas.microsoft.com/office/drawing/2014/main" id="{4DACF424-A738-C94A-9D90-102560CE39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77" name="Espaço Reservado para Texto 48">
            <a:extLst>
              <a:ext uri="{FF2B5EF4-FFF2-40B4-BE49-F238E27FC236}">
                <a16:creationId xmlns:a16="http://schemas.microsoft.com/office/drawing/2014/main" id="{8ACFAF77-548B-EE40-88C4-8B393901F2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78" name="Espaço Reservado para Texto 61">
            <a:extLst>
              <a:ext uri="{FF2B5EF4-FFF2-40B4-BE49-F238E27FC236}">
                <a16:creationId xmlns:a16="http://schemas.microsoft.com/office/drawing/2014/main" id="{683CEA39-9AC0-E54F-A411-40114D805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79" name="Espaço Reservado para Texto 48">
            <a:extLst>
              <a:ext uri="{FF2B5EF4-FFF2-40B4-BE49-F238E27FC236}">
                <a16:creationId xmlns:a16="http://schemas.microsoft.com/office/drawing/2014/main" id="{D62C04B7-A5F5-9744-9C48-27B32BFA50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106" name="Espaço Reservado para Texto 48">
            <a:extLst>
              <a:ext uri="{FF2B5EF4-FFF2-40B4-BE49-F238E27FC236}">
                <a16:creationId xmlns:a16="http://schemas.microsoft.com/office/drawing/2014/main" id="{DA32BBF2-7F32-9549-878C-A891109584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107" name="Espaço Reservado para Texto 48">
            <a:extLst>
              <a:ext uri="{FF2B5EF4-FFF2-40B4-BE49-F238E27FC236}">
                <a16:creationId xmlns:a16="http://schemas.microsoft.com/office/drawing/2014/main" id="{0A040A9E-193D-1743-9CF5-BDA4593D4FB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18" name="Espaço Reservado para Imagem 68">
            <a:extLst>
              <a:ext uri="{FF2B5EF4-FFF2-40B4-BE49-F238E27FC236}">
                <a16:creationId xmlns:a16="http://schemas.microsoft.com/office/drawing/2014/main" id="{E2B80EBE-85E9-B84A-96D6-4E6F65385CB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5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1" name="Espaço Reservado para Texto 61">
            <a:extLst>
              <a:ext uri="{FF2B5EF4-FFF2-40B4-BE49-F238E27FC236}">
                <a16:creationId xmlns:a16="http://schemas.microsoft.com/office/drawing/2014/main" id="{6A0CE6C5-29E1-8C4F-A02E-B2BC1DEEA2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251" y="22038539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3" name="Espaço Reservado para Imagem 68">
            <a:extLst>
              <a:ext uri="{FF2B5EF4-FFF2-40B4-BE49-F238E27FC236}">
                <a16:creationId xmlns:a16="http://schemas.microsoft.com/office/drawing/2014/main" id="{3824D4DE-029E-8D41-920F-4D783F0A8AF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364387" y="30937174"/>
            <a:ext cx="14392616" cy="5518418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7" name="Espaço Reservado para Texto 61">
            <a:extLst>
              <a:ext uri="{FF2B5EF4-FFF2-40B4-BE49-F238E27FC236}">
                <a16:creationId xmlns:a16="http://schemas.microsoft.com/office/drawing/2014/main" id="{127616B1-AFB5-8F42-AEF8-871E9722C42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64387" y="36785291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7F1867E3-51C6-CF44-B45F-C630BC13ED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4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 &amp; Resultados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46" name="Espaço Reservado para Imagem 68">
            <a:extLst>
              <a:ext uri="{FF2B5EF4-FFF2-40B4-BE49-F238E27FC236}">
                <a16:creationId xmlns:a16="http://schemas.microsoft.com/office/drawing/2014/main" id="{39EDC1E1-2B84-F54F-B2B2-126EEF6EE6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1" name="Espaço Reservado para Texto 61">
            <a:extLst>
              <a:ext uri="{FF2B5EF4-FFF2-40B4-BE49-F238E27FC236}">
                <a16:creationId xmlns:a16="http://schemas.microsoft.com/office/drawing/2014/main" id="{EC1FD725-5C66-274B-AE18-DE97907231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15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5976689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64909" y="22372788"/>
            <a:ext cx="29848515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64910" y="23738704"/>
            <a:ext cx="29848515" cy="276083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1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1" y="15824497"/>
            <a:ext cx="14392275" cy="500335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4909" y="27992312"/>
            <a:ext cx="29801777" cy="837945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4909" y="36712483"/>
            <a:ext cx="29764381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31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W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5829" y="27179312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45012" y="335754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45013" y="34941326"/>
            <a:ext cx="14392616" cy="311178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45013" y="2581339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9455" y="2581339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89455" y="27027119"/>
            <a:ext cx="14392275" cy="1102599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</a:t>
            </a:r>
          </a:p>
          <a:p>
            <a:pPr lvl="0"/>
            <a:r>
              <a:rPr lang="pt-BR" dirty="0"/>
              <a:t>para que sua.</a:t>
            </a:r>
          </a:p>
        </p:txBody>
      </p:sp>
      <p:sp>
        <p:nvSpPr>
          <p:cNvPr id="18" name="Espaço Reservado para Imagem 68">
            <a:extLst>
              <a:ext uri="{FF2B5EF4-FFF2-40B4-BE49-F238E27FC236}">
                <a16:creationId xmlns:a16="http://schemas.microsoft.com/office/drawing/2014/main" id="{BC07B8A2-C1D1-5F49-AA8D-8A16CC275C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01781" y="14668330"/>
            <a:ext cx="29801777" cy="810755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1" name="Espaço Reservado para Texto 61">
            <a:extLst>
              <a:ext uri="{FF2B5EF4-FFF2-40B4-BE49-F238E27FC236}">
                <a16:creationId xmlns:a16="http://schemas.microsoft.com/office/drawing/2014/main" id="{EA6996F7-9EEC-4C48-A6EC-4F7E091F52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1781" y="23116599"/>
            <a:ext cx="29764381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76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225" y="2237279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9566" y="23644751"/>
            <a:ext cx="14392275" cy="648489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9225" y="33246243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28409" y="3188032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1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1" y="15824497"/>
            <a:ext cx="14392275" cy="500335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6867548" y="7579353"/>
            <a:ext cx="14345877" cy="2257647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85550" y="30591594"/>
            <a:ext cx="143278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82F7A7A6-E122-C142-9955-49AE1E91B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61">
            <a:extLst>
              <a:ext uri="{FF2B5EF4-FFF2-40B4-BE49-F238E27FC236}">
                <a16:creationId xmlns:a16="http://schemas.microsoft.com/office/drawing/2014/main" id="{5D02568C-046F-F94E-8F46-7E69B2A8FD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</p:spTree>
    <p:extLst>
      <p:ext uri="{BB962C8B-B14F-4D97-AF65-F5344CB8AC3E}">
        <p14:creationId xmlns:p14="http://schemas.microsoft.com/office/powerpoint/2010/main" val="6393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121602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 </a:t>
            </a:r>
          </a:p>
          <a:p>
            <a:pPr lvl="0"/>
            <a:r>
              <a:rPr lang="pt-BR" dirty="0"/>
              <a:t>	O pôster deve ser feito com a dimensão de 90cmx120cm, com letra sem </a:t>
            </a:r>
            <a:r>
              <a:rPr lang="pt-BR" dirty="0" err="1"/>
              <a:t>serifa</a:t>
            </a:r>
            <a:r>
              <a:rPr lang="pt-BR" dirty="0"/>
              <a:t> (Arial), sendo que o título deve ter tamanho 96pt, o subtítulo tamanho 72pt, ambos em negrito. Para o conteúdo, disposto em duas colunas, deve-se empregar tamanho 36-40pt, para que o pôster possa ser legível a uma distância mínima de 1 a 2 metros.   </a:t>
            </a:r>
          </a:p>
          <a:p>
            <a:pPr lvl="0"/>
            <a:r>
              <a:rPr lang="pt-BR" dirty="0"/>
              <a:t> 	Na seção Motivação e Objetivo evidenciar os motivos que o levaram desenvolver a pesquisa, bem como seus objetivos. 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980" y="2238964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798" y="23649487"/>
            <a:ext cx="14392275" cy="1441986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 </a:t>
            </a:r>
          </a:p>
          <a:p>
            <a:pPr lvl="0"/>
            <a:r>
              <a:rPr lang="pt-BR" dirty="0"/>
              <a:t>	Na seção Metodologia mostrar suscintamente os passos que foram seguidos para atingir os objetivos da pesquisa.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4" name="Espaço Reservado para Imagem 68">
            <a:extLst>
              <a:ext uri="{FF2B5EF4-FFF2-40B4-BE49-F238E27FC236}">
                <a16:creationId xmlns:a16="http://schemas.microsoft.com/office/drawing/2014/main" id="{568787FD-FA49-C547-8803-57443AA71B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5" name="Espaço Reservado para Texto 61">
            <a:extLst>
              <a:ext uri="{FF2B5EF4-FFF2-40B4-BE49-F238E27FC236}">
                <a16:creationId xmlns:a16="http://schemas.microsoft.com/office/drawing/2014/main" id="{5E80F3D2-1E44-D146-9B70-2C21CAE6A3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36" name="Espaço Reservado para Texto 48">
            <a:extLst>
              <a:ext uri="{FF2B5EF4-FFF2-40B4-BE49-F238E27FC236}">
                <a16:creationId xmlns:a16="http://schemas.microsoft.com/office/drawing/2014/main" id="{138FF53A-61EE-D34F-BD41-6CA0AF5300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F84ECEB9-BB9D-A745-9024-145FA85F2E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42707613-D115-774F-9447-8533DA8D6A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E750E336-CFFB-FF4E-9020-7ED8E730D4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75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grande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6111D1E9-9BBC-7A4B-9222-9CC866F201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121602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 </a:t>
            </a:r>
          </a:p>
          <a:p>
            <a:pPr lvl="0"/>
            <a:r>
              <a:rPr lang="pt-BR" dirty="0"/>
              <a:t>	O pôster deve ser feito com a dimensão de 90cmx120cm, com letra sem </a:t>
            </a:r>
            <a:r>
              <a:rPr lang="pt-BR" dirty="0" err="1"/>
              <a:t>serifa</a:t>
            </a:r>
            <a:r>
              <a:rPr lang="pt-BR" dirty="0"/>
              <a:t> (Arial), sendo que o título deve ter tamanho 96pt, o subtítulo tamanho 72pt, ambos em negrito. Para o conteúdo, disposto em duas colunas, deve-se empregar tamanho 36-40pt, para que o pôster possa ser legível a uma distância mínima de 1 a 2 metros.   </a:t>
            </a:r>
          </a:p>
          <a:p>
            <a:pPr lvl="0"/>
            <a:r>
              <a:rPr lang="pt-BR" dirty="0"/>
              <a:t> 	Na seção Motivação e Objetivo evidenciar os motivos que o levaram desenvolver a pesquisa, bem como seus objetivos. 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980" y="2238964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798" y="23649487"/>
            <a:ext cx="14392275" cy="1441986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 </a:t>
            </a:r>
          </a:p>
          <a:p>
            <a:pPr lvl="0"/>
            <a:r>
              <a:rPr lang="pt-BR" dirty="0"/>
              <a:t>	Na seção Metodologia mostrar suscintamente os passos que foram seguidos para atingir os objetivos da pesquisa.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9E3E58EE-AF32-DC47-90F8-E88F56090D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CC8698F6-1002-9D4F-AE00-28048359EA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F22F43DB-94CA-294D-BEA5-0DDFDE4AD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5" name="Espaço Reservado para Texto 48">
            <a:extLst>
              <a:ext uri="{FF2B5EF4-FFF2-40B4-BE49-F238E27FC236}">
                <a16:creationId xmlns:a16="http://schemas.microsoft.com/office/drawing/2014/main" id="{B65E5238-AC83-804F-B74B-CC62C1AD00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6" name="Espaço Reservado para Texto 61">
            <a:extLst>
              <a:ext uri="{FF2B5EF4-FFF2-40B4-BE49-F238E27FC236}">
                <a16:creationId xmlns:a16="http://schemas.microsoft.com/office/drawing/2014/main" id="{F1CAAE0A-574C-6749-9A67-F079AC891C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47" name="Espaço Reservado para Texto 48">
            <a:extLst>
              <a:ext uri="{FF2B5EF4-FFF2-40B4-BE49-F238E27FC236}">
                <a16:creationId xmlns:a16="http://schemas.microsoft.com/office/drawing/2014/main" id="{585FA4D7-A0BC-914B-81AF-959CFBF289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48" name="Espaço Reservado para Texto 61">
            <a:extLst>
              <a:ext uri="{FF2B5EF4-FFF2-40B4-BE49-F238E27FC236}">
                <a16:creationId xmlns:a16="http://schemas.microsoft.com/office/drawing/2014/main" id="{57F5FC1D-AC64-A441-A0FB-5712DA1FEA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&amp; Metodologia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0" y="24893896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0" y="26107618"/>
            <a:ext cx="14392275" cy="1196172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2" name="Espaço Reservado para Imagem 68">
            <a:extLst>
              <a:ext uri="{FF2B5EF4-FFF2-40B4-BE49-F238E27FC236}">
                <a16:creationId xmlns:a16="http://schemas.microsoft.com/office/drawing/2014/main" id="{366F97C0-73C3-4140-A390-B3D16B842D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5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3" name="Espaço Reservado para Texto 61">
            <a:extLst>
              <a:ext uri="{FF2B5EF4-FFF2-40B4-BE49-F238E27FC236}">
                <a16:creationId xmlns:a16="http://schemas.microsoft.com/office/drawing/2014/main" id="{E1B6CF31-C914-C64F-9B23-6E014C196B1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251" y="22038539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4" name="Espaço Reservado para Imagem 68">
            <a:extLst>
              <a:ext uri="{FF2B5EF4-FFF2-40B4-BE49-F238E27FC236}">
                <a16:creationId xmlns:a16="http://schemas.microsoft.com/office/drawing/2014/main" id="{B98FBC6A-B5AE-2740-A2C9-061781B020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5" name="Espaço Reservado para Texto 48">
            <a:extLst>
              <a:ext uri="{FF2B5EF4-FFF2-40B4-BE49-F238E27FC236}">
                <a16:creationId xmlns:a16="http://schemas.microsoft.com/office/drawing/2014/main" id="{D5467118-C1FD-FC49-B5CE-0A500E7380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6" name="Espaço Reservado para Texto 61">
            <a:extLst>
              <a:ext uri="{FF2B5EF4-FFF2-40B4-BE49-F238E27FC236}">
                <a16:creationId xmlns:a16="http://schemas.microsoft.com/office/drawing/2014/main" id="{F4675B07-95E3-454B-88F8-89E0FFAE87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0363B716-122F-D840-8803-F9007A66772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A01AE6BF-F126-0549-9922-272A3A1093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2C9420C9-15BF-D64A-BD62-1D67830A97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A6094B1-C0FE-6E4B-9F4D-4A61093514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1" name="Espaço Reservado para Texto 61">
            <a:extLst>
              <a:ext uri="{FF2B5EF4-FFF2-40B4-BE49-F238E27FC236}">
                <a16:creationId xmlns:a16="http://schemas.microsoft.com/office/drawing/2014/main" id="{AF83BBE9-4069-9448-9857-11F8D98D9F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5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grande &amp; Metodologia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4" name="Espaço Reservado para Imagem 68">
            <a:extLst>
              <a:ext uri="{FF2B5EF4-FFF2-40B4-BE49-F238E27FC236}">
                <a16:creationId xmlns:a16="http://schemas.microsoft.com/office/drawing/2014/main" id="{F160C9C3-1DDB-824D-8258-D0F6A79FF8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45A03021-85DB-414A-8FE2-D3284D110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0" name="Espaço Reservado para Imagem 68">
            <a:extLst>
              <a:ext uri="{FF2B5EF4-FFF2-40B4-BE49-F238E27FC236}">
                <a16:creationId xmlns:a16="http://schemas.microsoft.com/office/drawing/2014/main" id="{0FB612A1-5194-A047-888E-0465FD9FC5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2683C4D4-2826-9F48-9681-B9A38675EE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E1BCAD20-2E0E-6C46-B77A-F5F9157B62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3" name="Espaço Reservado para Texto 61">
            <a:extLst>
              <a:ext uri="{FF2B5EF4-FFF2-40B4-BE49-F238E27FC236}">
                <a16:creationId xmlns:a16="http://schemas.microsoft.com/office/drawing/2014/main" id="{CAD3D2F7-C330-8C4A-94B5-0C83171EC9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97E11C58-B973-964B-B4C8-5598818823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8F8D8035-5F9F-374D-8799-D48EECE1C2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46" name="Espaço Reservado para Texto 48">
            <a:extLst>
              <a:ext uri="{FF2B5EF4-FFF2-40B4-BE49-F238E27FC236}">
                <a16:creationId xmlns:a16="http://schemas.microsoft.com/office/drawing/2014/main" id="{119C34BE-9EEB-3147-BF73-D99C6B866E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1E9B8088-6078-274B-BD47-1F4DB97FBA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2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&amp; Metodolog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1131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17473249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6" name="Espaço Reservado para Texto 61">
            <a:extLst>
              <a:ext uri="{FF2B5EF4-FFF2-40B4-BE49-F238E27FC236}">
                <a16:creationId xmlns:a16="http://schemas.microsoft.com/office/drawing/2014/main" id="{953BE721-C3C5-5A43-8B15-FB26AD5EBA3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11282" y="7579353"/>
            <a:ext cx="14392275" cy="703360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283" y="27706942"/>
            <a:ext cx="14392275" cy="435387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283" y="265890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9" name="Espaço Reservado para Texto 48">
            <a:extLst>
              <a:ext uri="{FF2B5EF4-FFF2-40B4-BE49-F238E27FC236}">
                <a16:creationId xmlns:a16="http://schemas.microsoft.com/office/drawing/2014/main" id="{50E731A5-F06A-A643-BFC1-491A906DB5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40" name="Espaço Reservado para Texto 61">
            <a:extLst>
              <a:ext uri="{FF2B5EF4-FFF2-40B4-BE49-F238E27FC236}">
                <a16:creationId xmlns:a16="http://schemas.microsoft.com/office/drawing/2014/main" id="{F2C6EB6B-8D1D-A841-A25C-3C1FAFDE7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A1BC7897-F80D-3342-806B-B03B0BA939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C3E2CE24-623B-DC40-8784-D65807DC1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905B5941-B1D5-5D48-A587-3B409E360B4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B857A13B-1ED1-E747-91C6-3EC0D08130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98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1151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625" y="8939449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21151" y="2720403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21151" y="28569952"/>
            <a:ext cx="14392275" cy="948401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9173142"/>
            <a:ext cx="14392275" cy="6458633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  <a:p>
            <a:pPr lvl="0"/>
            <a:r>
              <a:rPr lang="pt-BR" dirty="0"/>
              <a:t>	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625" y="180552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27" name="Espaço Reservado para Texto 48">
            <a:extLst>
              <a:ext uri="{FF2B5EF4-FFF2-40B4-BE49-F238E27FC236}">
                <a16:creationId xmlns:a16="http://schemas.microsoft.com/office/drawing/2014/main" id="{0F9A63ED-D36B-5942-BCFC-0978473A7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30" name="Espaço Reservado para Texto 61">
            <a:extLst>
              <a:ext uri="{FF2B5EF4-FFF2-40B4-BE49-F238E27FC236}">
                <a16:creationId xmlns:a16="http://schemas.microsoft.com/office/drawing/2014/main" id="{D2DF5A11-D4DB-6944-A9D7-A849AE4F4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31" name="Espaço Reservado para Texto 48">
            <a:extLst>
              <a:ext uri="{FF2B5EF4-FFF2-40B4-BE49-F238E27FC236}">
                <a16:creationId xmlns:a16="http://schemas.microsoft.com/office/drawing/2014/main" id="{B7585189-4132-0B4D-8C7D-9EE2763522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2DB2BC8C-DCF1-964F-BB37-F3D4A6610C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0" name="Espaço Reservado para Imagem 68">
            <a:extLst>
              <a:ext uri="{FF2B5EF4-FFF2-40B4-BE49-F238E27FC236}">
                <a16:creationId xmlns:a16="http://schemas.microsoft.com/office/drawing/2014/main" id="{9BA789F3-10F8-134F-B862-386C881D8B0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1" name="Espaço Reservado para Texto 61">
            <a:extLst>
              <a:ext uri="{FF2B5EF4-FFF2-40B4-BE49-F238E27FC236}">
                <a16:creationId xmlns:a16="http://schemas.microsoft.com/office/drawing/2014/main" id="{2D574B44-EE2B-9946-B805-1375B93088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9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1151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21151" y="8939449"/>
            <a:ext cx="14382749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21151" y="2720403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21151" y="28569952"/>
            <a:ext cx="14392275" cy="941356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9173142"/>
            <a:ext cx="14392275" cy="6458633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  <a:p>
            <a:pPr lvl="0"/>
            <a:r>
              <a:rPr lang="pt-BR" dirty="0"/>
              <a:t>	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625" y="180552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1" name="Espaço Reservado para Imagem 68">
            <a:extLst>
              <a:ext uri="{FF2B5EF4-FFF2-40B4-BE49-F238E27FC236}">
                <a16:creationId xmlns:a16="http://schemas.microsoft.com/office/drawing/2014/main" id="{29B35C9F-EC06-1E4B-89F8-2EDC7DB0FCD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6" name="Espaço Reservado para Texto 61">
            <a:extLst>
              <a:ext uri="{FF2B5EF4-FFF2-40B4-BE49-F238E27FC236}">
                <a16:creationId xmlns:a16="http://schemas.microsoft.com/office/drawing/2014/main" id="{844337C0-8001-D44A-823C-CDFFD1E9D1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2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EA8C9207-BEA0-8B4D-A90C-8B4831C21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A9A19790-2720-9E4F-A780-C863FBDB307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245606BD-2395-6C40-BF9A-414A55A2E5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5" name="Espaço Reservado para Imagem 68">
            <a:extLst>
              <a:ext uri="{FF2B5EF4-FFF2-40B4-BE49-F238E27FC236}">
                <a16:creationId xmlns:a16="http://schemas.microsoft.com/office/drawing/2014/main" id="{FD58C367-1F9D-924C-9BC9-28F80AF51C9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6" name="Espaço Reservado para Texto 48">
            <a:extLst>
              <a:ext uri="{FF2B5EF4-FFF2-40B4-BE49-F238E27FC236}">
                <a16:creationId xmlns:a16="http://schemas.microsoft.com/office/drawing/2014/main" id="{90D466F9-5C49-C940-A3AC-238A0C90A2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A96955B9-8D0B-A64E-A30C-1CFBC29902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8" name="Espaço Reservado para Texto 61">
            <a:extLst>
              <a:ext uri="{FF2B5EF4-FFF2-40B4-BE49-F238E27FC236}">
                <a16:creationId xmlns:a16="http://schemas.microsoft.com/office/drawing/2014/main" id="{670A0DD3-2063-2347-918B-609CCF652B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2587EB27-0323-4648-AF27-E44A7FB69D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50" name="Espaço Reservado para Texto 61">
            <a:extLst>
              <a:ext uri="{FF2B5EF4-FFF2-40B4-BE49-F238E27FC236}">
                <a16:creationId xmlns:a16="http://schemas.microsoft.com/office/drawing/2014/main" id="{C774002B-2C54-C042-B7CD-80F4196BBC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63D798A9-5130-0A44-9444-F235828A08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61">
            <a:extLst>
              <a:ext uri="{FF2B5EF4-FFF2-40B4-BE49-F238E27FC236}">
                <a16:creationId xmlns:a16="http://schemas.microsoft.com/office/drawing/2014/main" id="{0EB492A6-9B7E-8640-ACF9-976306A3BF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riângulo Retângulo 42">
            <a:extLst>
              <a:ext uri="{FF2B5EF4-FFF2-40B4-BE49-F238E27FC236}">
                <a16:creationId xmlns:a16="http://schemas.microsoft.com/office/drawing/2014/main" id="{E6C611A5-8B4F-1F46-AB18-479AA030ED94}"/>
              </a:ext>
            </a:extLst>
          </p:cNvPr>
          <p:cNvSpPr/>
          <p:nvPr userDrawn="1"/>
        </p:nvSpPr>
        <p:spPr>
          <a:xfrm rot="16200000">
            <a:off x="27254200" y="38055550"/>
            <a:ext cx="5170488" cy="5170488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innerShdw blurRad="5969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C709BAC-C505-F44D-945A-19FD492B9C56}"/>
              </a:ext>
            </a:extLst>
          </p:cNvPr>
          <p:cNvSpPr/>
          <p:nvPr userDrawn="1"/>
        </p:nvSpPr>
        <p:spPr>
          <a:xfrm>
            <a:off x="-76200" y="1366838"/>
            <a:ext cx="632460" cy="478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06F1668E-AEEA-4965-A764-6D379913FF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-1" r="32320" b="-11085"/>
          <a:stretch/>
        </p:blipFill>
        <p:spPr>
          <a:xfrm>
            <a:off x="1130845" y="39653827"/>
            <a:ext cx="7586435" cy="220311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467201C-5E84-FBAD-0CFA-CA5E0926CEFB}"/>
              </a:ext>
            </a:extLst>
          </p:cNvPr>
          <p:cNvSpPr txBox="1"/>
          <p:nvPr userDrawn="1"/>
        </p:nvSpPr>
        <p:spPr>
          <a:xfrm>
            <a:off x="13925550" y="39656428"/>
            <a:ext cx="984596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EA0B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 de</a:t>
            </a:r>
          </a:p>
          <a:p>
            <a:r>
              <a:rPr lang="pt-BR" sz="6000" b="1" dirty="0">
                <a:solidFill>
                  <a:srgbClr val="EA0B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Computação e Informática</a:t>
            </a:r>
          </a:p>
        </p:txBody>
      </p: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42D99D85-4C32-04EB-C888-A8302FF83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-1" r="81839" b="-11085"/>
          <a:stretch/>
        </p:blipFill>
        <p:spPr>
          <a:xfrm>
            <a:off x="11623109" y="39653826"/>
            <a:ext cx="2035741" cy="22031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789EFE-74E7-0B70-87D2-C9A149B156A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5989300" y="42984738"/>
            <a:ext cx="4556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787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71" userDrawn="1">
          <p15:clr>
            <a:srgbClr val="F26B43"/>
          </p15:clr>
        </p15:guide>
        <p15:guide id="2" pos="19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5858B87C-F7B2-ECB1-886E-393476DE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5" y="13564004"/>
            <a:ext cx="14203364" cy="5766779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B3BF23-C7EB-A15D-B054-F01C257BF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Fernanda Aiko Hamatsu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99539F-50F7-976B-06B3-F2E98647F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Prof. Dr. Ivan Carlos Alcântara de Oliveira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BC2A70-6F4F-2D9C-2B0D-50A2CB254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9245" y="6756393"/>
            <a:ext cx="14392616" cy="930148"/>
          </a:xfrm>
        </p:spPr>
        <p:txBody>
          <a:bodyPr/>
          <a:lstStyle/>
          <a:p>
            <a:r>
              <a:rPr lang="pt-BR" dirty="0"/>
              <a:t>Motivação e Objetivos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5818F0-6D20-318A-F62A-95D56E86F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9063" y="8016240"/>
            <a:ext cx="14392275" cy="6282736"/>
          </a:xfrm>
        </p:spPr>
        <p:txBody>
          <a:bodyPr/>
          <a:lstStyle/>
          <a:p>
            <a:r>
              <a:rPr lang="pt-BR" dirty="0"/>
              <a:t>A agricultura no Brasil representa aproximadamente 25\% de seu Produto Interno Bruto (PIB), um mercado que cresce a cada ano e apresenta um grande potencial para soluções tecnológicas e inovadoras. Soluções utilizando dados podem auxiliar os agricultores em diversas áreas, sendo uma delas sua estratégia comercial para precificação de seus cultivos e posicionamento de mercado, visando preços mais justos e que o proporcionem grandes margens de lucro. [Centro de Estudos Avançados em Economia Aplicada (CEPEA) 2024]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61135B5-E543-922B-A625-97CB55DDB8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5250" y="26318836"/>
            <a:ext cx="14392616" cy="930148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5A72BC9-49DA-3DA5-CE8D-E0FEFFAEAD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5250" y="27422554"/>
            <a:ext cx="14392275" cy="11390938"/>
          </a:xfrm>
        </p:spPr>
        <p:txBody>
          <a:bodyPr/>
          <a:lstStyle/>
          <a:p>
            <a:r>
              <a:rPr lang="pt-BR" dirty="0"/>
              <a:t>Pesquisadores da Universidade Agrícola de Sichuan estudaram aplicações de modelos preditivos para analisar e prever os comportamentos das commodities agrícolas na China (JIANG, 2023). Tendo este e outros estudos como base, foram utilizados dados históricos de cotações de cada cultivo selecionado do Brasil, obtidos através do Portal </a:t>
            </a:r>
            <a:r>
              <a:rPr lang="pt-BR" dirty="0" err="1"/>
              <a:t>Agrolink</a:t>
            </a:r>
            <a:r>
              <a:rPr lang="pt-BR" dirty="0"/>
              <a:t> que disponibiliza uma base atualizada mensalmente com valores históricos a partir de 2004, podendo ser filtrados e analisados por Estado ou País. Diferentes variáveis, como câmbio, cotação na Bolsa de Valores e Precipitação também foram exploradas através dos modelos multivariados.</a:t>
            </a:r>
          </a:p>
          <a:p>
            <a:r>
              <a:rPr lang="pt-BR" dirty="0"/>
              <a:t>A aplicação desenvolvida através da linguagem de programação Python, explorou os seguintes modelos: Auto Regressivo, ARMA &amp; ARIMA,  </a:t>
            </a:r>
            <a:r>
              <a:rPr lang="pt-BR" dirty="0" err="1"/>
              <a:t>XGBoost</a:t>
            </a:r>
            <a:r>
              <a:rPr lang="pt-BR" dirty="0"/>
              <a:t> e o </a:t>
            </a:r>
            <a:r>
              <a:rPr lang="pt-BR" dirty="0" err="1"/>
              <a:t>Prophet</a:t>
            </a:r>
            <a:r>
              <a:rPr lang="pt-BR" dirty="0"/>
              <a:t> (Meta). Métricas como MAE e RMSE foram aplicadas sobre os resultados gerados utilizando da partição de 80% dados de aprendizado e 20% dados de teste para validação.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5B15825-30C4-7B64-EEF4-A1A2AC6AB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Previsão de custos e preços de commodities agrícolas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0895435-8A31-7310-237B-D8DC22439A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/>
              <a:t>Uma abordagem com Modelos Estatísticos e Aprendizado de Máquina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48B89CB-EEA3-0855-A881-32CCDB1FE6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62445" y="20419755"/>
            <a:ext cx="14392275" cy="1268933"/>
          </a:xfrm>
        </p:spPr>
        <p:txBody>
          <a:bodyPr/>
          <a:lstStyle/>
          <a:p>
            <a:r>
              <a:rPr lang="pt-BR" dirty="0"/>
              <a:t>Figura 1: Índice de Preços das Exportações – Novembro de 2024</a:t>
            </a:r>
          </a:p>
          <a:p>
            <a:r>
              <a:rPr lang="pt-BR" dirty="0"/>
              <a:t>Fonte: Ministério do Desenvolvimento, Indústria, Comércio e Serviços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D89770F-3A0B-633F-B85E-D0854850E2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820468" y="11941655"/>
            <a:ext cx="14392616" cy="930148"/>
          </a:xfrm>
        </p:spPr>
        <p:txBody>
          <a:bodyPr/>
          <a:lstStyle/>
          <a:p>
            <a:r>
              <a:rPr lang="pt-BR" dirty="0"/>
              <a:t>Resultados Parciais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0885637-9A49-8F47-FF02-A6C1F6062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30676" y="12940493"/>
            <a:ext cx="14392275" cy="4880448"/>
          </a:xfrm>
        </p:spPr>
        <p:txBody>
          <a:bodyPr/>
          <a:lstStyle/>
          <a:p>
            <a:r>
              <a:rPr lang="pt-BR" dirty="0"/>
              <a:t>Experimentos foram realizados para todos os cultivos. Métricas e performances com o uso de modelos Multivariados para Soja são ilustrados no Quadro 1, todos avaliados com a separação de 20% dos dados para teste. A partir da análise das curvas previstas e dos valores das métricas de erro obtidas, os melhores modelos foram o ARIMA Multivariado e o </a:t>
            </a:r>
            <a:r>
              <a:rPr lang="pt-BR" dirty="0" err="1"/>
              <a:t>Prophet</a:t>
            </a:r>
            <a:r>
              <a:rPr lang="pt-BR" dirty="0"/>
              <a:t> Multivariado (Figura 3).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E0131CB-8E2B-662D-4B48-14D9710645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830676" y="31259505"/>
            <a:ext cx="14392275" cy="3545778"/>
          </a:xfrm>
        </p:spPr>
        <p:txBody>
          <a:bodyPr/>
          <a:lstStyle/>
          <a:p>
            <a:r>
              <a:rPr lang="pt-BR" dirty="0"/>
              <a:t>A partir dos resultados parciais obtidos, devem ser analisadas as previsões e utilizar técnicas de detecção para </a:t>
            </a:r>
            <a:r>
              <a:rPr lang="pt-BR" i="1" dirty="0" err="1"/>
              <a:t>overfitting</a:t>
            </a:r>
            <a:r>
              <a:rPr lang="pt-BR" dirty="0"/>
              <a:t>, a validação das previsões futuras com possíveis usuários da solução (ex.: agricultores) e a aplicação dos modelos para todos os cultivos, selecionando os melhores para cada.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2D709A-5691-86A3-9353-DFCAC72172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843657" y="35155605"/>
            <a:ext cx="14392616" cy="930148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56402A69-2DF8-DDEA-5E72-68E73BD9DB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641763" y="36267001"/>
            <a:ext cx="14392275" cy="2514513"/>
          </a:xfrm>
        </p:spPr>
        <p:txBody>
          <a:bodyPr/>
          <a:lstStyle/>
          <a:p>
            <a:r>
              <a:rPr lang="en-US" dirty="0"/>
              <a:t>JIANG, Sha; WANG, Liming; MIAO, </a:t>
            </a:r>
            <a:r>
              <a:rPr lang="en-US" dirty="0" err="1"/>
              <a:t>Xiaoyu</a:t>
            </a:r>
            <a:r>
              <a:rPr lang="en-US" dirty="0"/>
              <a:t>. </a:t>
            </a:r>
            <a:r>
              <a:rPr lang="en-US" b="1" dirty="0"/>
              <a:t>A Study on Pricing and Replenishment of Vegetable Commodities Based on Goal Planning and Time Series Forecasting Models</a:t>
            </a:r>
            <a:r>
              <a:rPr lang="en-US" dirty="0"/>
              <a:t>. </a:t>
            </a:r>
            <a:r>
              <a:rPr lang="en-US" dirty="0" err="1"/>
              <a:t>Ya'an</a:t>
            </a:r>
            <a:r>
              <a:rPr lang="en-US" dirty="0"/>
              <a:t>, China: IEEE, 2023.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8F242E86-B10D-2E72-1287-8A971F2BD5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830676" y="30327551"/>
            <a:ext cx="14392616" cy="930148"/>
          </a:xfrm>
        </p:spPr>
        <p:txBody>
          <a:bodyPr/>
          <a:lstStyle/>
          <a:p>
            <a:r>
              <a:rPr lang="pt-BR" dirty="0"/>
              <a:t>Considerações finais e próximos passos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E1BBB9BE-B233-D14F-5EB4-17997B7942E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830676" y="10095450"/>
            <a:ext cx="14392275" cy="1268933"/>
          </a:xfrm>
        </p:spPr>
        <p:txBody>
          <a:bodyPr/>
          <a:lstStyle/>
          <a:p>
            <a:r>
              <a:rPr lang="pt-BR" dirty="0"/>
              <a:t>Figura 2: Fluxo parcial do desenvolvimento do projeto</a:t>
            </a:r>
          </a:p>
          <a:p>
            <a:r>
              <a:rPr lang="pt-BR" dirty="0"/>
              <a:t>Fonte: Elaborado pelo Autor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2C31124F-3245-07B5-C054-97B21865E1CE}"/>
              </a:ext>
            </a:extLst>
          </p:cNvPr>
          <p:cNvSpPr txBox="1">
            <a:spLocks/>
          </p:cNvSpPr>
          <p:nvPr/>
        </p:nvSpPr>
        <p:spPr>
          <a:xfrm>
            <a:off x="1365249" y="22639009"/>
            <a:ext cx="14392275" cy="332337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objetivo deste trabalho está no desenvolvimento de modelos preditivos de Séries Temporais que retornem a previsão dos preços das commodities agrícolas Soja, Milho, Trigo e Algodão. Para isso serão utilizados: modelos estatísticos simples, modelos estatísticos avançados, e modelos de aprendizado de máquina.</a:t>
            </a:r>
          </a:p>
        </p:txBody>
      </p: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4C626823-CC1F-F4BC-C7FF-A2D09F6435FA}"/>
              </a:ext>
            </a:extLst>
          </p:cNvPr>
          <p:cNvGrpSpPr>
            <a:grpSpLocks/>
          </p:cNvGrpSpPr>
          <p:nvPr/>
        </p:nvGrpSpPr>
        <p:grpSpPr>
          <a:xfrm>
            <a:off x="17264006" y="5564062"/>
            <a:ext cx="13551918" cy="4248000"/>
            <a:chOff x="17264006" y="10889096"/>
            <a:chExt cx="13551918" cy="5011249"/>
          </a:xfrm>
        </p:grpSpPr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3A6D9028-01BF-610F-47AC-52E2F8D773C8}"/>
                </a:ext>
              </a:extLst>
            </p:cNvPr>
            <p:cNvGrpSpPr/>
            <p:nvPr/>
          </p:nvGrpSpPr>
          <p:grpSpPr>
            <a:xfrm>
              <a:off x="17264006" y="12689915"/>
              <a:ext cx="13551918" cy="3210430"/>
              <a:chOff x="17264347" y="7599395"/>
              <a:chExt cx="13551918" cy="3210430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BC4B753E-1297-1A0B-B77E-9282A0E9C59F}"/>
                  </a:ext>
                </a:extLst>
              </p:cNvPr>
              <p:cNvSpPr/>
              <p:nvPr/>
            </p:nvSpPr>
            <p:spPr>
              <a:xfrm>
                <a:off x="17264347" y="7599398"/>
                <a:ext cx="2592000" cy="1404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b="1" dirty="0"/>
                  <a:t>Análise Exploratória do </a:t>
                </a:r>
                <a:r>
                  <a:rPr lang="pt-BR" sz="2400" b="1" dirty="0" err="1"/>
                  <a:t>Dataset</a:t>
                </a:r>
                <a:endParaRPr lang="pt-BR" sz="2400" b="1" dirty="0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3DB06868-F557-681D-48E8-24E3474E5DDB}"/>
                  </a:ext>
                </a:extLst>
              </p:cNvPr>
              <p:cNvSpPr/>
              <p:nvPr/>
            </p:nvSpPr>
            <p:spPr>
              <a:xfrm>
                <a:off x="20917653" y="7599395"/>
                <a:ext cx="2592000" cy="1404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b="1" dirty="0"/>
                  <a:t>Identificar Estacionariedade e Sazonalidade</a:t>
                </a:r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0B94699-BD14-95EF-501E-96BA669EE7D0}"/>
                  </a:ext>
                </a:extLst>
              </p:cNvPr>
              <p:cNvSpPr/>
              <p:nvPr/>
            </p:nvSpPr>
            <p:spPr>
              <a:xfrm>
                <a:off x="22744306" y="9405825"/>
                <a:ext cx="2592000" cy="1404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b="1" dirty="0"/>
                  <a:t>Caso necessário, aplicar alterações</a:t>
                </a:r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B80EE41B-89E4-36B3-C8F5-052FC4A3B1A7}"/>
                  </a:ext>
                </a:extLst>
              </p:cNvPr>
              <p:cNvSpPr/>
              <p:nvPr/>
            </p:nvSpPr>
            <p:spPr>
              <a:xfrm>
                <a:off x="24570959" y="7599396"/>
                <a:ext cx="2592000" cy="1404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b="1" dirty="0"/>
                  <a:t>Executar modelos</a:t>
                </a: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0017E398-B610-B301-0C0B-848931473185}"/>
                  </a:ext>
                </a:extLst>
              </p:cNvPr>
              <p:cNvSpPr/>
              <p:nvPr/>
            </p:nvSpPr>
            <p:spPr>
              <a:xfrm>
                <a:off x="28224265" y="7599395"/>
                <a:ext cx="2592000" cy="1404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b="1" dirty="0"/>
                  <a:t>Avaliar resultados através das métricas</a:t>
                </a:r>
              </a:p>
            </p:txBody>
          </p:sp>
          <p:cxnSp>
            <p:nvCxnSpPr>
              <p:cNvPr id="28" name="Conector de Seta Reta 27">
                <a:extLst>
                  <a:ext uri="{FF2B5EF4-FFF2-40B4-BE49-F238E27FC236}">
                    <a16:creationId xmlns:a16="http://schemas.microsoft.com/office/drawing/2014/main" id="{89502FC6-B16D-B2BB-C58F-718BA127403C}"/>
                  </a:ext>
                </a:extLst>
              </p:cNvPr>
              <p:cNvCxnSpPr>
                <a:cxnSpLocks/>
                <a:stCxn id="23" idx="3"/>
                <a:endCxn id="24" idx="1"/>
              </p:cNvCxnSpPr>
              <p:nvPr/>
            </p:nvCxnSpPr>
            <p:spPr>
              <a:xfrm flipV="1">
                <a:off x="19856347" y="8301395"/>
                <a:ext cx="1061306" cy="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4E577E8E-4A29-2767-8A24-B3DA2FF0759C}"/>
                  </a:ext>
                </a:extLst>
              </p:cNvPr>
              <p:cNvCxnSpPr>
                <a:cxnSpLocks/>
                <a:stCxn id="24" idx="3"/>
                <a:endCxn id="26" idx="1"/>
              </p:cNvCxnSpPr>
              <p:nvPr/>
            </p:nvCxnSpPr>
            <p:spPr>
              <a:xfrm>
                <a:off x="23509653" y="8301395"/>
                <a:ext cx="1061306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: Angulado 29">
                <a:extLst>
                  <a:ext uri="{FF2B5EF4-FFF2-40B4-BE49-F238E27FC236}">
                    <a16:creationId xmlns:a16="http://schemas.microsoft.com/office/drawing/2014/main" id="{7D2D8412-9E11-07DE-02BE-9B4E890B8B89}"/>
                  </a:ext>
                </a:extLst>
              </p:cNvPr>
              <p:cNvCxnSpPr>
                <a:cxnSpLocks/>
                <a:stCxn id="24" idx="2"/>
                <a:endCxn id="25" idx="1"/>
              </p:cNvCxnSpPr>
              <p:nvPr/>
            </p:nvCxnSpPr>
            <p:spPr>
              <a:xfrm rot="16200000" flipH="1">
                <a:off x="21926764" y="9290283"/>
                <a:ext cx="1104430" cy="530653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: Angulado 30">
                <a:extLst>
                  <a:ext uri="{FF2B5EF4-FFF2-40B4-BE49-F238E27FC236}">
                    <a16:creationId xmlns:a16="http://schemas.microsoft.com/office/drawing/2014/main" id="{2A578A81-E395-29DF-C5D9-91C921E8C5E4}"/>
                  </a:ext>
                </a:extLst>
              </p:cNvPr>
              <p:cNvCxnSpPr>
                <a:cxnSpLocks/>
                <a:stCxn id="25" idx="3"/>
                <a:endCxn id="26" idx="2"/>
              </p:cNvCxnSpPr>
              <p:nvPr/>
            </p:nvCxnSpPr>
            <p:spPr>
              <a:xfrm flipV="1">
                <a:off x="25336306" y="9003396"/>
                <a:ext cx="530653" cy="110442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B1E79174-B215-E1F5-4834-CC8E547573DB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 flipV="1">
                <a:off x="27162959" y="8301395"/>
                <a:ext cx="1061306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2CDC27C8-3F3E-1E90-68F7-27418ACAC483}"/>
                </a:ext>
              </a:extLst>
            </p:cNvPr>
            <p:cNvSpPr/>
            <p:nvPr/>
          </p:nvSpPr>
          <p:spPr>
            <a:xfrm>
              <a:off x="20917312" y="10889096"/>
              <a:ext cx="2592000" cy="140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Selecionar variáveis externas</a:t>
              </a:r>
            </a:p>
          </p:txBody>
        </p:sp>
        <p:cxnSp>
          <p:nvCxnSpPr>
            <p:cNvPr id="110" name="Conector: Angulado 109">
              <a:extLst>
                <a:ext uri="{FF2B5EF4-FFF2-40B4-BE49-F238E27FC236}">
                  <a16:creationId xmlns:a16="http://schemas.microsoft.com/office/drawing/2014/main" id="{EE8FAE57-101E-5D57-3D74-9B20C0A9492A}"/>
                </a:ext>
              </a:extLst>
            </p:cNvPr>
            <p:cNvCxnSpPr>
              <a:cxnSpLocks/>
              <a:stCxn id="107" idx="3"/>
              <a:endCxn id="26" idx="0"/>
            </p:cNvCxnSpPr>
            <p:nvPr/>
          </p:nvCxnSpPr>
          <p:spPr>
            <a:xfrm>
              <a:off x="23509312" y="11591096"/>
              <a:ext cx="2357306" cy="1098820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: Angulado 126">
              <a:extLst>
                <a:ext uri="{FF2B5EF4-FFF2-40B4-BE49-F238E27FC236}">
                  <a16:creationId xmlns:a16="http://schemas.microsoft.com/office/drawing/2014/main" id="{32DC8620-8D74-33FF-478D-E089E5CA98C7}"/>
                </a:ext>
              </a:extLst>
            </p:cNvPr>
            <p:cNvCxnSpPr>
              <a:cxnSpLocks/>
              <a:stCxn id="23" idx="0"/>
              <a:endCxn id="107" idx="1"/>
            </p:cNvCxnSpPr>
            <p:nvPr/>
          </p:nvCxnSpPr>
          <p:spPr>
            <a:xfrm rot="5400000" flipH="1" flipV="1">
              <a:off x="19189248" y="10961854"/>
              <a:ext cx="1098822" cy="2357306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F14F78B0-2CCF-6250-4813-934363540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134" y="18104057"/>
            <a:ext cx="7598679" cy="4096520"/>
          </a:xfrm>
          <a:prstGeom prst="rect">
            <a:avLst/>
          </a:prstGeom>
        </p:spPr>
      </p:pic>
      <p:pic>
        <p:nvPicPr>
          <p:cNvPr id="33" name="Imagem 32" descr="Gráfico, Gráfico de linhas&#10;&#10;Descrição gerada automaticamente">
            <a:extLst>
              <a:ext uri="{FF2B5EF4-FFF2-40B4-BE49-F238E27FC236}">
                <a16:creationId xmlns:a16="http://schemas.microsoft.com/office/drawing/2014/main" id="{ADFB0E44-0F70-E5E7-28A1-7110C464D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136" y="18104057"/>
            <a:ext cx="7772415" cy="4096520"/>
          </a:xfrm>
          <a:prstGeom prst="rect">
            <a:avLst/>
          </a:prstGeom>
        </p:spPr>
      </p:pic>
      <p:sp>
        <p:nvSpPr>
          <p:cNvPr id="36" name="Espaço Reservado para Texto 18">
            <a:extLst>
              <a:ext uri="{FF2B5EF4-FFF2-40B4-BE49-F238E27FC236}">
                <a16:creationId xmlns:a16="http://schemas.microsoft.com/office/drawing/2014/main" id="{11A9545C-26F3-5E5A-7017-FF2D29C5C5C3}"/>
              </a:ext>
            </a:extLst>
          </p:cNvPr>
          <p:cNvSpPr txBox="1">
            <a:spLocks/>
          </p:cNvSpPr>
          <p:nvPr/>
        </p:nvSpPr>
        <p:spPr>
          <a:xfrm>
            <a:off x="17033998" y="2880400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 kern="12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Quadro 1:  Métricas dos modelos para soja</a:t>
            </a:r>
            <a:br>
              <a:rPr lang="pt-BR" dirty="0"/>
            </a:br>
            <a:r>
              <a:rPr lang="pt-BR" dirty="0"/>
              <a:t>Fonte: Elaborado pelo Autor</a:t>
            </a:r>
          </a:p>
        </p:txBody>
      </p:sp>
      <p:sp>
        <p:nvSpPr>
          <p:cNvPr id="37" name="Espaço Reservado para Texto 18">
            <a:extLst>
              <a:ext uri="{FF2B5EF4-FFF2-40B4-BE49-F238E27FC236}">
                <a16:creationId xmlns:a16="http://schemas.microsoft.com/office/drawing/2014/main" id="{CED31A26-13B5-1EE0-F039-7280820A6B0F}"/>
              </a:ext>
            </a:extLst>
          </p:cNvPr>
          <p:cNvSpPr txBox="1">
            <a:spLocks/>
          </p:cNvSpPr>
          <p:nvPr/>
        </p:nvSpPr>
        <p:spPr>
          <a:xfrm>
            <a:off x="17033997" y="2221958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 kern="12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Figura 3: Resultados ARIMA (esq.) e </a:t>
            </a:r>
            <a:r>
              <a:rPr lang="pt-BR" dirty="0" err="1"/>
              <a:t>Prophet</a:t>
            </a:r>
            <a:r>
              <a:rPr lang="pt-BR" dirty="0"/>
              <a:t> (dir.) </a:t>
            </a:r>
            <a:br>
              <a:rPr lang="pt-BR" dirty="0"/>
            </a:br>
            <a:r>
              <a:rPr lang="pt-BR" dirty="0"/>
              <a:t>Fonte: Elaborado pelo Autor</a:t>
            </a:r>
          </a:p>
          <a:p>
            <a:endParaRPr lang="pt-BR" dirty="0"/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866C3813-D0F8-3BD2-C206-67A045FA9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33879"/>
              </p:ext>
            </p:extLst>
          </p:nvPr>
        </p:nvGraphicFramePr>
        <p:xfrm>
          <a:off x="18400776" y="23823726"/>
          <a:ext cx="11232000" cy="466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32000">
                  <a:extLst>
                    <a:ext uri="{9D8B030D-6E8A-4147-A177-3AD203B41FA5}">
                      <a16:colId xmlns:a16="http://schemas.microsoft.com/office/drawing/2014/main" val="246972073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4848525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512134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98762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R-</a:t>
                      </a:r>
                      <a:r>
                        <a:rPr lang="pt-BR" sz="2800" dirty="0" err="1">
                          <a:latin typeface="Baskerville" panose="02020502070401020303"/>
                        </a:rPr>
                        <a:t>Squared</a:t>
                      </a:r>
                      <a:endParaRPr lang="pt-BR" sz="2800" dirty="0">
                        <a:latin typeface="Baskerville" panose="020205020704010203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3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>
                          <a:latin typeface="Baskerville" panose="02020502070401020303"/>
                        </a:rPr>
                        <a:t>Auto-Regressivo</a:t>
                      </a:r>
                      <a:endParaRPr lang="pt-BR" sz="2800" dirty="0">
                        <a:latin typeface="Baskerville" panose="020205020704010203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45.61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49.58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-3.78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ARIMA </a:t>
                      </a:r>
                      <a:r>
                        <a:rPr lang="pt-BR" sz="2800" dirty="0" err="1">
                          <a:latin typeface="Baskerville" panose="02020502070401020303"/>
                        </a:rPr>
                        <a:t>Univariado</a:t>
                      </a:r>
                      <a:r>
                        <a:rPr lang="pt-BR" sz="2800" dirty="0">
                          <a:latin typeface="Baskerville" panose="02020502070401020303"/>
                        </a:rPr>
                        <a:t> Não-Estacionário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43.99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48.91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-3.66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ARIMA </a:t>
                      </a:r>
                      <a:r>
                        <a:rPr lang="pt-BR" sz="2800" dirty="0" err="1">
                          <a:latin typeface="Baskerville" panose="02020502070401020303"/>
                        </a:rPr>
                        <a:t>Univariado</a:t>
                      </a:r>
                      <a:r>
                        <a:rPr lang="pt-BR" sz="2800" dirty="0">
                          <a:latin typeface="Baskerville" panose="02020502070401020303"/>
                        </a:rPr>
                        <a:t> Estacionário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-0.13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>
                          <a:latin typeface="Baskerville" panose="02020502070401020303"/>
                        </a:rPr>
                        <a:t>XGBoost</a:t>
                      </a:r>
                      <a:r>
                        <a:rPr lang="pt-BR" sz="2800" dirty="0">
                          <a:latin typeface="Baskerville" panose="02020502070401020303"/>
                        </a:rPr>
                        <a:t> </a:t>
                      </a:r>
                      <a:r>
                        <a:rPr lang="pt-BR" sz="2800" dirty="0" err="1">
                          <a:latin typeface="Baskerville" panose="02020502070401020303"/>
                        </a:rPr>
                        <a:t>Univariado</a:t>
                      </a:r>
                      <a:endParaRPr lang="pt-BR" sz="2800" dirty="0">
                        <a:latin typeface="Baskerville" panose="020205020704010203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44.10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51.33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-4.13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1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>
                          <a:latin typeface="Baskerville" panose="02020502070401020303"/>
                        </a:rPr>
                        <a:t>Prophet</a:t>
                      </a:r>
                      <a:r>
                        <a:rPr lang="pt-BR" sz="2800" dirty="0">
                          <a:latin typeface="Baskerville" panose="02020502070401020303"/>
                        </a:rPr>
                        <a:t> </a:t>
                      </a:r>
                      <a:r>
                        <a:rPr lang="pt-BR" sz="2800" dirty="0" err="1">
                          <a:latin typeface="Baskerville" panose="02020502070401020303"/>
                        </a:rPr>
                        <a:t>Univariado</a:t>
                      </a:r>
                      <a:endParaRPr lang="pt-BR" sz="2800" dirty="0">
                        <a:latin typeface="Baskerville" panose="020205020704010203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57.66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63.16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-6.77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8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ARIMA Multivariado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>
                          <a:latin typeface="Baskerville" panose="02020502070401020303"/>
                        </a:rPr>
                        <a:t>XGBoost</a:t>
                      </a:r>
                      <a:r>
                        <a:rPr lang="pt-BR" sz="2800" dirty="0">
                          <a:latin typeface="Baskerville" panose="02020502070401020303"/>
                        </a:rPr>
                        <a:t> Multivariado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43.54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48.73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-3.62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>
                          <a:latin typeface="Baskerville" panose="02020502070401020303"/>
                        </a:rPr>
                        <a:t>Prophet</a:t>
                      </a:r>
                      <a:r>
                        <a:rPr lang="pt-BR" sz="2800" dirty="0">
                          <a:latin typeface="Baskerville" panose="02020502070401020303"/>
                        </a:rPr>
                        <a:t> Multivariado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Baskerville" panose="02020502070401020303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13021"/>
                  </a:ext>
                </a:extLst>
              </a:tr>
            </a:tbl>
          </a:graphicData>
        </a:graphic>
      </p:graphicFrame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4B1D0CA-F650-3738-E5BE-283B7AF05B7C}"/>
              </a:ext>
            </a:extLst>
          </p:cNvPr>
          <p:cNvCxnSpPr/>
          <p:nvPr/>
        </p:nvCxnSpPr>
        <p:spPr>
          <a:xfrm>
            <a:off x="2819970" y="19475226"/>
            <a:ext cx="509287" cy="0"/>
          </a:xfrm>
          <a:prstGeom prst="line">
            <a:avLst/>
          </a:prstGeom>
          <a:ln w="76200">
            <a:solidFill>
              <a:srgbClr val="EAC4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6148BA6-DCF6-8EF9-81EF-1913D34A7415}"/>
              </a:ext>
            </a:extLst>
          </p:cNvPr>
          <p:cNvCxnSpPr/>
          <p:nvPr/>
        </p:nvCxnSpPr>
        <p:spPr>
          <a:xfrm>
            <a:off x="2819970" y="19998809"/>
            <a:ext cx="509287" cy="0"/>
          </a:xfrm>
          <a:prstGeom prst="line">
            <a:avLst/>
          </a:prstGeom>
          <a:ln w="76200">
            <a:solidFill>
              <a:srgbClr val="A9F1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EA8D51B7-C5A0-BC6E-8CC9-48151784EBC3}"/>
              </a:ext>
            </a:extLst>
          </p:cNvPr>
          <p:cNvCxnSpPr/>
          <p:nvPr/>
        </p:nvCxnSpPr>
        <p:spPr>
          <a:xfrm>
            <a:off x="7170101" y="19504353"/>
            <a:ext cx="509287" cy="0"/>
          </a:xfrm>
          <a:prstGeom prst="line">
            <a:avLst/>
          </a:prstGeom>
          <a:ln w="76200">
            <a:solidFill>
              <a:srgbClr val="1EA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B248BE8A-4F48-59CA-0B5E-5DE24DE1E618}"/>
              </a:ext>
            </a:extLst>
          </p:cNvPr>
          <p:cNvCxnSpPr/>
          <p:nvPr/>
        </p:nvCxnSpPr>
        <p:spPr>
          <a:xfrm>
            <a:off x="7170101" y="20027936"/>
            <a:ext cx="509287" cy="0"/>
          </a:xfrm>
          <a:prstGeom prst="line">
            <a:avLst/>
          </a:prstGeom>
          <a:ln w="76200">
            <a:solidFill>
              <a:srgbClr val="203B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1FE2871C-A038-AF11-F1BE-086747960705}"/>
              </a:ext>
            </a:extLst>
          </p:cNvPr>
          <p:cNvCxnSpPr/>
          <p:nvPr/>
        </p:nvCxnSpPr>
        <p:spPr>
          <a:xfrm>
            <a:off x="11194618" y="19504353"/>
            <a:ext cx="509287" cy="0"/>
          </a:xfrm>
          <a:prstGeom prst="line">
            <a:avLst/>
          </a:prstGeom>
          <a:ln w="76200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C0E8259-6188-3020-6F4C-C27A881F1544}"/>
              </a:ext>
            </a:extLst>
          </p:cNvPr>
          <p:cNvSpPr txBox="1"/>
          <p:nvPr/>
        </p:nvSpPr>
        <p:spPr>
          <a:xfrm>
            <a:off x="3329257" y="19244393"/>
            <a:ext cx="208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Combustíveis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ABF5EE3-7CF8-0883-AF24-D4BC1CA35470}"/>
              </a:ext>
            </a:extLst>
          </p:cNvPr>
          <p:cNvSpPr txBox="1"/>
          <p:nvPr/>
        </p:nvSpPr>
        <p:spPr>
          <a:xfrm>
            <a:off x="3335065" y="19767976"/>
            <a:ext cx="37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Minerais, minérios e metais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C062559-1F4C-E0BD-0674-C2F9E2D4C50C}"/>
              </a:ext>
            </a:extLst>
          </p:cNvPr>
          <p:cNvSpPr txBox="1"/>
          <p:nvPr/>
        </p:nvSpPr>
        <p:spPr>
          <a:xfrm>
            <a:off x="7679388" y="19279302"/>
            <a:ext cx="208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Alimentos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A28478-5E1A-61D7-C2FC-7A5E83339886}"/>
              </a:ext>
            </a:extLst>
          </p:cNvPr>
          <p:cNvSpPr txBox="1"/>
          <p:nvPr/>
        </p:nvSpPr>
        <p:spPr>
          <a:xfrm>
            <a:off x="7679388" y="19799947"/>
            <a:ext cx="37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Matérias Primas Agrícolas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D94334F4-94B1-A465-DC26-38C760E36DB8}"/>
              </a:ext>
            </a:extLst>
          </p:cNvPr>
          <p:cNvSpPr txBox="1"/>
          <p:nvPr/>
        </p:nvSpPr>
        <p:spPr>
          <a:xfrm>
            <a:off x="11703905" y="19279302"/>
            <a:ext cx="264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Total Commodities</a:t>
            </a:r>
          </a:p>
        </p:txBody>
      </p:sp>
    </p:spTree>
    <p:extLst>
      <p:ext uri="{BB962C8B-B14F-4D97-AF65-F5344CB8AC3E}">
        <p14:creationId xmlns:p14="http://schemas.microsoft.com/office/powerpoint/2010/main" val="1234076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PosterSemanaFCI" id="{E8F8705A-4902-4580-87F7-82E6AAB963F0}" vid="{1326D5CC-0CB8-483C-95DB-5542F55B77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ModeloPosterSemanaFCI</Template>
  <TotalTime>6205</TotalTime>
  <Words>649</Words>
  <Application>Microsoft Office PowerPoint</Application>
  <PresentationFormat>Personalizar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Baskerville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Hamatsu</dc:creator>
  <cp:lastModifiedBy>Fernanda Aiko Hamatsu</cp:lastModifiedBy>
  <cp:revision>85</cp:revision>
  <dcterms:created xsi:type="dcterms:W3CDTF">2016-09-09T21:49:07Z</dcterms:created>
  <dcterms:modified xsi:type="dcterms:W3CDTF">2024-11-19T17:38:03Z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Enabled">
    <vt:lpwstr>true</vt:lpwstr>
  </property>
  <property fmtid="{D5CDD505-2E9C-101B-9397-08002B2CF9AE}" pid="3" name="MSIP_Label_06530cf4-8573-4c29-a912-bbcdac835909_SetDate">
    <vt:lpwstr>2024-05-27T16:17:38Z</vt:lpwstr>
  </property>
  <property fmtid="{D5CDD505-2E9C-101B-9397-08002B2CF9AE}" pid="4" name="MSIP_Label_06530cf4-8573-4c29-a912-bbcdac835909_Method">
    <vt:lpwstr>Standard</vt:lpwstr>
  </property>
  <property fmtid="{D5CDD505-2E9C-101B-9397-08002B2CF9AE}" pid="5" name="MSIP_Label_06530cf4-8573-4c29-a912-bbcdac835909_Name">
    <vt:lpwstr>06530cf4-8573-4c29-a912-bbcdac835909</vt:lpwstr>
  </property>
  <property fmtid="{D5CDD505-2E9C-101B-9397-08002B2CF9AE}" pid="6" name="MSIP_Label_06530cf4-8573-4c29-a912-bbcdac835909_SiteId">
    <vt:lpwstr>ecaa386b-c8df-4ce0-ad01-740cbdb5ba55</vt:lpwstr>
  </property>
  <property fmtid="{D5CDD505-2E9C-101B-9397-08002B2CF9AE}" pid="7" name="MSIP_Label_06530cf4-8573-4c29-a912-bbcdac835909_ActionId">
    <vt:lpwstr>7c4a3482-80a5-4398-9757-9a77a4c93603</vt:lpwstr>
  </property>
  <property fmtid="{D5CDD505-2E9C-101B-9397-08002B2CF9AE}" pid="8" name="MSIP_Label_06530cf4-8573-4c29-a912-bbcdac835909_ContentBits">
    <vt:lpwstr>2</vt:lpwstr>
  </property>
  <property fmtid="{D5CDD505-2E9C-101B-9397-08002B2CF9AE}" pid="9" name="ClassificationContentMarkingFooterLocations">
    <vt:lpwstr>Tema do Office:5</vt:lpwstr>
  </property>
  <property fmtid="{D5CDD505-2E9C-101B-9397-08002B2CF9AE}" pid="10" name="ClassificationContentMarkingFooterText">
    <vt:lpwstr>Internal</vt:lpwstr>
  </property>
</Properties>
</file>