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94" r:id="rId2"/>
    <p:sldId id="295" r:id="rId3"/>
    <p:sldId id="296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23"/>
    <p:restoredTop sz="94697"/>
  </p:normalViewPr>
  <p:slideViewPr>
    <p:cSldViewPr snapToGrid="0" snapToObjects="1">
      <p:cViewPr>
        <p:scale>
          <a:sx n="90" d="100"/>
          <a:sy n="90" d="100"/>
        </p:scale>
        <p:origin x="208" y="8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4F6571-EA3F-404B-893F-52399FD742AC}" type="datetimeFigureOut">
              <a:rPr lang="de-DE" smtClean="0"/>
              <a:t>15.03.21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723C0-65BD-49F4-8854-BCD3B050385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429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F7817-DD69-0549-BC28-876F49214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CB885A-1A26-DD49-A521-0DDC7654F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6A239-D73B-EB46-8932-0788C9246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A29F-D911-994F-8080-34C904F031BC}" type="datetimeFigureOut">
              <a:rPr lang="de-DE" smtClean="0"/>
              <a:t>15.03.21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FD7FA-3869-A843-AC79-D20560E02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8C8DC-349C-AF4B-B4A8-23E4050F3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664A4-9C8F-5B43-A0A1-1AE7C22D9B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1734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554E6-401B-2B4C-AEEE-CFD6B0B34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597291-08B9-524E-9ECF-1E405991F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A5D29-5BF6-9740-BE68-848FB985A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A29F-D911-994F-8080-34C904F031BC}" type="datetimeFigureOut">
              <a:rPr lang="de-DE" smtClean="0"/>
              <a:t>15.03.21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38C42-84A8-D24B-9170-1CF64EBF4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E913D-7E2F-884F-ACCD-A036D6EDB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664A4-9C8F-5B43-A0A1-1AE7C22D9B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038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262D76-525C-6A48-A8B1-91E037DD39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A9FCE-7E11-2F41-8E8E-C5949E71F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9EBB9-CAC5-3B49-BB80-C9E982FDC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A29F-D911-994F-8080-34C904F031BC}" type="datetimeFigureOut">
              <a:rPr lang="de-DE" smtClean="0"/>
              <a:t>15.03.21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D323D-8078-D34C-8382-013ADE184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F0E76-C73A-3747-B7A6-16DFDADA2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664A4-9C8F-5B43-A0A1-1AE7C22D9B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9044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CDC65-D9F0-D042-BA15-5A343DC68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A020E-1AD1-4F49-87A1-9872B74FD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98491-6387-434A-80A6-AD64ECEA4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A29F-D911-994F-8080-34C904F031BC}" type="datetimeFigureOut">
              <a:rPr lang="de-DE" smtClean="0"/>
              <a:t>15.03.21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25076-B92A-CD4A-9BD5-FE20363AA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B375E-27C2-6D4E-B482-CE28A6280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664A4-9C8F-5B43-A0A1-1AE7C22D9B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0509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3F509-58FE-1B4A-A40E-121076B55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28ED5-EA09-0646-BAA8-A55191193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211B2-D402-AD4B-BE18-21FB32A5D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A29F-D911-994F-8080-34C904F031BC}" type="datetimeFigureOut">
              <a:rPr lang="de-DE" smtClean="0"/>
              <a:t>15.03.21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3AB6A-3C19-564E-9BE9-C521656B2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D0B45-493D-D242-9280-F8E2CA811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664A4-9C8F-5B43-A0A1-1AE7C22D9B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1698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1C0F-9E0D-7C4E-9030-7D101D748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35E63-BD50-F347-BF01-A5BCF76030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B4F8C-6382-134C-8FD6-8C11A1320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9603A-FB79-BE46-B612-B75F14F13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A29F-D911-994F-8080-34C904F031BC}" type="datetimeFigureOut">
              <a:rPr lang="de-DE" smtClean="0"/>
              <a:t>15.03.21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3DF16-EE03-714F-8C92-A7B2B2414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75141D-2B55-1D41-94CF-B2A9B048F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664A4-9C8F-5B43-A0A1-1AE7C22D9B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5517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D00E9-EEAD-0D4F-BFCA-3414983C6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F2F0A-C3AF-9043-A85C-31FB098A9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E6A0F-8C2E-FC42-9E29-AD4E9804B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263223-60BA-9E45-B70E-0EB7C94751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B7B0CB-44AA-2345-BE9A-AEC799F989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3D672-E20C-8346-A977-0B9BCD8AF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A29F-D911-994F-8080-34C904F031BC}" type="datetimeFigureOut">
              <a:rPr lang="de-DE" smtClean="0"/>
              <a:t>15.03.21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8CA2E4-5D10-0B40-808E-5FB3DCDB7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2772BA-0580-3144-AFEC-92D56B018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664A4-9C8F-5B43-A0A1-1AE7C22D9B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3651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669E6-CB8D-DE46-9F47-80C92142B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6AD7E8-0A52-AF41-B774-D0B7DFCC7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A29F-D911-994F-8080-34C904F031BC}" type="datetimeFigureOut">
              <a:rPr lang="de-DE" smtClean="0"/>
              <a:t>15.03.21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3EC5DC-0B0F-C54F-8D18-1B27D9008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5DEA55-0140-7645-868D-FF3DB0ED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664A4-9C8F-5B43-A0A1-1AE7C22D9B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0688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231080-E8D1-F04B-B21C-F9CA80895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A29F-D911-994F-8080-34C904F031BC}" type="datetimeFigureOut">
              <a:rPr lang="de-DE" smtClean="0"/>
              <a:t>15.03.21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8F4DB6-078C-A144-84AF-C971D28B4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3290F-76C5-E74C-BA34-78E565AFE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664A4-9C8F-5B43-A0A1-1AE7C22D9B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7700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B1961-3021-294C-AF4B-F13A0D682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8D033-3BD1-984D-9E2C-787933EAE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6922C6-B7CC-AF46-B86C-DD5E65239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9AA3B-42DC-3C42-8845-0671268A5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A29F-D911-994F-8080-34C904F031BC}" type="datetimeFigureOut">
              <a:rPr lang="de-DE" smtClean="0"/>
              <a:t>15.03.21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1A2111-A5C5-3940-BA4B-245538B80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1C4BE-EBDF-254B-ADDA-1BBEF42B5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664A4-9C8F-5B43-A0A1-1AE7C22D9B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879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57225-2692-4043-A796-CAC4DAACC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2F1139-D4FC-3642-8C18-F80B581961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9D5261-22A7-3E47-B04E-800C86292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EB618-22AA-A948-A25E-F1F3F6385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A29F-D911-994F-8080-34C904F031BC}" type="datetimeFigureOut">
              <a:rPr lang="de-DE" smtClean="0"/>
              <a:t>15.03.21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CC846-429B-7040-80EF-6CA9D00C0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86EEC4-97F3-9C44-8CE5-4843A6184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664A4-9C8F-5B43-A0A1-1AE7C22D9B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124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8420DB-E5B6-3447-A91F-65B9DB152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3D343-27DF-DB40-8A87-C3B38EF0B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C1C39-ECD7-5240-A895-5AB3F2B052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9A29F-D911-994F-8080-34C904F031BC}" type="datetimeFigureOut">
              <a:rPr lang="de-DE" smtClean="0"/>
              <a:t>15.03.21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C56C2-04AE-1C4A-9FCE-E6CE07B723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DB9C7-881E-4843-8890-9834E73B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664A4-9C8F-5B43-A0A1-1AE7C22D9B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812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hteck 1">
            <a:extLst>
              <a:ext uri="{FF2B5EF4-FFF2-40B4-BE49-F238E27FC236}">
                <a16:creationId xmlns:a16="http://schemas.microsoft.com/office/drawing/2014/main" id="{34ABBD50-A1C3-0643-8F1F-FC088F2952F3}"/>
              </a:ext>
            </a:extLst>
          </p:cNvPr>
          <p:cNvSpPr/>
          <p:nvPr/>
        </p:nvSpPr>
        <p:spPr>
          <a:xfrm>
            <a:off x="525490" y="208884"/>
            <a:ext cx="5758955" cy="261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noProof="1">
                <a:solidFill>
                  <a:schemeClr val="bg1"/>
                </a:solidFill>
              </a:rPr>
              <a:t>General workflow of the study</a:t>
            </a:r>
          </a:p>
        </p:txBody>
      </p:sp>
      <p:sp>
        <p:nvSpPr>
          <p:cNvPr id="68" name="Pentagon 67">
            <a:extLst>
              <a:ext uri="{FF2B5EF4-FFF2-40B4-BE49-F238E27FC236}">
                <a16:creationId xmlns:a16="http://schemas.microsoft.com/office/drawing/2014/main" id="{9B1498B1-3C95-3542-B82D-509E9D35C318}"/>
              </a:ext>
            </a:extLst>
          </p:cNvPr>
          <p:cNvSpPr/>
          <p:nvPr/>
        </p:nvSpPr>
        <p:spPr>
          <a:xfrm>
            <a:off x="525490" y="999922"/>
            <a:ext cx="1681969" cy="508764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acquisition and preparation</a:t>
            </a:r>
          </a:p>
        </p:txBody>
      </p:sp>
      <p:sp>
        <p:nvSpPr>
          <p:cNvPr id="69" name="Chevron 68">
            <a:extLst>
              <a:ext uri="{FF2B5EF4-FFF2-40B4-BE49-F238E27FC236}">
                <a16:creationId xmlns:a16="http://schemas.microsoft.com/office/drawing/2014/main" id="{B52F6636-0F7F-FE40-A0DB-10745CE2DDC8}"/>
              </a:ext>
            </a:extLst>
          </p:cNvPr>
          <p:cNvSpPr/>
          <p:nvPr/>
        </p:nvSpPr>
        <p:spPr>
          <a:xfrm>
            <a:off x="2041765" y="999922"/>
            <a:ext cx="1086970" cy="508764"/>
          </a:xfrm>
          <a:prstGeom prst="chevron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PSM</a:t>
            </a:r>
          </a:p>
        </p:txBody>
      </p:sp>
      <p:sp>
        <p:nvSpPr>
          <p:cNvPr id="70" name="Chevron 69">
            <a:extLst>
              <a:ext uri="{FF2B5EF4-FFF2-40B4-BE49-F238E27FC236}">
                <a16:creationId xmlns:a16="http://schemas.microsoft.com/office/drawing/2014/main" id="{0619CAB2-C2CB-2B4E-9D6C-B13476B1583C}"/>
              </a:ext>
            </a:extLst>
          </p:cNvPr>
          <p:cNvSpPr/>
          <p:nvPr/>
        </p:nvSpPr>
        <p:spPr>
          <a:xfrm>
            <a:off x="2949981" y="999922"/>
            <a:ext cx="2117558" cy="508764"/>
          </a:xfrm>
          <a:prstGeom prst="chevron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Agricultural productivity indices</a:t>
            </a:r>
          </a:p>
        </p:txBody>
      </p:sp>
      <p:sp>
        <p:nvSpPr>
          <p:cNvPr id="71" name="Chevron 70">
            <a:extLst>
              <a:ext uri="{FF2B5EF4-FFF2-40B4-BE49-F238E27FC236}">
                <a16:creationId xmlns:a16="http://schemas.microsoft.com/office/drawing/2014/main" id="{AABEF239-EF95-E342-8575-977514D486CD}"/>
              </a:ext>
            </a:extLst>
          </p:cNvPr>
          <p:cNvSpPr/>
          <p:nvPr/>
        </p:nvSpPr>
        <p:spPr>
          <a:xfrm>
            <a:off x="4888782" y="999921"/>
            <a:ext cx="1395664" cy="508764"/>
          </a:xfrm>
          <a:prstGeom prst="chevron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Statistics and maps</a:t>
            </a:r>
          </a:p>
        </p:txBody>
      </p:sp>
      <p:sp>
        <p:nvSpPr>
          <p:cNvPr id="72" name="Right Brace 71">
            <a:extLst>
              <a:ext uri="{FF2B5EF4-FFF2-40B4-BE49-F238E27FC236}">
                <a16:creationId xmlns:a16="http://schemas.microsoft.com/office/drawing/2014/main" id="{A352747E-5CE0-5346-BB25-889CBECE314F}"/>
              </a:ext>
            </a:extLst>
          </p:cNvPr>
          <p:cNvSpPr/>
          <p:nvPr/>
        </p:nvSpPr>
        <p:spPr>
          <a:xfrm rot="5400000">
            <a:off x="1182220" y="1102213"/>
            <a:ext cx="147813" cy="1421403"/>
          </a:xfrm>
          <a:prstGeom prst="rightBrac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ight Brace 74">
            <a:extLst>
              <a:ext uri="{FF2B5EF4-FFF2-40B4-BE49-F238E27FC236}">
                <a16:creationId xmlns:a16="http://schemas.microsoft.com/office/drawing/2014/main" id="{82D889B1-EDBE-9E45-8034-A70B9A568881}"/>
              </a:ext>
            </a:extLst>
          </p:cNvPr>
          <p:cNvSpPr/>
          <p:nvPr/>
        </p:nvSpPr>
        <p:spPr>
          <a:xfrm rot="5400000">
            <a:off x="3391366" y="389407"/>
            <a:ext cx="147813" cy="2847017"/>
          </a:xfrm>
          <a:prstGeom prst="rightBrac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ight Brace 77">
            <a:extLst>
              <a:ext uri="{FF2B5EF4-FFF2-40B4-BE49-F238E27FC236}">
                <a16:creationId xmlns:a16="http://schemas.microsoft.com/office/drawing/2014/main" id="{71305C8C-D5DF-CA48-8FF9-9CFC2E37DAFC}"/>
              </a:ext>
            </a:extLst>
          </p:cNvPr>
          <p:cNvSpPr/>
          <p:nvPr/>
        </p:nvSpPr>
        <p:spPr>
          <a:xfrm rot="5400000">
            <a:off x="5550174" y="1152551"/>
            <a:ext cx="147813" cy="1320729"/>
          </a:xfrm>
          <a:prstGeom prst="rightBrac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Content Placeholder 1">
            <a:extLst>
              <a:ext uri="{FF2B5EF4-FFF2-40B4-BE49-F238E27FC236}">
                <a16:creationId xmlns:a16="http://schemas.microsoft.com/office/drawing/2014/main" id="{3C2615D0-6229-2142-B35C-4ACADB1E4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376" y="1964744"/>
            <a:ext cx="5469900" cy="5747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Data                                            Methods                                       Results</a:t>
            </a:r>
          </a:p>
        </p:txBody>
      </p:sp>
    </p:spTree>
    <p:extLst>
      <p:ext uri="{BB962C8B-B14F-4D97-AF65-F5344CB8AC3E}">
        <p14:creationId xmlns:p14="http://schemas.microsoft.com/office/powerpoint/2010/main" val="1491271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Rounded Rectangle 63">
            <a:extLst>
              <a:ext uri="{FF2B5EF4-FFF2-40B4-BE49-F238E27FC236}">
                <a16:creationId xmlns:a16="http://schemas.microsoft.com/office/drawing/2014/main" id="{6F22FC21-BA34-1446-A89E-39FA3C7D4FA6}"/>
              </a:ext>
            </a:extLst>
          </p:cNvPr>
          <p:cNvSpPr/>
          <p:nvPr/>
        </p:nvSpPr>
        <p:spPr>
          <a:xfrm>
            <a:off x="9534526" y="559344"/>
            <a:ext cx="2277572" cy="6097477"/>
          </a:xfrm>
          <a:prstGeom prst="roundRect">
            <a:avLst>
              <a:gd name="adj" fmla="val 7208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Statistics and maps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6F22FC21-BA34-1446-A89E-39FA3C7D4FA6}"/>
              </a:ext>
            </a:extLst>
          </p:cNvPr>
          <p:cNvSpPr/>
          <p:nvPr/>
        </p:nvSpPr>
        <p:spPr>
          <a:xfrm>
            <a:off x="525491" y="592408"/>
            <a:ext cx="1931959" cy="6097477"/>
          </a:xfrm>
          <a:prstGeom prst="roundRect">
            <a:avLst>
              <a:gd name="adj" fmla="val 7208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sets 2010-2018</a:t>
            </a:r>
          </a:p>
        </p:txBody>
      </p:sp>
      <p:sp>
        <p:nvSpPr>
          <p:cNvPr id="7" name="Document 6">
            <a:extLst>
              <a:ext uri="{FF2B5EF4-FFF2-40B4-BE49-F238E27FC236}">
                <a16:creationId xmlns:a16="http://schemas.microsoft.com/office/drawing/2014/main" id="{D9F29F65-DAF2-3E4C-9FA2-164219FFBA91}"/>
              </a:ext>
            </a:extLst>
          </p:cNvPr>
          <p:cNvSpPr/>
          <p:nvPr/>
        </p:nvSpPr>
        <p:spPr>
          <a:xfrm>
            <a:off x="820949" y="1133298"/>
            <a:ext cx="1531725" cy="585537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Document 7">
            <a:extLst>
              <a:ext uri="{FF2B5EF4-FFF2-40B4-BE49-F238E27FC236}">
                <a16:creationId xmlns:a16="http://schemas.microsoft.com/office/drawing/2014/main" id="{1E4C692D-F3E0-1548-AB96-1A26D7C03041}"/>
              </a:ext>
            </a:extLst>
          </p:cNvPr>
          <p:cNvSpPr/>
          <p:nvPr/>
        </p:nvSpPr>
        <p:spPr>
          <a:xfrm>
            <a:off x="724696" y="1077150"/>
            <a:ext cx="1531725" cy="585537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Document 8">
            <a:extLst>
              <a:ext uri="{FF2B5EF4-FFF2-40B4-BE49-F238E27FC236}">
                <a16:creationId xmlns:a16="http://schemas.microsoft.com/office/drawing/2014/main" id="{FC148690-593B-704E-AECD-A8384A8978C7}"/>
              </a:ext>
            </a:extLst>
          </p:cNvPr>
          <p:cNvSpPr/>
          <p:nvPr/>
        </p:nvSpPr>
        <p:spPr>
          <a:xfrm>
            <a:off x="628443" y="1008970"/>
            <a:ext cx="1531725" cy="585537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Land cover classification (LCC)</a:t>
            </a:r>
          </a:p>
        </p:txBody>
      </p:sp>
      <p:sp>
        <p:nvSpPr>
          <p:cNvPr id="40" name="Rechteck 1">
            <a:extLst>
              <a:ext uri="{FF2B5EF4-FFF2-40B4-BE49-F238E27FC236}">
                <a16:creationId xmlns:a16="http://schemas.microsoft.com/office/drawing/2014/main" id="{34ABBD50-A1C3-0643-8F1F-FC088F2952F3}"/>
              </a:ext>
            </a:extLst>
          </p:cNvPr>
          <p:cNvSpPr/>
          <p:nvPr/>
        </p:nvSpPr>
        <p:spPr>
          <a:xfrm>
            <a:off x="525490" y="208884"/>
            <a:ext cx="11286608" cy="2707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noProof="1">
                <a:solidFill>
                  <a:schemeClr val="bg1"/>
                </a:solidFill>
              </a:rPr>
              <a:t>Workflow for assessing changes in agricultural productivity</a:t>
            </a:r>
          </a:p>
        </p:txBody>
      </p:sp>
      <p:sp>
        <p:nvSpPr>
          <p:cNvPr id="32" name="Document 6">
            <a:extLst>
              <a:ext uri="{FF2B5EF4-FFF2-40B4-BE49-F238E27FC236}">
                <a16:creationId xmlns:a16="http://schemas.microsoft.com/office/drawing/2014/main" id="{D9F29F65-DAF2-3E4C-9FA2-164219FFBA91}"/>
              </a:ext>
            </a:extLst>
          </p:cNvPr>
          <p:cNvSpPr/>
          <p:nvPr/>
        </p:nvSpPr>
        <p:spPr>
          <a:xfrm>
            <a:off x="820949" y="2136537"/>
            <a:ext cx="1531725" cy="585537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Document 7">
            <a:extLst>
              <a:ext uri="{FF2B5EF4-FFF2-40B4-BE49-F238E27FC236}">
                <a16:creationId xmlns:a16="http://schemas.microsoft.com/office/drawing/2014/main" id="{1E4C692D-F3E0-1548-AB96-1A26D7C03041}"/>
              </a:ext>
            </a:extLst>
          </p:cNvPr>
          <p:cNvSpPr/>
          <p:nvPr/>
        </p:nvSpPr>
        <p:spPr>
          <a:xfrm>
            <a:off x="724696" y="2080389"/>
            <a:ext cx="1531725" cy="585537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Document 8">
            <a:extLst>
              <a:ext uri="{FF2B5EF4-FFF2-40B4-BE49-F238E27FC236}">
                <a16:creationId xmlns:a16="http://schemas.microsoft.com/office/drawing/2014/main" id="{FC148690-593B-704E-AECD-A8384A8978C7}"/>
              </a:ext>
            </a:extLst>
          </p:cNvPr>
          <p:cNvSpPr/>
          <p:nvPr/>
        </p:nvSpPr>
        <p:spPr>
          <a:xfrm>
            <a:off x="628443" y="2012209"/>
            <a:ext cx="1531725" cy="585537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Gross Biomass Water Productivity (GBWP)</a:t>
            </a:r>
          </a:p>
        </p:txBody>
      </p:sp>
      <p:sp>
        <p:nvSpPr>
          <p:cNvPr id="35" name="Document 6">
            <a:extLst>
              <a:ext uri="{FF2B5EF4-FFF2-40B4-BE49-F238E27FC236}">
                <a16:creationId xmlns:a16="http://schemas.microsoft.com/office/drawing/2014/main" id="{D9F29F65-DAF2-3E4C-9FA2-164219FFBA91}"/>
              </a:ext>
            </a:extLst>
          </p:cNvPr>
          <p:cNvSpPr/>
          <p:nvPr/>
        </p:nvSpPr>
        <p:spPr>
          <a:xfrm>
            <a:off x="820949" y="3146874"/>
            <a:ext cx="1531725" cy="585537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Document 7">
            <a:extLst>
              <a:ext uri="{FF2B5EF4-FFF2-40B4-BE49-F238E27FC236}">
                <a16:creationId xmlns:a16="http://schemas.microsoft.com/office/drawing/2014/main" id="{1E4C692D-F3E0-1548-AB96-1A26D7C03041}"/>
              </a:ext>
            </a:extLst>
          </p:cNvPr>
          <p:cNvSpPr/>
          <p:nvPr/>
        </p:nvSpPr>
        <p:spPr>
          <a:xfrm>
            <a:off x="724696" y="3090726"/>
            <a:ext cx="1531725" cy="585537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Document 8">
            <a:extLst>
              <a:ext uri="{FF2B5EF4-FFF2-40B4-BE49-F238E27FC236}">
                <a16:creationId xmlns:a16="http://schemas.microsoft.com/office/drawing/2014/main" id="{FC148690-593B-704E-AECD-A8384A8978C7}"/>
              </a:ext>
            </a:extLst>
          </p:cNvPr>
          <p:cNvSpPr/>
          <p:nvPr/>
        </p:nvSpPr>
        <p:spPr>
          <a:xfrm>
            <a:off x="628443" y="3022546"/>
            <a:ext cx="1531725" cy="585537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Total Biomass Production (TBP)</a:t>
            </a:r>
          </a:p>
        </p:txBody>
      </p:sp>
      <p:sp>
        <p:nvSpPr>
          <p:cNvPr id="39" name="Document 6">
            <a:extLst>
              <a:ext uri="{FF2B5EF4-FFF2-40B4-BE49-F238E27FC236}">
                <a16:creationId xmlns:a16="http://schemas.microsoft.com/office/drawing/2014/main" id="{D9F29F65-DAF2-3E4C-9FA2-164219FFBA91}"/>
              </a:ext>
            </a:extLst>
          </p:cNvPr>
          <p:cNvSpPr/>
          <p:nvPr/>
        </p:nvSpPr>
        <p:spPr>
          <a:xfrm>
            <a:off x="820948" y="4137268"/>
            <a:ext cx="1531725" cy="585537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Document 7">
            <a:extLst>
              <a:ext uri="{FF2B5EF4-FFF2-40B4-BE49-F238E27FC236}">
                <a16:creationId xmlns:a16="http://schemas.microsoft.com/office/drawing/2014/main" id="{1E4C692D-F3E0-1548-AB96-1A26D7C03041}"/>
              </a:ext>
            </a:extLst>
          </p:cNvPr>
          <p:cNvSpPr/>
          <p:nvPr/>
        </p:nvSpPr>
        <p:spPr>
          <a:xfrm>
            <a:off x="724695" y="4081120"/>
            <a:ext cx="1531725" cy="585537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Document 8">
            <a:extLst>
              <a:ext uri="{FF2B5EF4-FFF2-40B4-BE49-F238E27FC236}">
                <a16:creationId xmlns:a16="http://schemas.microsoft.com/office/drawing/2014/main" id="{FC148690-593B-704E-AECD-A8384A8978C7}"/>
              </a:ext>
            </a:extLst>
          </p:cNvPr>
          <p:cNvSpPr/>
          <p:nvPr/>
        </p:nvSpPr>
        <p:spPr>
          <a:xfrm>
            <a:off x="628442" y="4012940"/>
            <a:ext cx="1531725" cy="585537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Decadal Transpiration (T)</a:t>
            </a:r>
          </a:p>
        </p:txBody>
      </p:sp>
      <p:sp>
        <p:nvSpPr>
          <p:cNvPr id="44" name="Document 6">
            <a:extLst>
              <a:ext uri="{FF2B5EF4-FFF2-40B4-BE49-F238E27FC236}">
                <a16:creationId xmlns:a16="http://schemas.microsoft.com/office/drawing/2014/main" id="{D9F29F65-DAF2-3E4C-9FA2-164219FFBA91}"/>
              </a:ext>
            </a:extLst>
          </p:cNvPr>
          <p:cNvSpPr/>
          <p:nvPr/>
        </p:nvSpPr>
        <p:spPr>
          <a:xfrm>
            <a:off x="820948" y="5137393"/>
            <a:ext cx="1531725" cy="585537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Document 7">
            <a:extLst>
              <a:ext uri="{FF2B5EF4-FFF2-40B4-BE49-F238E27FC236}">
                <a16:creationId xmlns:a16="http://schemas.microsoft.com/office/drawing/2014/main" id="{1E4C692D-F3E0-1548-AB96-1A26D7C03041}"/>
              </a:ext>
            </a:extLst>
          </p:cNvPr>
          <p:cNvSpPr/>
          <p:nvPr/>
        </p:nvSpPr>
        <p:spPr>
          <a:xfrm>
            <a:off x="724695" y="5081245"/>
            <a:ext cx="1531725" cy="585537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Document 8">
            <a:extLst>
              <a:ext uri="{FF2B5EF4-FFF2-40B4-BE49-F238E27FC236}">
                <a16:creationId xmlns:a16="http://schemas.microsoft.com/office/drawing/2014/main" id="{FC148690-593B-704E-AECD-A8384A8978C7}"/>
              </a:ext>
            </a:extLst>
          </p:cNvPr>
          <p:cNvSpPr/>
          <p:nvPr/>
        </p:nvSpPr>
        <p:spPr>
          <a:xfrm>
            <a:off x="628442" y="5013065"/>
            <a:ext cx="1531725" cy="585537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Phenology (P)</a:t>
            </a:r>
          </a:p>
        </p:txBody>
      </p:sp>
      <p:sp>
        <p:nvSpPr>
          <p:cNvPr id="47" name="Rounded Rectangle 63">
            <a:extLst>
              <a:ext uri="{FF2B5EF4-FFF2-40B4-BE49-F238E27FC236}">
                <a16:creationId xmlns:a16="http://schemas.microsoft.com/office/drawing/2014/main" id="{6F22FC21-BA34-1446-A89E-39FA3C7D4FA6}"/>
              </a:ext>
            </a:extLst>
          </p:cNvPr>
          <p:cNvSpPr/>
          <p:nvPr/>
        </p:nvSpPr>
        <p:spPr>
          <a:xfrm>
            <a:off x="2867025" y="598598"/>
            <a:ext cx="3467100" cy="5240227"/>
          </a:xfrm>
          <a:prstGeom prst="roundRect">
            <a:avLst>
              <a:gd name="adj" fmla="val 7208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Pre-processing</a:t>
            </a:r>
          </a:p>
        </p:txBody>
      </p:sp>
      <p:sp>
        <p:nvSpPr>
          <p:cNvPr id="48" name="Rounded Rectangle 15">
            <a:extLst>
              <a:ext uri="{FF2B5EF4-FFF2-40B4-BE49-F238E27FC236}">
                <a16:creationId xmlns:a16="http://schemas.microsoft.com/office/drawing/2014/main" id="{60F085E3-DB97-4344-9999-1BD65E6F0322}"/>
              </a:ext>
            </a:extLst>
          </p:cNvPr>
          <p:cNvSpPr/>
          <p:nvPr/>
        </p:nvSpPr>
        <p:spPr>
          <a:xfrm>
            <a:off x="3105901" y="4012940"/>
            <a:ext cx="1724231" cy="585537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Calculation of seasonal transpiration (sum)</a:t>
            </a:r>
          </a:p>
        </p:txBody>
      </p:sp>
      <p:sp>
        <p:nvSpPr>
          <p:cNvPr id="51" name="Document 6">
            <a:extLst>
              <a:ext uri="{FF2B5EF4-FFF2-40B4-BE49-F238E27FC236}">
                <a16:creationId xmlns:a16="http://schemas.microsoft.com/office/drawing/2014/main" id="{D9F29F65-DAF2-3E4C-9FA2-164219FFBA91}"/>
              </a:ext>
            </a:extLst>
          </p:cNvPr>
          <p:cNvSpPr/>
          <p:nvPr/>
        </p:nvSpPr>
        <p:spPr>
          <a:xfrm>
            <a:off x="3298407" y="3146874"/>
            <a:ext cx="1531725" cy="585537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" name="Document 7">
            <a:extLst>
              <a:ext uri="{FF2B5EF4-FFF2-40B4-BE49-F238E27FC236}">
                <a16:creationId xmlns:a16="http://schemas.microsoft.com/office/drawing/2014/main" id="{1E4C692D-F3E0-1548-AB96-1A26D7C03041}"/>
              </a:ext>
            </a:extLst>
          </p:cNvPr>
          <p:cNvSpPr/>
          <p:nvPr/>
        </p:nvSpPr>
        <p:spPr>
          <a:xfrm>
            <a:off x="3202154" y="3090726"/>
            <a:ext cx="1531725" cy="585537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5" name="Document 8">
            <a:extLst>
              <a:ext uri="{FF2B5EF4-FFF2-40B4-BE49-F238E27FC236}">
                <a16:creationId xmlns:a16="http://schemas.microsoft.com/office/drawing/2014/main" id="{FC148690-593B-704E-AECD-A8384A8978C7}"/>
              </a:ext>
            </a:extLst>
          </p:cNvPr>
          <p:cNvSpPr/>
          <p:nvPr/>
        </p:nvSpPr>
        <p:spPr>
          <a:xfrm>
            <a:off x="3105901" y="3022546"/>
            <a:ext cx="1531725" cy="585537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Net Biomass Water Productivity (NBWP)</a:t>
            </a:r>
          </a:p>
        </p:txBody>
      </p:sp>
      <p:cxnSp>
        <p:nvCxnSpPr>
          <p:cNvPr id="63" name="Elbow Connector 18">
            <a:extLst>
              <a:ext uri="{FF2B5EF4-FFF2-40B4-BE49-F238E27FC236}">
                <a16:creationId xmlns:a16="http://schemas.microsoft.com/office/drawing/2014/main" id="{61257266-D146-B144-A1CF-B14178475690}"/>
              </a:ext>
            </a:extLst>
          </p:cNvPr>
          <p:cNvCxnSpPr>
            <a:cxnSpLocks/>
            <a:stCxn id="46" idx="3"/>
            <a:endCxn id="66" idx="1"/>
          </p:cNvCxnSpPr>
          <p:nvPr/>
        </p:nvCxnSpPr>
        <p:spPr>
          <a:xfrm flipV="1">
            <a:off x="2160167" y="5305833"/>
            <a:ext cx="945734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15">
            <a:extLst>
              <a:ext uri="{FF2B5EF4-FFF2-40B4-BE49-F238E27FC236}">
                <a16:creationId xmlns:a16="http://schemas.microsoft.com/office/drawing/2014/main" id="{60F085E3-DB97-4344-9999-1BD65E6F0322}"/>
              </a:ext>
            </a:extLst>
          </p:cNvPr>
          <p:cNvSpPr/>
          <p:nvPr/>
        </p:nvSpPr>
        <p:spPr>
          <a:xfrm>
            <a:off x="3105901" y="5013064"/>
            <a:ext cx="1724231" cy="585538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Start and end of season</a:t>
            </a:r>
          </a:p>
        </p:txBody>
      </p:sp>
      <p:cxnSp>
        <p:nvCxnSpPr>
          <p:cNvPr id="77" name="Elbow Connector 18">
            <a:extLst>
              <a:ext uri="{FF2B5EF4-FFF2-40B4-BE49-F238E27FC236}">
                <a16:creationId xmlns:a16="http://schemas.microsoft.com/office/drawing/2014/main" id="{61257266-D146-B144-A1CF-B14178475690}"/>
              </a:ext>
            </a:extLst>
          </p:cNvPr>
          <p:cNvCxnSpPr>
            <a:cxnSpLocks/>
            <a:stCxn id="66" idx="0"/>
            <a:endCxn id="48" idx="2"/>
          </p:cNvCxnSpPr>
          <p:nvPr/>
        </p:nvCxnSpPr>
        <p:spPr>
          <a:xfrm flipV="1">
            <a:off x="3968017" y="4598477"/>
            <a:ext cx="0" cy="41458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18">
            <a:extLst>
              <a:ext uri="{FF2B5EF4-FFF2-40B4-BE49-F238E27FC236}">
                <a16:creationId xmlns:a16="http://schemas.microsoft.com/office/drawing/2014/main" id="{61257266-D146-B144-A1CF-B14178475690}"/>
              </a:ext>
            </a:extLst>
          </p:cNvPr>
          <p:cNvCxnSpPr>
            <a:cxnSpLocks/>
            <a:stCxn id="43" idx="3"/>
            <a:endCxn id="48" idx="1"/>
          </p:cNvCxnSpPr>
          <p:nvPr/>
        </p:nvCxnSpPr>
        <p:spPr>
          <a:xfrm>
            <a:off x="2160167" y="4305709"/>
            <a:ext cx="94573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8">
            <a:extLst>
              <a:ext uri="{FF2B5EF4-FFF2-40B4-BE49-F238E27FC236}">
                <a16:creationId xmlns:a16="http://schemas.microsoft.com/office/drawing/2014/main" id="{61257266-D146-B144-A1CF-B14178475690}"/>
              </a:ext>
            </a:extLst>
          </p:cNvPr>
          <p:cNvCxnSpPr>
            <a:cxnSpLocks/>
            <a:stCxn id="48" idx="0"/>
            <a:endCxn id="52" idx="2"/>
          </p:cNvCxnSpPr>
          <p:nvPr/>
        </p:nvCxnSpPr>
        <p:spPr>
          <a:xfrm flipV="1">
            <a:off x="3968017" y="3637552"/>
            <a:ext cx="0" cy="3753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8">
            <a:extLst>
              <a:ext uri="{FF2B5EF4-FFF2-40B4-BE49-F238E27FC236}">
                <a16:creationId xmlns:a16="http://schemas.microsoft.com/office/drawing/2014/main" id="{61257266-D146-B144-A1CF-B14178475690}"/>
              </a:ext>
            </a:extLst>
          </p:cNvPr>
          <p:cNvCxnSpPr>
            <a:cxnSpLocks/>
            <a:stCxn id="38" idx="3"/>
            <a:endCxn id="55" idx="1"/>
          </p:cNvCxnSpPr>
          <p:nvPr/>
        </p:nvCxnSpPr>
        <p:spPr>
          <a:xfrm>
            <a:off x="2160168" y="3315315"/>
            <a:ext cx="9457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8">
            <a:extLst>
              <a:ext uri="{FF2B5EF4-FFF2-40B4-BE49-F238E27FC236}">
                <a16:creationId xmlns:a16="http://schemas.microsoft.com/office/drawing/2014/main" id="{61257266-D146-B144-A1CF-B14178475690}"/>
              </a:ext>
            </a:extLst>
          </p:cNvPr>
          <p:cNvCxnSpPr>
            <a:cxnSpLocks/>
            <a:stCxn id="9" idx="3"/>
            <a:endCxn id="223" idx="1"/>
          </p:cNvCxnSpPr>
          <p:nvPr/>
        </p:nvCxnSpPr>
        <p:spPr>
          <a:xfrm>
            <a:off x="2160168" y="1301739"/>
            <a:ext cx="94573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Document 8">
            <a:extLst>
              <a:ext uri="{FF2B5EF4-FFF2-40B4-BE49-F238E27FC236}">
                <a16:creationId xmlns:a16="http://schemas.microsoft.com/office/drawing/2014/main" id="{FC148690-593B-704E-AECD-A8384A8978C7}"/>
              </a:ext>
            </a:extLst>
          </p:cNvPr>
          <p:cNvSpPr/>
          <p:nvPr/>
        </p:nvSpPr>
        <p:spPr>
          <a:xfrm>
            <a:off x="628443" y="5992964"/>
            <a:ext cx="1531725" cy="585537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Polygons (control and treatment sites)</a:t>
            </a:r>
          </a:p>
        </p:txBody>
      </p:sp>
      <p:sp>
        <p:nvSpPr>
          <p:cNvPr id="148" name="Rounded Rectangle 63">
            <a:extLst>
              <a:ext uri="{FF2B5EF4-FFF2-40B4-BE49-F238E27FC236}">
                <a16:creationId xmlns:a16="http://schemas.microsoft.com/office/drawing/2014/main" id="{6F22FC21-BA34-1446-A89E-39FA3C7D4FA6}"/>
              </a:ext>
            </a:extLst>
          </p:cNvPr>
          <p:cNvSpPr/>
          <p:nvPr/>
        </p:nvSpPr>
        <p:spPr>
          <a:xfrm>
            <a:off x="6781800" y="598598"/>
            <a:ext cx="2600325" cy="5240227"/>
          </a:xfrm>
          <a:prstGeom prst="roundRect">
            <a:avLst>
              <a:gd name="adj" fmla="val 7208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analysis</a:t>
            </a:r>
          </a:p>
        </p:txBody>
      </p:sp>
      <p:sp>
        <p:nvSpPr>
          <p:cNvPr id="149" name="Rounded Rectangle 15">
            <a:extLst>
              <a:ext uri="{FF2B5EF4-FFF2-40B4-BE49-F238E27FC236}">
                <a16:creationId xmlns:a16="http://schemas.microsoft.com/office/drawing/2014/main" id="{60F085E3-DB97-4344-9999-1BD65E6F0322}"/>
              </a:ext>
            </a:extLst>
          </p:cNvPr>
          <p:cNvSpPr/>
          <p:nvPr/>
        </p:nvSpPr>
        <p:spPr>
          <a:xfrm>
            <a:off x="7034967" y="1021004"/>
            <a:ext cx="2151947" cy="224588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Land use mode &amp; median</a:t>
            </a:r>
          </a:p>
        </p:txBody>
      </p:sp>
      <p:sp>
        <p:nvSpPr>
          <p:cNvPr id="150" name="Rounded Rectangle 15">
            <a:extLst>
              <a:ext uri="{FF2B5EF4-FFF2-40B4-BE49-F238E27FC236}">
                <a16:creationId xmlns:a16="http://schemas.microsoft.com/office/drawing/2014/main" id="{60F085E3-DB97-4344-9999-1BD65E6F0322}"/>
              </a:ext>
            </a:extLst>
          </p:cNvPr>
          <p:cNvSpPr/>
          <p:nvPr/>
        </p:nvSpPr>
        <p:spPr>
          <a:xfrm>
            <a:off x="7034964" y="1795572"/>
            <a:ext cx="2151947" cy="224588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Breakpoint</a:t>
            </a:r>
          </a:p>
        </p:txBody>
      </p:sp>
      <p:sp>
        <p:nvSpPr>
          <p:cNvPr id="153" name="Rounded Rectangle 15">
            <a:extLst>
              <a:ext uri="{FF2B5EF4-FFF2-40B4-BE49-F238E27FC236}">
                <a16:creationId xmlns:a16="http://schemas.microsoft.com/office/drawing/2014/main" id="{60F085E3-DB97-4344-9999-1BD65E6F0322}"/>
              </a:ext>
            </a:extLst>
          </p:cNvPr>
          <p:cNvSpPr/>
          <p:nvPr/>
        </p:nvSpPr>
        <p:spPr>
          <a:xfrm>
            <a:off x="7040835" y="3662667"/>
            <a:ext cx="2151947" cy="388126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Land productivity (NBWP, local, global)</a:t>
            </a:r>
          </a:p>
        </p:txBody>
      </p:sp>
      <p:sp>
        <p:nvSpPr>
          <p:cNvPr id="154" name="Rounded Rectangle 15">
            <a:extLst>
              <a:ext uri="{FF2B5EF4-FFF2-40B4-BE49-F238E27FC236}">
                <a16:creationId xmlns:a16="http://schemas.microsoft.com/office/drawing/2014/main" id="{60F085E3-DB97-4344-9999-1BD65E6F0322}"/>
              </a:ext>
            </a:extLst>
          </p:cNvPr>
          <p:cNvSpPr/>
          <p:nvPr/>
        </p:nvSpPr>
        <p:spPr>
          <a:xfrm>
            <a:off x="7040835" y="4377022"/>
            <a:ext cx="2151947" cy="448156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Comparison of productivity </a:t>
            </a:r>
          </a:p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by epochs</a:t>
            </a:r>
          </a:p>
        </p:txBody>
      </p:sp>
      <p:sp>
        <p:nvSpPr>
          <p:cNvPr id="155" name="Rounded Rectangle 15">
            <a:extLst>
              <a:ext uri="{FF2B5EF4-FFF2-40B4-BE49-F238E27FC236}">
                <a16:creationId xmlns:a16="http://schemas.microsoft.com/office/drawing/2014/main" id="{60F085E3-DB97-4344-9999-1BD65E6F0322}"/>
              </a:ext>
            </a:extLst>
          </p:cNvPr>
          <p:cNvSpPr/>
          <p:nvPr/>
        </p:nvSpPr>
        <p:spPr>
          <a:xfrm>
            <a:off x="7034969" y="1418412"/>
            <a:ext cx="2151947" cy="204339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Cropping frequency</a:t>
            </a:r>
          </a:p>
        </p:txBody>
      </p:sp>
      <p:sp>
        <p:nvSpPr>
          <p:cNvPr id="156" name="Rounded Rectangle 15">
            <a:extLst>
              <a:ext uri="{FF2B5EF4-FFF2-40B4-BE49-F238E27FC236}">
                <a16:creationId xmlns:a16="http://schemas.microsoft.com/office/drawing/2014/main" id="{60F085E3-DB97-4344-9999-1BD65E6F0322}"/>
              </a:ext>
            </a:extLst>
          </p:cNvPr>
          <p:cNvSpPr/>
          <p:nvPr/>
        </p:nvSpPr>
        <p:spPr>
          <a:xfrm>
            <a:off x="7040835" y="5197691"/>
            <a:ext cx="2151947" cy="398500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Trend analysis of </a:t>
            </a:r>
          </a:p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productivity</a:t>
            </a:r>
          </a:p>
        </p:txBody>
      </p:sp>
      <p:cxnSp>
        <p:nvCxnSpPr>
          <p:cNvPr id="159" name="Elbow Connector 18">
            <a:extLst>
              <a:ext uri="{FF2B5EF4-FFF2-40B4-BE49-F238E27FC236}">
                <a16:creationId xmlns:a16="http://schemas.microsoft.com/office/drawing/2014/main" id="{61257266-D146-B144-A1CF-B14178475690}"/>
              </a:ext>
            </a:extLst>
          </p:cNvPr>
          <p:cNvCxnSpPr>
            <a:cxnSpLocks/>
            <a:stCxn id="223" idx="3"/>
            <a:endCxn id="149" idx="1"/>
          </p:cNvCxnSpPr>
          <p:nvPr/>
        </p:nvCxnSpPr>
        <p:spPr>
          <a:xfrm flipV="1">
            <a:off x="4637625" y="1133298"/>
            <a:ext cx="2397342" cy="168441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8">
            <a:extLst>
              <a:ext uri="{FF2B5EF4-FFF2-40B4-BE49-F238E27FC236}">
                <a16:creationId xmlns:a16="http://schemas.microsoft.com/office/drawing/2014/main" id="{61257266-D146-B144-A1CF-B14178475690}"/>
              </a:ext>
            </a:extLst>
          </p:cNvPr>
          <p:cNvCxnSpPr>
            <a:cxnSpLocks/>
            <a:stCxn id="223" idx="3"/>
            <a:endCxn id="155" idx="1"/>
          </p:cNvCxnSpPr>
          <p:nvPr/>
        </p:nvCxnSpPr>
        <p:spPr>
          <a:xfrm>
            <a:off x="4637625" y="1301739"/>
            <a:ext cx="2397344" cy="2188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8">
            <a:extLst>
              <a:ext uri="{FF2B5EF4-FFF2-40B4-BE49-F238E27FC236}">
                <a16:creationId xmlns:a16="http://schemas.microsoft.com/office/drawing/2014/main" id="{61257266-D146-B144-A1CF-B14178475690}"/>
              </a:ext>
            </a:extLst>
          </p:cNvPr>
          <p:cNvCxnSpPr>
            <a:cxnSpLocks/>
            <a:stCxn id="223" idx="3"/>
            <a:endCxn id="150" idx="1"/>
          </p:cNvCxnSpPr>
          <p:nvPr/>
        </p:nvCxnSpPr>
        <p:spPr>
          <a:xfrm>
            <a:off x="4637625" y="1301739"/>
            <a:ext cx="2397339" cy="606127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Elbow Connector 18">
            <a:extLst>
              <a:ext uri="{FF2B5EF4-FFF2-40B4-BE49-F238E27FC236}">
                <a16:creationId xmlns:a16="http://schemas.microsoft.com/office/drawing/2014/main" id="{61257266-D146-B144-A1CF-B14178475690}"/>
              </a:ext>
            </a:extLst>
          </p:cNvPr>
          <p:cNvCxnSpPr>
            <a:cxnSpLocks/>
            <a:stCxn id="193" idx="3"/>
            <a:endCxn id="153" idx="1"/>
          </p:cNvCxnSpPr>
          <p:nvPr/>
        </p:nvCxnSpPr>
        <p:spPr>
          <a:xfrm flipV="1">
            <a:off x="6181726" y="3856730"/>
            <a:ext cx="859109" cy="151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ounded Rectangle 15">
            <a:extLst>
              <a:ext uri="{FF2B5EF4-FFF2-40B4-BE49-F238E27FC236}">
                <a16:creationId xmlns:a16="http://schemas.microsoft.com/office/drawing/2014/main" id="{60F085E3-DB97-4344-9999-1BD65E6F0322}"/>
              </a:ext>
            </a:extLst>
          </p:cNvPr>
          <p:cNvSpPr/>
          <p:nvPr/>
        </p:nvSpPr>
        <p:spPr>
          <a:xfrm>
            <a:off x="5125408" y="3565472"/>
            <a:ext cx="1056318" cy="585536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Masking non agricultural pixels</a:t>
            </a:r>
          </a:p>
        </p:txBody>
      </p:sp>
      <p:cxnSp>
        <p:nvCxnSpPr>
          <p:cNvPr id="194" name="Elbow Connector 18">
            <a:extLst>
              <a:ext uri="{FF2B5EF4-FFF2-40B4-BE49-F238E27FC236}">
                <a16:creationId xmlns:a16="http://schemas.microsoft.com/office/drawing/2014/main" id="{61257266-D146-B144-A1CF-B14178475690}"/>
              </a:ext>
            </a:extLst>
          </p:cNvPr>
          <p:cNvCxnSpPr>
            <a:cxnSpLocks/>
            <a:stCxn id="55" idx="3"/>
            <a:endCxn id="193" idx="1"/>
          </p:cNvCxnSpPr>
          <p:nvPr/>
        </p:nvCxnSpPr>
        <p:spPr>
          <a:xfrm>
            <a:off x="4637626" y="3315315"/>
            <a:ext cx="487782" cy="54292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Elbow Connector 18">
            <a:extLst>
              <a:ext uri="{FF2B5EF4-FFF2-40B4-BE49-F238E27FC236}">
                <a16:creationId xmlns:a16="http://schemas.microsoft.com/office/drawing/2014/main" id="{61257266-D146-B144-A1CF-B14178475690}"/>
              </a:ext>
            </a:extLst>
          </p:cNvPr>
          <p:cNvCxnSpPr>
            <a:cxnSpLocks/>
            <a:stCxn id="223" idx="3"/>
            <a:endCxn id="193" idx="0"/>
          </p:cNvCxnSpPr>
          <p:nvPr/>
        </p:nvCxnSpPr>
        <p:spPr>
          <a:xfrm>
            <a:off x="4637625" y="1301739"/>
            <a:ext cx="1015942" cy="2263733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Document 8">
            <a:extLst>
              <a:ext uri="{FF2B5EF4-FFF2-40B4-BE49-F238E27FC236}">
                <a16:creationId xmlns:a16="http://schemas.microsoft.com/office/drawing/2014/main" id="{FC148690-593B-704E-AECD-A8384A8978C7}"/>
              </a:ext>
            </a:extLst>
          </p:cNvPr>
          <p:cNvSpPr/>
          <p:nvPr/>
        </p:nvSpPr>
        <p:spPr>
          <a:xfrm>
            <a:off x="3105900" y="1008971"/>
            <a:ext cx="1531725" cy="585536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Agricultural </a:t>
            </a:r>
          </a:p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land mask</a:t>
            </a:r>
          </a:p>
        </p:txBody>
      </p:sp>
      <p:sp>
        <p:nvSpPr>
          <p:cNvPr id="253" name="Rounded Rectangle 15">
            <a:extLst>
              <a:ext uri="{FF2B5EF4-FFF2-40B4-BE49-F238E27FC236}">
                <a16:creationId xmlns:a16="http://schemas.microsoft.com/office/drawing/2014/main" id="{60F085E3-DB97-4344-9999-1BD65E6F0322}"/>
              </a:ext>
            </a:extLst>
          </p:cNvPr>
          <p:cNvSpPr/>
          <p:nvPr/>
        </p:nvSpPr>
        <p:spPr>
          <a:xfrm>
            <a:off x="10218013" y="5992964"/>
            <a:ext cx="1373912" cy="585537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Zonal statistics</a:t>
            </a:r>
          </a:p>
        </p:txBody>
      </p:sp>
      <p:sp>
        <p:nvSpPr>
          <p:cNvPr id="254" name="Document 8">
            <a:extLst>
              <a:ext uri="{FF2B5EF4-FFF2-40B4-BE49-F238E27FC236}">
                <a16:creationId xmlns:a16="http://schemas.microsoft.com/office/drawing/2014/main" id="{FC148690-593B-704E-AECD-A8384A8978C7}"/>
              </a:ext>
            </a:extLst>
          </p:cNvPr>
          <p:cNvSpPr/>
          <p:nvPr/>
        </p:nvSpPr>
        <p:spPr>
          <a:xfrm>
            <a:off x="10264588" y="4882858"/>
            <a:ext cx="1373912" cy="968999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2" name="Document 8">
            <a:extLst>
              <a:ext uri="{FF2B5EF4-FFF2-40B4-BE49-F238E27FC236}">
                <a16:creationId xmlns:a16="http://schemas.microsoft.com/office/drawing/2014/main" id="{FC148690-593B-704E-AECD-A8384A8978C7}"/>
              </a:ext>
            </a:extLst>
          </p:cNvPr>
          <p:cNvSpPr/>
          <p:nvPr/>
        </p:nvSpPr>
        <p:spPr>
          <a:xfrm>
            <a:off x="10218013" y="4824978"/>
            <a:ext cx="1373912" cy="968999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Aggregated statistics for control and treatment sites</a:t>
            </a:r>
          </a:p>
        </p:txBody>
      </p:sp>
      <p:cxnSp>
        <p:nvCxnSpPr>
          <p:cNvPr id="256" name="Elbow Connector 18">
            <a:extLst>
              <a:ext uri="{FF2B5EF4-FFF2-40B4-BE49-F238E27FC236}">
                <a16:creationId xmlns:a16="http://schemas.microsoft.com/office/drawing/2014/main" id="{61257266-D146-B144-A1CF-B14178475690}"/>
              </a:ext>
            </a:extLst>
          </p:cNvPr>
          <p:cNvCxnSpPr>
            <a:cxnSpLocks/>
            <a:stCxn id="147" idx="3"/>
            <a:endCxn id="253" idx="1"/>
          </p:cNvCxnSpPr>
          <p:nvPr/>
        </p:nvCxnSpPr>
        <p:spPr>
          <a:xfrm>
            <a:off x="2160168" y="6285733"/>
            <a:ext cx="805784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Elbow Connector 18">
            <a:extLst>
              <a:ext uri="{FF2B5EF4-FFF2-40B4-BE49-F238E27FC236}">
                <a16:creationId xmlns:a16="http://schemas.microsoft.com/office/drawing/2014/main" id="{61257266-D146-B144-A1CF-B14178475690}"/>
              </a:ext>
            </a:extLst>
          </p:cNvPr>
          <p:cNvCxnSpPr>
            <a:cxnSpLocks/>
            <a:stCxn id="156" idx="3"/>
            <a:endCxn id="252" idx="0"/>
          </p:cNvCxnSpPr>
          <p:nvPr/>
        </p:nvCxnSpPr>
        <p:spPr>
          <a:xfrm flipV="1">
            <a:off x="9192782" y="4824978"/>
            <a:ext cx="1712187" cy="571963"/>
          </a:xfrm>
          <a:prstGeom prst="bentConnector4">
            <a:avLst>
              <a:gd name="adj1" fmla="val 29939"/>
              <a:gd name="adj2" fmla="val 139968"/>
            </a:avLst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Elbow Connector 18">
            <a:extLst>
              <a:ext uri="{FF2B5EF4-FFF2-40B4-BE49-F238E27FC236}">
                <a16:creationId xmlns:a16="http://schemas.microsoft.com/office/drawing/2014/main" id="{61257266-D146-B144-A1CF-B14178475690}"/>
              </a:ext>
            </a:extLst>
          </p:cNvPr>
          <p:cNvCxnSpPr>
            <a:cxnSpLocks/>
            <a:stCxn id="154" idx="3"/>
            <a:endCxn id="252" idx="0"/>
          </p:cNvCxnSpPr>
          <p:nvPr/>
        </p:nvCxnSpPr>
        <p:spPr>
          <a:xfrm>
            <a:off x="9192782" y="4601100"/>
            <a:ext cx="1712187" cy="223878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18">
            <a:extLst>
              <a:ext uri="{FF2B5EF4-FFF2-40B4-BE49-F238E27FC236}">
                <a16:creationId xmlns:a16="http://schemas.microsoft.com/office/drawing/2014/main" id="{61257266-D146-B144-A1CF-B14178475690}"/>
              </a:ext>
            </a:extLst>
          </p:cNvPr>
          <p:cNvCxnSpPr>
            <a:cxnSpLocks/>
            <a:stCxn id="153" idx="3"/>
            <a:endCxn id="252" idx="0"/>
          </p:cNvCxnSpPr>
          <p:nvPr/>
        </p:nvCxnSpPr>
        <p:spPr>
          <a:xfrm>
            <a:off x="9192782" y="3856730"/>
            <a:ext cx="1712187" cy="968248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Elbow Connector 18">
            <a:extLst>
              <a:ext uri="{FF2B5EF4-FFF2-40B4-BE49-F238E27FC236}">
                <a16:creationId xmlns:a16="http://schemas.microsoft.com/office/drawing/2014/main" id="{61257266-D146-B144-A1CF-B14178475690}"/>
              </a:ext>
            </a:extLst>
          </p:cNvPr>
          <p:cNvCxnSpPr>
            <a:cxnSpLocks/>
            <a:stCxn id="150" idx="3"/>
            <a:endCxn id="252" idx="0"/>
          </p:cNvCxnSpPr>
          <p:nvPr/>
        </p:nvCxnSpPr>
        <p:spPr>
          <a:xfrm>
            <a:off x="9186911" y="1907866"/>
            <a:ext cx="1718058" cy="2917112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Elbow Connector 18">
            <a:extLst>
              <a:ext uri="{FF2B5EF4-FFF2-40B4-BE49-F238E27FC236}">
                <a16:creationId xmlns:a16="http://schemas.microsoft.com/office/drawing/2014/main" id="{61257266-D146-B144-A1CF-B14178475690}"/>
              </a:ext>
            </a:extLst>
          </p:cNvPr>
          <p:cNvCxnSpPr>
            <a:cxnSpLocks/>
            <a:stCxn id="155" idx="3"/>
            <a:endCxn id="252" idx="0"/>
          </p:cNvCxnSpPr>
          <p:nvPr/>
        </p:nvCxnSpPr>
        <p:spPr>
          <a:xfrm>
            <a:off x="9186916" y="1520582"/>
            <a:ext cx="1718053" cy="3304396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Elbow Connector 18">
            <a:extLst>
              <a:ext uri="{FF2B5EF4-FFF2-40B4-BE49-F238E27FC236}">
                <a16:creationId xmlns:a16="http://schemas.microsoft.com/office/drawing/2014/main" id="{61257266-D146-B144-A1CF-B14178475690}"/>
              </a:ext>
            </a:extLst>
          </p:cNvPr>
          <p:cNvCxnSpPr>
            <a:cxnSpLocks/>
            <a:stCxn id="149" idx="3"/>
            <a:endCxn id="252" idx="0"/>
          </p:cNvCxnSpPr>
          <p:nvPr/>
        </p:nvCxnSpPr>
        <p:spPr>
          <a:xfrm>
            <a:off x="9186914" y="1133298"/>
            <a:ext cx="1718055" cy="3691680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Elbow Connector 18">
            <a:extLst>
              <a:ext uri="{FF2B5EF4-FFF2-40B4-BE49-F238E27FC236}">
                <a16:creationId xmlns:a16="http://schemas.microsoft.com/office/drawing/2014/main" id="{61257266-D146-B144-A1CF-B14178475690}"/>
              </a:ext>
            </a:extLst>
          </p:cNvPr>
          <p:cNvCxnSpPr>
            <a:cxnSpLocks/>
            <a:stCxn id="253" idx="0"/>
            <a:endCxn id="252" idx="2"/>
          </p:cNvCxnSpPr>
          <p:nvPr/>
        </p:nvCxnSpPr>
        <p:spPr>
          <a:xfrm flipV="1">
            <a:off x="10904969" y="5729915"/>
            <a:ext cx="0" cy="26304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15">
            <a:extLst>
              <a:ext uri="{FF2B5EF4-FFF2-40B4-BE49-F238E27FC236}">
                <a16:creationId xmlns:a16="http://schemas.microsoft.com/office/drawing/2014/main" id="{F1B5A73A-AE1A-DA46-B6AB-6D3410285F02}"/>
              </a:ext>
            </a:extLst>
          </p:cNvPr>
          <p:cNvSpPr/>
          <p:nvPr/>
        </p:nvSpPr>
        <p:spPr>
          <a:xfrm>
            <a:off x="7028751" y="2192981"/>
            <a:ext cx="2151947" cy="224588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Double cropping frequency</a:t>
            </a:r>
          </a:p>
        </p:txBody>
      </p:sp>
      <p:sp>
        <p:nvSpPr>
          <p:cNvPr id="74" name="Rounded Rectangle 15">
            <a:extLst>
              <a:ext uri="{FF2B5EF4-FFF2-40B4-BE49-F238E27FC236}">
                <a16:creationId xmlns:a16="http://schemas.microsoft.com/office/drawing/2014/main" id="{44F15453-5065-4345-92B5-203BBE8CB6DE}"/>
              </a:ext>
            </a:extLst>
          </p:cNvPr>
          <p:cNvSpPr/>
          <p:nvPr/>
        </p:nvSpPr>
        <p:spPr>
          <a:xfrm>
            <a:off x="7028751" y="2590389"/>
            <a:ext cx="2151947" cy="343040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Comparison of cropping frequency by epochs</a:t>
            </a:r>
          </a:p>
        </p:txBody>
      </p:sp>
      <p:cxnSp>
        <p:nvCxnSpPr>
          <p:cNvPr id="76" name="Elbow Connector 18">
            <a:extLst>
              <a:ext uri="{FF2B5EF4-FFF2-40B4-BE49-F238E27FC236}">
                <a16:creationId xmlns:a16="http://schemas.microsoft.com/office/drawing/2014/main" id="{6E35569D-9277-1242-B43E-AFA255E456E6}"/>
              </a:ext>
            </a:extLst>
          </p:cNvPr>
          <p:cNvCxnSpPr>
            <a:cxnSpLocks/>
            <a:stCxn id="223" idx="3"/>
            <a:endCxn id="73" idx="1"/>
          </p:cNvCxnSpPr>
          <p:nvPr/>
        </p:nvCxnSpPr>
        <p:spPr>
          <a:xfrm>
            <a:off x="4637625" y="1301739"/>
            <a:ext cx="2391126" cy="100353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18">
            <a:extLst>
              <a:ext uri="{FF2B5EF4-FFF2-40B4-BE49-F238E27FC236}">
                <a16:creationId xmlns:a16="http://schemas.microsoft.com/office/drawing/2014/main" id="{2C4BC0E0-EE25-EF41-8C12-1FE129E64633}"/>
              </a:ext>
            </a:extLst>
          </p:cNvPr>
          <p:cNvCxnSpPr>
            <a:cxnSpLocks/>
            <a:stCxn id="223" idx="3"/>
            <a:endCxn id="74" idx="1"/>
          </p:cNvCxnSpPr>
          <p:nvPr/>
        </p:nvCxnSpPr>
        <p:spPr>
          <a:xfrm>
            <a:off x="4637625" y="1301739"/>
            <a:ext cx="2391126" cy="146017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18">
            <a:extLst>
              <a:ext uri="{FF2B5EF4-FFF2-40B4-BE49-F238E27FC236}">
                <a16:creationId xmlns:a16="http://schemas.microsoft.com/office/drawing/2014/main" id="{4F9076BF-AF0F-0E48-A717-4DEA5D127042}"/>
              </a:ext>
            </a:extLst>
          </p:cNvPr>
          <p:cNvCxnSpPr>
            <a:cxnSpLocks/>
            <a:stCxn id="73" idx="3"/>
            <a:endCxn id="252" idx="0"/>
          </p:cNvCxnSpPr>
          <p:nvPr/>
        </p:nvCxnSpPr>
        <p:spPr>
          <a:xfrm>
            <a:off x="9180698" y="2305275"/>
            <a:ext cx="1724271" cy="2519703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18">
            <a:extLst>
              <a:ext uri="{FF2B5EF4-FFF2-40B4-BE49-F238E27FC236}">
                <a16:creationId xmlns:a16="http://schemas.microsoft.com/office/drawing/2014/main" id="{9A8CD024-1784-EE41-93CB-CBE2ED16879F}"/>
              </a:ext>
            </a:extLst>
          </p:cNvPr>
          <p:cNvCxnSpPr>
            <a:cxnSpLocks/>
            <a:stCxn id="74" idx="3"/>
            <a:endCxn id="252" idx="0"/>
          </p:cNvCxnSpPr>
          <p:nvPr/>
        </p:nvCxnSpPr>
        <p:spPr>
          <a:xfrm>
            <a:off x="9180698" y="2761909"/>
            <a:ext cx="1724271" cy="2063069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18">
            <a:extLst>
              <a:ext uri="{FF2B5EF4-FFF2-40B4-BE49-F238E27FC236}">
                <a16:creationId xmlns:a16="http://schemas.microsoft.com/office/drawing/2014/main" id="{03538D47-ABCF-7A4D-AE95-046ECC0DD9BB}"/>
              </a:ext>
            </a:extLst>
          </p:cNvPr>
          <p:cNvCxnSpPr>
            <a:cxnSpLocks/>
            <a:stCxn id="153" idx="2"/>
            <a:endCxn id="154" idx="0"/>
          </p:cNvCxnSpPr>
          <p:nvPr/>
        </p:nvCxnSpPr>
        <p:spPr>
          <a:xfrm>
            <a:off x="8116809" y="4050793"/>
            <a:ext cx="0" cy="32622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18">
            <a:extLst>
              <a:ext uri="{FF2B5EF4-FFF2-40B4-BE49-F238E27FC236}">
                <a16:creationId xmlns:a16="http://schemas.microsoft.com/office/drawing/2014/main" id="{D0BC132E-05E0-2043-9A53-4AF335EE3A23}"/>
              </a:ext>
            </a:extLst>
          </p:cNvPr>
          <p:cNvCxnSpPr>
            <a:cxnSpLocks/>
            <a:stCxn id="154" idx="2"/>
            <a:endCxn id="156" idx="0"/>
          </p:cNvCxnSpPr>
          <p:nvPr/>
        </p:nvCxnSpPr>
        <p:spPr>
          <a:xfrm>
            <a:off x="8116809" y="4825178"/>
            <a:ext cx="0" cy="37251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582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E707DB2-7CCD-9843-9476-2002FC76CE00}"/>
              </a:ext>
            </a:extLst>
          </p:cNvPr>
          <p:cNvSpPr/>
          <p:nvPr/>
        </p:nvSpPr>
        <p:spPr>
          <a:xfrm>
            <a:off x="525491" y="592408"/>
            <a:ext cx="1931959" cy="6097477"/>
          </a:xfrm>
          <a:prstGeom prst="roundRect">
            <a:avLst>
              <a:gd name="adj" fmla="val 7208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Download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01BE842-F353-0041-9C08-DB1EB37C0717}"/>
              </a:ext>
            </a:extLst>
          </p:cNvPr>
          <p:cNvSpPr/>
          <p:nvPr/>
        </p:nvSpPr>
        <p:spPr>
          <a:xfrm>
            <a:off x="2671077" y="592407"/>
            <a:ext cx="1931959" cy="6097477"/>
          </a:xfrm>
          <a:prstGeom prst="roundRect">
            <a:avLst>
              <a:gd name="adj" fmla="val 7208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Preprocessing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94A93CF-1812-614E-ABC8-6CA800CE843E}"/>
              </a:ext>
            </a:extLst>
          </p:cNvPr>
          <p:cNvSpPr/>
          <p:nvPr/>
        </p:nvSpPr>
        <p:spPr>
          <a:xfrm>
            <a:off x="4847699" y="592406"/>
            <a:ext cx="1931959" cy="6097477"/>
          </a:xfrm>
          <a:prstGeom prst="roundRect">
            <a:avLst>
              <a:gd name="adj" fmla="val 7208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Intersection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D797DAE-D235-AD49-B298-52D7D8E9E136}"/>
              </a:ext>
            </a:extLst>
          </p:cNvPr>
          <p:cNvSpPr/>
          <p:nvPr/>
        </p:nvSpPr>
        <p:spPr>
          <a:xfrm>
            <a:off x="6993285" y="592405"/>
            <a:ext cx="1931959" cy="6097477"/>
          </a:xfrm>
          <a:prstGeom prst="roundRect">
            <a:avLst>
              <a:gd name="adj" fmla="val 7208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Area Calculation</a:t>
            </a:r>
          </a:p>
        </p:txBody>
      </p:sp>
      <p:sp>
        <p:nvSpPr>
          <p:cNvPr id="8" name="Rechteck 1">
            <a:extLst>
              <a:ext uri="{FF2B5EF4-FFF2-40B4-BE49-F238E27FC236}">
                <a16:creationId xmlns:a16="http://schemas.microsoft.com/office/drawing/2014/main" id="{4895E5B7-682F-124E-8990-E7AFA8AB2D71}"/>
              </a:ext>
            </a:extLst>
          </p:cNvPr>
          <p:cNvSpPr/>
          <p:nvPr/>
        </p:nvSpPr>
        <p:spPr>
          <a:xfrm>
            <a:off x="525490" y="208884"/>
            <a:ext cx="11286608" cy="2707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noProof="1">
                <a:solidFill>
                  <a:schemeClr val="bg1"/>
                </a:solidFill>
              </a:rPr>
              <a:t>Workflow for calculating intersection areas of Polygon layers with WDPA</a:t>
            </a:r>
          </a:p>
        </p:txBody>
      </p:sp>
      <p:sp>
        <p:nvSpPr>
          <p:cNvPr id="9" name="Document 8">
            <a:extLst>
              <a:ext uri="{FF2B5EF4-FFF2-40B4-BE49-F238E27FC236}">
                <a16:creationId xmlns:a16="http://schemas.microsoft.com/office/drawing/2014/main" id="{8BF05924-062B-5E4E-84EC-40B6F84D2109}"/>
              </a:ext>
            </a:extLst>
          </p:cNvPr>
          <p:cNvSpPr/>
          <p:nvPr/>
        </p:nvSpPr>
        <p:spPr>
          <a:xfrm>
            <a:off x="628443" y="1481580"/>
            <a:ext cx="1531725" cy="585537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Load Polygon layer</a:t>
            </a:r>
          </a:p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(sf)</a:t>
            </a:r>
          </a:p>
        </p:txBody>
      </p:sp>
      <p:sp>
        <p:nvSpPr>
          <p:cNvPr id="10" name="Document 9">
            <a:extLst>
              <a:ext uri="{FF2B5EF4-FFF2-40B4-BE49-F238E27FC236}">
                <a16:creationId xmlns:a16="http://schemas.microsoft.com/office/drawing/2014/main" id="{5ABFB447-29A9-5F49-B7E3-29A5540AA226}"/>
              </a:ext>
            </a:extLst>
          </p:cNvPr>
          <p:cNvSpPr/>
          <p:nvPr/>
        </p:nvSpPr>
        <p:spPr>
          <a:xfrm>
            <a:off x="628442" y="3784984"/>
            <a:ext cx="1531725" cy="585537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 WDPA API (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wdpar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11" name="Document 10">
            <a:extLst>
              <a:ext uri="{FF2B5EF4-FFF2-40B4-BE49-F238E27FC236}">
                <a16:creationId xmlns:a16="http://schemas.microsoft.com/office/drawing/2014/main" id="{EC806D42-F10E-E042-8C00-C1D918178A58}"/>
              </a:ext>
            </a:extLst>
          </p:cNvPr>
          <p:cNvSpPr/>
          <p:nvPr/>
        </p:nvSpPr>
        <p:spPr>
          <a:xfrm>
            <a:off x="2886712" y="1481579"/>
            <a:ext cx="1531725" cy="585537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Simplify geometry</a:t>
            </a:r>
          </a:p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rmapshaper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14" name="Document 13">
            <a:extLst>
              <a:ext uri="{FF2B5EF4-FFF2-40B4-BE49-F238E27FC236}">
                <a16:creationId xmlns:a16="http://schemas.microsoft.com/office/drawing/2014/main" id="{31EC29AC-0454-344F-934C-821A46472918}"/>
              </a:ext>
            </a:extLst>
          </p:cNvPr>
          <p:cNvSpPr/>
          <p:nvPr/>
        </p:nvSpPr>
        <p:spPr>
          <a:xfrm>
            <a:off x="2871193" y="3758163"/>
            <a:ext cx="1531725" cy="585537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Subset data</a:t>
            </a:r>
          </a:p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dplyr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15" name="Document 14">
            <a:extLst>
              <a:ext uri="{FF2B5EF4-FFF2-40B4-BE49-F238E27FC236}">
                <a16:creationId xmlns:a16="http://schemas.microsoft.com/office/drawing/2014/main" id="{04D5C8BA-5731-3242-AAB4-54AF11778D05}"/>
              </a:ext>
            </a:extLst>
          </p:cNvPr>
          <p:cNvSpPr/>
          <p:nvPr/>
        </p:nvSpPr>
        <p:spPr>
          <a:xfrm>
            <a:off x="2869482" y="4609206"/>
            <a:ext cx="1531725" cy="585537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Clean data</a:t>
            </a:r>
          </a:p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wdpar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16" name="Document 15">
            <a:extLst>
              <a:ext uri="{FF2B5EF4-FFF2-40B4-BE49-F238E27FC236}">
                <a16:creationId xmlns:a16="http://schemas.microsoft.com/office/drawing/2014/main" id="{1B1E4A36-7431-C549-9F02-CA5B60CD116F}"/>
              </a:ext>
            </a:extLst>
          </p:cNvPr>
          <p:cNvSpPr/>
          <p:nvPr/>
        </p:nvSpPr>
        <p:spPr>
          <a:xfrm>
            <a:off x="5032295" y="2538015"/>
            <a:ext cx="1531725" cy="585537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Reproject to same CRS (sf)</a:t>
            </a:r>
          </a:p>
        </p:txBody>
      </p:sp>
      <p:sp>
        <p:nvSpPr>
          <p:cNvPr id="17" name="Document 16">
            <a:extLst>
              <a:ext uri="{FF2B5EF4-FFF2-40B4-BE49-F238E27FC236}">
                <a16:creationId xmlns:a16="http://schemas.microsoft.com/office/drawing/2014/main" id="{4BCAF8AF-333A-344C-8078-6023FF72E9AE}"/>
              </a:ext>
            </a:extLst>
          </p:cNvPr>
          <p:cNvSpPr/>
          <p:nvPr/>
        </p:nvSpPr>
        <p:spPr>
          <a:xfrm>
            <a:off x="5032296" y="3330352"/>
            <a:ext cx="1531725" cy="585537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Intersect</a:t>
            </a:r>
          </a:p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(sf)</a:t>
            </a:r>
          </a:p>
        </p:txBody>
      </p:sp>
      <p:sp>
        <p:nvSpPr>
          <p:cNvPr id="19" name="Document 18">
            <a:extLst>
              <a:ext uri="{FF2B5EF4-FFF2-40B4-BE49-F238E27FC236}">
                <a16:creationId xmlns:a16="http://schemas.microsoft.com/office/drawing/2014/main" id="{968F0E76-13D1-E940-ABAE-FD8EA52B130A}"/>
              </a:ext>
            </a:extLst>
          </p:cNvPr>
          <p:cNvSpPr/>
          <p:nvPr/>
        </p:nvSpPr>
        <p:spPr>
          <a:xfrm>
            <a:off x="7191690" y="3319951"/>
            <a:ext cx="1531725" cy="585537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Area Calculation</a:t>
            </a:r>
          </a:p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(sf)</a:t>
            </a:r>
          </a:p>
        </p:txBody>
      </p:sp>
      <p:sp>
        <p:nvSpPr>
          <p:cNvPr id="21" name="Rounded Rectangle 15">
            <a:extLst>
              <a:ext uri="{FF2B5EF4-FFF2-40B4-BE49-F238E27FC236}">
                <a16:creationId xmlns:a16="http://schemas.microsoft.com/office/drawing/2014/main" id="{4209C532-F199-3F4F-BEA3-14C39EED8B1A}"/>
              </a:ext>
            </a:extLst>
          </p:cNvPr>
          <p:cNvSpPr/>
          <p:nvPr/>
        </p:nvSpPr>
        <p:spPr>
          <a:xfrm>
            <a:off x="6993285" y="5731556"/>
            <a:ext cx="1931959" cy="192651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 polygon</a:t>
            </a:r>
          </a:p>
        </p:txBody>
      </p:sp>
      <p:sp>
        <p:nvSpPr>
          <p:cNvPr id="22" name="Rounded Rectangle 15">
            <a:extLst>
              <a:ext uri="{FF2B5EF4-FFF2-40B4-BE49-F238E27FC236}">
                <a16:creationId xmlns:a16="http://schemas.microsoft.com/office/drawing/2014/main" id="{4C52C572-9023-1242-9D39-0FB3D3A047CE}"/>
              </a:ext>
            </a:extLst>
          </p:cNvPr>
          <p:cNvSpPr/>
          <p:nvPr/>
        </p:nvSpPr>
        <p:spPr>
          <a:xfrm>
            <a:off x="543041" y="5731555"/>
            <a:ext cx="6236617" cy="192652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Whole Dataset</a:t>
            </a:r>
          </a:p>
        </p:txBody>
      </p:sp>
      <p:cxnSp>
        <p:nvCxnSpPr>
          <p:cNvPr id="23" name="Elbow Connector 18">
            <a:extLst>
              <a:ext uri="{FF2B5EF4-FFF2-40B4-BE49-F238E27FC236}">
                <a16:creationId xmlns:a16="http://schemas.microsoft.com/office/drawing/2014/main" id="{BB147598-6002-D240-AF9F-FEDB4CBC47D0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2160168" y="1774348"/>
            <a:ext cx="726544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18">
            <a:extLst>
              <a:ext uri="{FF2B5EF4-FFF2-40B4-BE49-F238E27FC236}">
                <a16:creationId xmlns:a16="http://schemas.microsoft.com/office/drawing/2014/main" id="{8BC4FA37-D5E8-AD45-BB7B-DEC777BAC867}"/>
              </a:ext>
            </a:extLst>
          </p:cNvPr>
          <p:cNvCxnSpPr>
            <a:cxnSpLocks/>
          </p:cNvCxnSpPr>
          <p:nvPr/>
        </p:nvCxnSpPr>
        <p:spPr>
          <a:xfrm flipV="1">
            <a:off x="2200992" y="4045717"/>
            <a:ext cx="726544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18">
            <a:extLst>
              <a:ext uri="{FF2B5EF4-FFF2-40B4-BE49-F238E27FC236}">
                <a16:creationId xmlns:a16="http://schemas.microsoft.com/office/drawing/2014/main" id="{387ED9B0-D221-8F46-B3DD-F0EC45D35D94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3635345" y="4304989"/>
            <a:ext cx="1711" cy="30421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18">
            <a:extLst>
              <a:ext uri="{FF2B5EF4-FFF2-40B4-BE49-F238E27FC236}">
                <a16:creationId xmlns:a16="http://schemas.microsoft.com/office/drawing/2014/main" id="{335C0979-3859-4346-A7D5-BD92453DCA1F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4401207" y="2830784"/>
            <a:ext cx="631088" cy="2071191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18">
            <a:extLst>
              <a:ext uri="{FF2B5EF4-FFF2-40B4-BE49-F238E27FC236}">
                <a16:creationId xmlns:a16="http://schemas.microsoft.com/office/drawing/2014/main" id="{F2A3D3AC-D893-6C42-924F-10FF99BD3079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4418437" y="1774348"/>
            <a:ext cx="613858" cy="1056436"/>
          </a:xfrm>
          <a:prstGeom prst="bentConnector3">
            <a:avLst>
              <a:gd name="adj1" fmla="val 48326"/>
            </a:avLst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18">
            <a:extLst>
              <a:ext uri="{FF2B5EF4-FFF2-40B4-BE49-F238E27FC236}">
                <a16:creationId xmlns:a16="http://schemas.microsoft.com/office/drawing/2014/main" id="{C309AAA6-931C-DB42-8E41-4C5C7B3094CD}"/>
              </a:ext>
            </a:extLst>
          </p:cNvPr>
          <p:cNvCxnSpPr>
            <a:cxnSpLocks/>
          </p:cNvCxnSpPr>
          <p:nvPr/>
        </p:nvCxnSpPr>
        <p:spPr>
          <a:xfrm flipH="1">
            <a:off x="5815389" y="3057352"/>
            <a:ext cx="1" cy="2730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18">
            <a:extLst>
              <a:ext uri="{FF2B5EF4-FFF2-40B4-BE49-F238E27FC236}">
                <a16:creationId xmlns:a16="http://schemas.microsoft.com/office/drawing/2014/main" id="{AB6329FD-B0B7-A949-9F4D-8D00EF42F8CE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6564021" y="3623121"/>
            <a:ext cx="629380" cy="432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Document 44">
            <a:extLst>
              <a:ext uri="{FF2B5EF4-FFF2-40B4-BE49-F238E27FC236}">
                <a16:creationId xmlns:a16="http://schemas.microsoft.com/office/drawing/2014/main" id="{1F257782-7273-2F4B-9E13-3E5ACD818D87}"/>
              </a:ext>
            </a:extLst>
          </p:cNvPr>
          <p:cNvSpPr/>
          <p:nvPr/>
        </p:nvSpPr>
        <p:spPr>
          <a:xfrm>
            <a:off x="7189979" y="4872377"/>
            <a:ext cx="1531725" cy="585537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Bind results</a:t>
            </a:r>
          </a:p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(base R)</a:t>
            </a:r>
          </a:p>
        </p:txBody>
      </p:sp>
      <p:cxnSp>
        <p:nvCxnSpPr>
          <p:cNvPr id="48" name="Elbow Connector 18">
            <a:extLst>
              <a:ext uri="{FF2B5EF4-FFF2-40B4-BE49-F238E27FC236}">
                <a16:creationId xmlns:a16="http://schemas.microsoft.com/office/drawing/2014/main" id="{3144A227-A9D9-C440-A930-F7AC086C39B6}"/>
              </a:ext>
            </a:extLst>
          </p:cNvPr>
          <p:cNvCxnSpPr>
            <a:cxnSpLocks/>
          </p:cNvCxnSpPr>
          <p:nvPr/>
        </p:nvCxnSpPr>
        <p:spPr>
          <a:xfrm flipH="1">
            <a:off x="7971746" y="3866777"/>
            <a:ext cx="1711" cy="10056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E4D2841C-1880-F345-8C5D-434F66EC6217}"/>
              </a:ext>
            </a:extLst>
          </p:cNvPr>
          <p:cNvSpPr/>
          <p:nvPr/>
        </p:nvSpPr>
        <p:spPr>
          <a:xfrm>
            <a:off x="4284324" y="1362420"/>
            <a:ext cx="266093" cy="26776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1F74B93-9216-324F-8113-99CFCA9F5BFC}"/>
              </a:ext>
            </a:extLst>
          </p:cNvPr>
          <p:cNvSpPr/>
          <p:nvPr/>
        </p:nvSpPr>
        <p:spPr>
          <a:xfrm>
            <a:off x="10501864" y="6060013"/>
            <a:ext cx="266093" cy="26776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DAB9215-2039-4949-BB49-B9F7208F4BD4}"/>
              </a:ext>
            </a:extLst>
          </p:cNvPr>
          <p:cNvSpPr txBox="1"/>
          <p:nvPr/>
        </p:nvSpPr>
        <p:spPr>
          <a:xfrm>
            <a:off x="10777797" y="6046796"/>
            <a:ext cx="1387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optional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73392A-4F73-274C-A4B9-397BC0827BBB}"/>
              </a:ext>
            </a:extLst>
          </p:cNvPr>
          <p:cNvSpPr txBox="1"/>
          <p:nvPr/>
        </p:nvSpPr>
        <p:spPr>
          <a:xfrm>
            <a:off x="10424855" y="5731555"/>
            <a:ext cx="6609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Legend</a:t>
            </a:r>
          </a:p>
        </p:txBody>
      </p:sp>
    </p:spTree>
    <p:extLst>
      <p:ext uri="{BB962C8B-B14F-4D97-AF65-F5344CB8AC3E}">
        <p14:creationId xmlns:p14="http://schemas.microsoft.com/office/powerpoint/2010/main" val="1971193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211</Words>
  <Application>Microsoft Macintosh PowerPoint</Application>
  <PresentationFormat>Widescreen</PresentationFormat>
  <Paragraphs>60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</dc:creator>
  <cp:lastModifiedBy>Johannes Schielein</cp:lastModifiedBy>
  <cp:revision>235</cp:revision>
  <dcterms:created xsi:type="dcterms:W3CDTF">2019-08-19T08:03:04Z</dcterms:created>
  <dcterms:modified xsi:type="dcterms:W3CDTF">2021-03-15T19:20:30Z</dcterms:modified>
</cp:coreProperties>
</file>