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62" r:id="rId4"/>
    <p:sldId id="260" r:id="rId5"/>
    <p:sldId id="263" r:id="rId6"/>
    <p:sldId id="257" r:id="rId7"/>
    <p:sldId id="261" r:id="rId8"/>
    <p:sldId id="267" r:id="rId9"/>
    <p:sldId id="264" r:id="rId10"/>
    <p:sldId id="265" r:id="rId11"/>
    <p:sldId id="268" r:id="rId12"/>
    <p:sldId id="269" r:id="rId13"/>
    <p:sldId id="270" r:id="rId14"/>
    <p:sldId id="271" r:id="rId15"/>
    <p:sldId id="273" r:id="rId16"/>
    <p:sldId id="274" r:id="rId17"/>
    <p:sldId id="275" r:id="rId18"/>
    <p:sldId id="272" r:id="rId19"/>
    <p:sldId id="283" r:id="rId20"/>
    <p:sldId id="278" r:id="rId21"/>
    <p:sldId id="279" r:id="rId22"/>
    <p:sldId id="284" r:id="rId23"/>
    <p:sldId id="281" r:id="rId24"/>
    <p:sldId id="282" r:id="rId25"/>
    <p:sldId id="276" r:id="rId26"/>
    <p:sldId id="286" r:id="rId27"/>
    <p:sldId id="285" r:id="rId28"/>
    <p:sldId id="287" r:id="rId29"/>
    <p:sldId id="288" r:id="rId30"/>
    <p:sldId id="289" r:id="rId31"/>
    <p:sldId id="290" r:id="rId32"/>
    <p:sldId id="293" r:id="rId33"/>
    <p:sldId id="291" r:id="rId34"/>
    <p:sldId id="292" r:id="rId35"/>
    <p:sldId id="294" r:id="rId36"/>
    <p:sldId id="295" r:id="rId37"/>
    <p:sldId id="296" r:id="rId38"/>
    <p:sldId id="297" r:id="rId39"/>
    <p:sldId id="298" r:id="rId40"/>
    <p:sldId id="299"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47"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23/10/2023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23/10/2023</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23/10/2023</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34" Type="http://schemas.openxmlformats.org/officeDocument/2006/relationships/tags" Target="../tags/tag64.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33" Type="http://schemas.openxmlformats.org/officeDocument/2006/relationships/tags" Target="../tags/tag63.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tags" Target="../tags/tag62.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tags" Target="../tags/tag61.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 Id="rId35" Type="http://schemas.openxmlformats.org/officeDocument/2006/relationships/slideLayout" Target="../slideLayouts/slideLayout2.xml"/><Relationship Id="rId8"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5.xml"/><Relationship Id="rId5" Type="http://schemas.openxmlformats.org/officeDocument/2006/relationships/tags" Target="../tags/tag69.xml"/><Relationship Id="rId4" Type="http://schemas.openxmlformats.org/officeDocument/2006/relationships/tags" Target="../tags/tag6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6.xml"/><Relationship Id="rId7" Type="http://schemas.openxmlformats.org/officeDocument/2006/relationships/image" Target="../media/image4.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4.xml"/><Relationship Id="rId5" Type="http://schemas.openxmlformats.org/officeDocument/2006/relationships/tags" Target="../tags/tag88.xml"/><Relationship Id="rId4" Type="http://schemas.openxmlformats.org/officeDocument/2006/relationships/tags" Target="../tags/tag87.xml"/><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40.png"/><Relationship Id="rId4"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5.png"/><Relationship Id="rId4" Type="http://schemas.openxmlformats.org/officeDocument/2006/relationships/tags" Target="../tags/tag9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6.xml"/><Relationship Id="rId1" Type="http://schemas.openxmlformats.org/officeDocument/2006/relationships/tags" Target="../tags/tag9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tags" Target="../tags/tag9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6.png"/><Relationship Id="rId4" Type="http://schemas.openxmlformats.org/officeDocument/2006/relationships/tags" Target="../tags/tag10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s>
</file>

<file path=ppt/slides/_rels/slide26.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9.png"/><Relationship Id="rId26" Type="http://schemas.openxmlformats.org/officeDocument/2006/relationships/image" Target="../media/image17.png"/><Relationship Id="rId3" Type="http://schemas.openxmlformats.org/officeDocument/2006/relationships/tags" Target="../tags/tag105.xml"/><Relationship Id="rId21" Type="http://schemas.openxmlformats.org/officeDocument/2006/relationships/image" Target="../media/image12.sv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image" Target="../media/image8.svg"/><Relationship Id="rId25" Type="http://schemas.openxmlformats.org/officeDocument/2006/relationships/image" Target="../media/image16.svg"/><Relationship Id="rId2" Type="http://schemas.openxmlformats.org/officeDocument/2006/relationships/tags" Target="../tags/tag104.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image" Target="../media/image20.sv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5.png"/><Relationship Id="rId5" Type="http://schemas.openxmlformats.org/officeDocument/2006/relationships/tags" Target="../tags/tag107.xml"/><Relationship Id="rId15" Type="http://schemas.openxmlformats.org/officeDocument/2006/relationships/slideLayout" Target="../slideLayouts/slideLayout4.xml"/><Relationship Id="rId23" Type="http://schemas.openxmlformats.org/officeDocument/2006/relationships/image" Target="../media/image14.svg"/><Relationship Id="rId28" Type="http://schemas.openxmlformats.org/officeDocument/2006/relationships/image" Target="../media/image19.png"/><Relationship Id="rId10" Type="http://schemas.openxmlformats.org/officeDocument/2006/relationships/tags" Target="../tags/tag112.xml"/><Relationship Id="rId19" Type="http://schemas.openxmlformats.org/officeDocument/2006/relationships/image" Target="../media/image10.svg"/><Relationship Id="rId31" Type="http://schemas.openxmlformats.org/officeDocument/2006/relationships/image" Target="../media/image22.sv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13.png"/><Relationship Id="rId27" Type="http://schemas.openxmlformats.org/officeDocument/2006/relationships/image" Target="../media/image18.svg"/><Relationship Id="rId30"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s>
</file>

<file path=ppt/slides/_rels/slide28.xml.rels><?xml version="1.0" encoding="UTF-8" standalone="yes"?>
<Relationships xmlns="http://schemas.openxmlformats.org/package/2006/relationships"><Relationship Id="rId26" Type="http://schemas.openxmlformats.org/officeDocument/2006/relationships/tags" Target="../tags/tag144.xml"/><Relationship Id="rId21" Type="http://schemas.openxmlformats.org/officeDocument/2006/relationships/tags" Target="../tags/tag139.xml"/><Relationship Id="rId42" Type="http://schemas.openxmlformats.org/officeDocument/2006/relationships/tags" Target="../tags/tag160.xml"/><Relationship Id="rId47" Type="http://schemas.openxmlformats.org/officeDocument/2006/relationships/tags" Target="../tags/tag165.xml"/><Relationship Id="rId63" Type="http://schemas.openxmlformats.org/officeDocument/2006/relationships/tags" Target="../tags/tag181.xml"/><Relationship Id="rId68" Type="http://schemas.openxmlformats.org/officeDocument/2006/relationships/tags" Target="../tags/tag186.xml"/><Relationship Id="rId16" Type="http://schemas.openxmlformats.org/officeDocument/2006/relationships/tags" Target="../tags/tag134.xml"/><Relationship Id="rId11" Type="http://schemas.openxmlformats.org/officeDocument/2006/relationships/tags" Target="../tags/tag129.xml"/><Relationship Id="rId32" Type="http://schemas.openxmlformats.org/officeDocument/2006/relationships/tags" Target="../tags/tag150.xml"/><Relationship Id="rId37" Type="http://schemas.openxmlformats.org/officeDocument/2006/relationships/tags" Target="../tags/tag155.xml"/><Relationship Id="rId53" Type="http://schemas.openxmlformats.org/officeDocument/2006/relationships/tags" Target="../tags/tag171.xml"/><Relationship Id="rId58" Type="http://schemas.openxmlformats.org/officeDocument/2006/relationships/tags" Target="../tags/tag176.xml"/><Relationship Id="rId74" Type="http://schemas.openxmlformats.org/officeDocument/2006/relationships/image" Target="../media/image24.png"/><Relationship Id="rId79" Type="http://schemas.openxmlformats.org/officeDocument/2006/relationships/tags" Target="../tags/tag155.xml"/><Relationship Id="rId5" Type="http://schemas.openxmlformats.org/officeDocument/2006/relationships/tags" Target="../tags/tag123.xml"/><Relationship Id="rId61" Type="http://schemas.openxmlformats.org/officeDocument/2006/relationships/tags" Target="../tags/tag179.xml"/><Relationship Id="rId82" Type="http://schemas.openxmlformats.org/officeDocument/2006/relationships/image" Target="../media/image20.svg"/><Relationship Id="rId19" Type="http://schemas.openxmlformats.org/officeDocument/2006/relationships/tags" Target="../tags/tag137.xml"/><Relationship Id="rId14" Type="http://schemas.openxmlformats.org/officeDocument/2006/relationships/tags" Target="../tags/tag132.xml"/><Relationship Id="rId22" Type="http://schemas.openxmlformats.org/officeDocument/2006/relationships/tags" Target="../tags/tag140.xml"/><Relationship Id="rId27" Type="http://schemas.openxmlformats.org/officeDocument/2006/relationships/tags" Target="../tags/tag145.xml"/><Relationship Id="rId30" Type="http://schemas.openxmlformats.org/officeDocument/2006/relationships/tags" Target="../tags/tag148.xml"/><Relationship Id="rId35" Type="http://schemas.openxmlformats.org/officeDocument/2006/relationships/tags" Target="../tags/tag153.xml"/><Relationship Id="rId43" Type="http://schemas.openxmlformats.org/officeDocument/2006/relationships/tags" Target="../tags/tag161.xml"/><Relationship Id="rId48" Type="http://schemas.openxmlformats.org/officeDocument/2006/relationships/tags" Target="../tags/tag166.xml"/><Relationship Id="rId56" Type="http://schemas.openxmlformats.org/officeDocument/2006/relationships/tags" Target="../tags/tag174.xml"/><Relationship Id="rId64" Type="http://schemas.openxmlformats.org/officeDocument/2006/relationships/tags" Target="../tags/tag182.xml"/><Relationship Id="rId69" Type="http://schemas.openxmlformats.org/officeDocument/2006/relationships/tags" Target="../tags/tag187.xml"/><Relationship Id="rId77" Type="http://schemas.openxmlformats.org/officeDocument/2006/relationships/tags" Target="../tags/tag154.xml"/><Relationship Id="rId8" Type="http://schemas.openxmlformats.org/officeDocument/2006/relationships/tags" Target="../tags/tag126.xml"/><Relationship Id="rId51" Type="http://schemas.openxmlformats.org/officeDocument/2006/relationships/tags" Target="../tags/tag169.xml"/><Relationship Id="rId72" Type="http://schemas.openxmlformats.org/officeDocument/2006/relationships/image" Target="../media/image23.png"/><Relationship Id="rId80" Type="http://schemas.openxmlformats.org/officeDocument/2006/relationships/image" Target="../media/image26.png"/><Relationship Id="rId3" Type="http://schemas.openxmlformats.org/officeDocument/2006/relationships/tags" Target="../tags/tag121.xml"/><Relationship Id="rId12" Type="http://schemas.openxmlformats.org/officeDocument/2006/relationships/tags" Target="../tags/tag130.xml"/><Relationship Id="rId17" Type="http://schemas.openxmlformats.org/officeDocument/2006/relationships/tags" Target="../tags/tag135.xml"/><Relationship Id="rId25" Type="http://schemas.openxmlformats.org/officeDocument/2006/relationships/tags" Target="../tags/tag143.xml"/><Relationship Id="rId33" Type="http://schemas.openxmlformats.org/officeDocument/2006/relationships/tags" Target="../tags/tag151.xml"/><Relationship Id="rId38" Type="http://schemas.openxmlformats.org/officeDocument/2006/relationships/tags" Target="../tags/tag156.xml"/><Relationship Id="rId46" Type="http://schemas.openxmlformats.org/officeDocument/2006/relationships/tags" Target="../tags/tag164.xml"/><Relationship Id="rId59" Type="http://schemas.openxmlformats.org/officeDocument/2006/relationships/tags" Target="../tags/tag177.xml"/><Relationship Id="rId67" Type="http://schemas.openxmlformats.org/officeDocument/2006/relationships/tags" Target="../tags/tag185.xml"/><Relationship Id="rId20" Type="http://schemas.openxmlformats.org/officeDocument/2006/relationships/tags" Target="../tags/tag138.xml"/><Relationship Id="rId41" Type="http://schemas.openxmlformats.org/officeDocument/2006/relationships/tags" Target="../tags/tag159.xml"/><Relationship Id="rId54" Type="http://schemas.openxmlformats.org/officeDocument/2006/relationships/tags" Target="../tags/tag172.xml"/><Relationship Id="rId62" Type="http://schemas.openxmlformats.org/officeDocument/2006/relationships/tags" Target="../tags/tag180.xml"/><Relationship Id="rId70" Type="http://schemas.openxmlformats.org/officeDocument/2006/relationships/slideLayout" Target="../slideLayouts/slideLayout4.xml"/><Relationship Id="rId75" Type="http://schemas.openxmlformats.org/officeDocument/2006/relationships/image" Target="../media/image11.png"/><Relationship Id="rId1" Type="http://schemas.openxmlformats.org/officeDocument/2006/relationships/tags" Target="../tags/tag119.xml"/><Relationship Id="rId6" Type="http://schemas.openxmlformats.org/officeDocument/2006/relationships/tags" Target="../tags/tag124.xml"/><Relationship Id="rId15" Type="http://schemas.openxmlformats.org/officeDocument/2006/relationships/tags" Target="../tags/tag133.xml"/><Relationship Id="rId23" Type="http://schemas.openxmlformats.org/officeDocument/2006/relationships/tags" Target="../tags/tag141.xml"/><Relationship Id="rId28" Type="http://schemas.openxmlformats.org/officeDocument/2006/relationships/tags" Target="../tags/tag146.xml"/><Relationship Id="rId36" Type="http://schemas.openxmlformats.org/officeDocument/2006/relationships/tags" Target="../tags/tag154.xml"/><Relationship Id="rId49" Type="http://schemas.openxmlformats.org/officeDocument/2006/relationships/tags" Target="../tags/tag167.xml"/><Relationship Id="rId57" Type="http://schemas.openxmlformats.org/officeDocument/2006/relationships/tags" Target="../tags/tag175.xml"/><Relationship Id="rId10" Type="http://schemas.openxmlformats.org/officeDocument/2006/relationships/tags" Target="../tags/tag128.xml"/><Relationship Id="rId31" Type="http://schemas.openxmlformats.org/officeDocument/2006/relationships/tags" Target="../tags/tag149.xml"/><Relationship Id="rId44" Type="http://schemas.openxmlformats.org/officeDocument/2006/relationships/tags" Target="../tags/tag162.xml"/><Relationship Id="rId52" Type="http://schemas.openxmlformats.org/officeDocument/2006/relationships/tags" Target="../tags/tag170.xml"/><Relationship Id="rId60" Type="http://schemas.openxmlformats.org/officeDocument/2006/relationships/tags" Target="../tags/tag178.xml"/><Relationship Id="rId65" Type="http://schemas.openxmlformats.org/officeDocument/2006/relationships/tags" Target="../tags/tag183.xml"/><Relationship Id="rId73" Type="http://schemas.openxmlformats.org/officeDocument/2006/relationships/tags" Target="../tags/tag121.xml"/><Relationship Id="rId78" Type="http://schemas.openxmlformats.org/officeDocument/2006/relationships/image" Target="../media/image25.png"/><Relationship Id="rId81" Type="http://schemas.openxmlformats.org/officeDocument/2006/relationships/image" Target="../media/image19.png"/><Relationship Id="rId4" Type="http://schemas.openxmlformats.org/officeDocument/2006/relationships/tags" Target="../tags/tag122.xml"/><Relationship Id="rId9" Type="http://schemas.openxmlformats.org/officeDocument/2006/relationships/tags" Target="../tags/tag127.xml"/><Relationship Id="rId13" Type="http://schemas.openxmlformats.org/officeDocument/2006/relationships/tags" Target="../tags/tag131.xml"/><Relationship Id="rId18" Type="http://schemas.openxmlformats.org/officeDocument/2006/relationships/tags" Target="../tags/tag136.xml"/><Relationship Id="rId39" Type="http://schemas.openxmlformats.org/officeDocument/2006/relationships/tags" Target="../tags/tag157.xml"/><Relationship Id="rId34" Type="http://schemas.openxmlformats.org/officeDocument/2006/relationships/tags" Target="../tags/tag152.xml"/><Relationship Id="rId50" Type="http://schemas.openxmlformats.org/officeDocument/2006/relationships/tags" Target="../tags/tag168.xml"/><Relationship Id="rId55" Type="http://schemas.openxmlformats.org/officeDocument/2006/relationships/tags" Target="../tags/tag173.xml"/><Relationship Id="rId76" Type="http://schemas.openxmlformats.org/officeDocument/2006/relationships/image" Target="../media/image12.svg"/><Relationship Id="rId7" Type="http://schemas.openxmlformats.org/officeDocument/2006/relationships/tags" Target="../tags/tag125.xml"/><Relationship Id="rId71" Type="http://schemas.openxmlformats.org/officeDocument/2006/relationships/tags" Target="../tags/tag120.xml"/><Relationship Id="rId2" Type="http://schemas.openxmlformats.org/officeDocument/2006/relationships/tags" Target="../tags/tag120.xml"/><Relationship Id="rId29" Type="http://schemas.openxmlformats.org/officeDocument/2006/relationships/tags" Target="../tags/tag147.xml"/><Relationship Id="rId24" Type="http://schemas.openxmlformats.org/officeDocument/2006/relationships/tags" Target="../tags/tag142.xml"/><Relationship Id="rId40" Type="http://schemas.openxmlformats.org/officeDocument/2006/relationships/tags" Target="../tags/tag158.xml"/><Relationship Id="rId45" Type="http://schemas.openxmlformats.org/officeDocument/2006/relationships/tags" Target="../tags/tag163.xml"/><Relationship Id="rId66" Type="http://schemas.openxmlformats.org/officeDocument/2006/relationships/tags" Target="../tags/tag18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27.png"/><Relationship Id="rId4" Type="http://schemas.openxmlformats.org/officeDocument/2006/relationships/tags" Target="../tags/tag18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hyperlink" Target="https://fbedecarrats.github.io/conservation-deforestation-madagascar/"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3.xml"/><Relationship Id="rId1" Type="http://schemas.openxmlformats.org/officeDocument/2006/relationships/tags" Target="../tags/tag19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5.xml"/><Relationship Id="rId1" Type="http://schemas.openxmlformats.org/officeDocument/2006/relationships/tags" Target="../tags/tag19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9.xml"/><Relationship Id="rId1" Type="http://schemas.openxmlformats.org/officeDocument/2006/relationships/tags" Target="../tags/tag19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7.xml"/><Relationship Id="rId1" Type="http://schemas.openxmlformats.org/officeDocument/2006/relationships/tags" Target="../tags/tag20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9.xml"/><Relationship Id="rId1" Type="http://schemas.openxmlformats.org/officeDocument/2006/relationships/tags" Target="../tags/tag20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1.xml"/><Relationship Id="rId1" Type="http://schemas.openxmlformats.org/officeDocument/2006/relationships/tags" Target="../tags/tag2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6" Type="http://schemas.openxmlformats.org/officeDocument/2006/relationships/hyperlink" Target="http://www.oecd.org/dac/dac-glossary.htm#Evaluation" TargetMode="Externa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slideLayout" Target="../slideLayouts/slideLayout2.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oAutofit/>
          </a:bodyPr>
          <a:lstStyle/>
          <a:p>
            <a:r>
              <a:rPr lang="fr-FR" sz="4800" b="1"/>
              <a:t>Analyse économétrique de données spatiales pour évaluer l'impact de politiques et de projets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fontScale="92500" lnSpcReduction="10000"/>
          </a:bodyPr>
          <a:lstStyle/>
          <a:p>
            <a:r>
              <a:rPr lang="fr-FR" sz="4300" b="1"/>
              <a:t>Introduction</a:t>
            </a:r>
          </a:p>
          <a:p>
            <a:endParaRPr lang="fr-FR"/>
          </a:p>
          <a:p>
            <a:r>
              <a:rPr lang="fr-FR"/>
              <a:t>Florent Bédécarrats</a:t>
            </a:r>
          </a:p>
          <a:p>
            <a:r>
              <a:rPr lang="fr-FR"/>
              <a:t>Lenaïg Moign</a:t>
            </a:r>
          </a:p>
          <a:p>
            <a:r>
              <a:rPr lang="fr-FR"/>
              <a:t>Clément Sambandahy</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23/10/2023</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plus immédiats</a:t>
            </a:r>
            <a:r>
              <a:rPr lang="fr-FR" sz="2900"/>
              <a:t>, pouvant être liés à l'efficacité.</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7"/>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8"/>
                </p:custDataLst>
              </p:nvPr>
            </p:nvSpPr>
            <p:spPr>
              <a:xfrm>
                <a:off x="130834" y="5054488"/>
                <a:ext cx="12082731" cy="892552"/>
              </a:xfrm>
              <a:prstGeom prst="rect">
                <a:avLst/>
              </a:prstGeom>
              <a:blipFill>
                <a:blip r:embed="rId9"/>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B141B5-4783-8B88-C83C-402EF38E22E3}"/>
              </a:ext>
            </a:extLst>
          </p:cNvPr>
          <p:cNvSpPr>
            <a:spLocks noGrp="1"/>
          </p:cNvSpPr>
          <p:nvPr>
            <p:ph type="title"/>
            <p:custDataLst>
              <p:tags r:id="rId1"/>
            </p:custDataLst>
          </p:nvPr>
        </p:nvSpPr>
        <p:spPr/>
        <p:txBody>
          <a:bodyPr/>
          <a:lstStyle/>
          <a:p>
            <a:r>
              <a:rPr lang="fr-FR"/>
              <a:t>Le cadre d’analyse des résultats potentiels</a:t>
            </a:r>
          </a:p>
        </p:txBody>
      </p:sp>
      <p:sp>
        <p:nvSpPr>
          <p:cNvPr id="5" name="Espace réservé du texte 4">
            <a:extLst>
              <a:ext uri="{FF2B5EF4-FFF2-40B4-BE49-F238E27FC236}">
                <a16:creationId xmlns:a16="http://schemas.microsoft.com/office/drawing/2014/main" id="{07691E59-A86F-3587-129D-6ADE58A3196A}"/>
              </a:ext>
            </a:extLst>
          </p:cNvPr>
          <p:cNvSpPr>
            <a:spLocks noGrp="1"/>
          </p:cNvSpPr>
          <p:nvPr>
            <p:ph type="body" idx="1"/>
            <p:custDataLst>
              <p:tags r:id="rId2"/>
            </p:custDataLst>
          </p:nvPr>
        </p:nvSpPr>
        <p:spPr/>
        <p:txBody>
          <a:bodyPr/>
          <a:lstStyle/>
          <a:p>
            <a:r>
              <a:rPr lang="fr-FR"/>
              <a:t>Le fondement de l’étude de la causalité en économie</a:t>
            </a:r>
          </a:p>
        </p:txBody>
      </p:sp>
    </p:spTree>
    <p:extLst>
      <p:ext uri="{BB962C8B-B14F-4D97-AF65-F5344CB8AC3E}">
        <p14:creationId xmlns:p14="http://schemas.microsoft.com/office/powerpoint/2010/main" val="1710464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r>
                  <a:rPr lang="fr-FR"/>
                  <a:t>Nous voulons mesurer l’impact d’un "traitement" (intervention, programme) </a:t>
                </a:r>
                <a14:m>
                  <m:oMath xmlns:m="http://schemas.openxmlformats.org/officeDocument/2006/math">
                    <m:r>
                      <a:rPr lang="fr-FR" i="1" smtClean="0">
                        <a:latin typeface="Cambria Math" panose="02040503050406030204" pitchFamily="18" charset="0"/>
                      </a:rPr>
                      <m:t>𝑇</m:t>
                    </m:r>
                  </m:oMath>
                </a14:m>
                <a:r>
                  <a:rPr lang="fr-FR"/>
                  <a:t> sur une variable de résultat </a:t>
                </a:r>
                <a14:m>
                  <m:oMath xmlns:m="http://schemas.openxmlformats.org/officeDocument/2006/math">
                    <m:r>
                      <a:rPr lang="fr-FR" i="1" smtClean="0">
                        <a:latin typeface="Cambria Math" panose="02040503050406030204" pitchFamily="18" charset="0"/>
                      </a:rPr>
                      <m:t>𝑌</m:t>
                    </m:r>
                  </m:oMath>
                </a14:m>
                <a:r>
                  <a:rPr lang="fr-FR"/>
                  <a:t> pour une unité </a:t>
                </a:r>
                <a14:m>
                  <m:oMath xmlns:m="http://schemas.openxmlformats.org/officeDocument/2006/math">
                    <m:r>
                      <a:rPr lang="fr-FR" i="1" smtClean="0">
                        <a:latin typeface="Cambria Math" panose="02040503050406030204" pitchFamily="18" charset="0"/>
                      </a:rPr>
                      <m:t>𝑖</m:t>
                    </m:r>
                  </m:oMath>
                </a14:m>
                <a:endParaRPr lang="fr-FR"/>
              </a:p>
              <a:p>
                <a:r>
                  <a:rPr lang="fr-FR"/>
                  <a:t>Statut de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oMath>
                </a14:m>
                <a:r>
                  <a:rPr lang="fr-FR"/>
                  <a:t>) et de résultat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de l'unité </a:t>
                </a:r>
                <a14:m>
                  <m:oMath xmlns:m="http://schemas.openxmlformats.org/officeDocument/2006/math">
                    <m:r>
                      <a:rPr lang="fr-FR" i="1" smtClean="0">
                        <a:latin typeface="Cambria Math" panose="02040503050406030204" pitchFamily="18" charset="0"/>
                      </a:rPr>
                      <m:t>𝑖</m:t>
                    </m:r>
                  </m:oMath>
                </a14:m>
                <a:endParaRPr lang="fr-FR"/>
              </a:p>
              <a:p>
                <a:pPr lvl="1"/>
                <a:r>
                  <a:rPr lang="fr-FR"/>
                  <a:t>Si une unité reçoit le traitement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1</m:t>
                        </m:r>
                      </m:e>
                      <m:sub>
                        <m:r>
                          <a:rPr lang="fr-FR" b="0" i="1" smtClean="0">
                            <a:latin typeface="Cambria Math" panose="02040503050406030204" pitchFamily="18" charset="0"/>
                          </a:rPr>
                          <m:t>𝑖</m:t>
                        </m:r>
                      </m:sub>
                    </m:sSub>
                  </m:oMath>
                </a14:m>
                <a:endParaRPr lang="fr-FR"/>
              </a:p>
              <a:p>
                <a:pPr lvl="1"/>
                <a:r>
                  <a:rPr lang="fr-FR"/>
                  <a:t>Si une unité ne reçoit pas le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=0</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0</m:t>
                        </m:r>
                      </m:e>
                      <m:sub>
                        <m:r>
                          <a:rPr lang="fr-FR" b="0" i="1" smtClean="0">
                            <a:latin typeface="Cambria Math" panose="02040503050406030204" pitchFamily="18" charset="0"/>
                          </a:rPr>
                          <m:t>𝑖</m:t>
                        </m:r>
                      </m:sub>
                    </m:sSub>
                    <m:r>
                      <a:rPr lang="fr-FR" b="0" i="1" smtClean="0">
                        <a:latin typeface="Cambria Math" panose="02040503050406030204" pitchFamily="18" charset="0"/>
                      </a:rPr>
                      <m:t> </m:t>
                    </m:r>
                  </m:oMath>
                </a14:m>
                <a:endParaRPr lang="fr-FR"/>
              </a:p>
              <a:p>
                <a:r>
                  <a:rPr lang="fr-FR"/>
                  <a:t>Effet du traitement pour l'unité </a:t>
                </a:r>
                <a14:m>
                  <m:oMath xmlns:m="http://schemas.openxmlformats.org/officeDocument/2006/math">
                    <m:r>
                      <a:rPr lang="fr-FR" i="1" smtClean="0">
                        <a:latin typeface="Cambria Math" panose="02040503050406030204" pitchFamily="18" charset="0"/>
                      </a:rPr>
                      <m:t>𝑖</m:t>
                    </m:r>
                  </m:oMath>
                </a14:m>
                <a:r>
                  <a:rPr lang="fr-FR"/>
                  <a:t>: </a:t>
                </a:r>
                <a14:m>
                  <m:oMath xmlns:m="http://schemas.openxmlformats.org/officeDocument/2006/math">
                    <m:r>
                      <a:rPr lang="fr-FR"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1</m:t>
                        </m:r>
                      </m:e>
                      <m:sub>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 </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0</m:t>
                        </m:r>
                      </m:e>
                      <m:sub>
                        <m:r>
                          <a:rPr lang="fr-FR" b="0" i="1" smtClean="0">
                            <a:latin typeface="Cambria Math" panose="02040503050406030204" pitchFamily="18" charset="0"/>
                            <a:ea typeface="Cambria Math" panose="02040503050406030204" pitchFamily="18" charset="0"/>
                          </a:rPr>
                          <m:t>𝑖</m:t>
                        </m:r>
                      </m:sub>
                    </m:sSub>
                  </m:oMath>
                </a14:m>
                <a:endParaRPr lang="fr-FR"/>
              </a:p>
              <a:p>
                <a:r>
                  <a:rPr lang="fr-FR">
                    <a:solidFill>
                      <a:srgbClr val="FF0000"/>
                    </a:solidFill>
                  </a:rPr>
                  <a:t>Problème : </a:t>
                </a:r>
                <a:r>
                  <a:rPr lang="fr-FR"/>
                  <a:t>un seul état est observé pour </a:t>
                </a:r>
                <a14:m>
                  <m:oMath xmlns:m="http://schemas.openxmlformats.org/officeDocument/2006/math">
                    <m:r>
                      <a:rPr lang="fr-FR" i="1" smtClean="0">
                        <a:latin typeface="Cambria Math" panose="02040503050406030204" pitchFamily="18" charset="0"/>
                      </a:rPr>
                      <m:t>𝑖</m:t>
                    </m:r>
                  </m:oMath>
                </a14:m>
                <a:r>
                  <a:rPr lang="fr-FR"/>
                  <a:t>, on ne peut résolument pas observer les deux états pour la même unité, soit elle est traitée Autrement dit :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sub>
                    </m:sSub>
                  </m:oMath>
                </a14:m>
                <a:r>
                  <a:rPr lang="fr-FR">
                    <a:solidFill>
                      <a:srgbClr val="FF0000"/>
                    </a:solidFill>
                  </a:rPr>
                  <a:t> n'existe pas pour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𝑇</m:t>
                        </m:r>
                      </m:e>
                      <m:sub>
                        <m:r>
                          <a:rPr lang="fr-FR" b="0" i="1" smtClean="0">
                            <a:solidFill>
                              <a:srgbClr val="FF0000"/>
                            </a:solidFill>
                            <a:latin typeface="Cambria Math" panose="02040503050406030204" pitchFamily="18" charset="0"/>
                          </a:rPr>
                          <m:t>𝑖</m:t>
                        </m:r>
                      </m:sub>
                    </m:sSub>
                    <m:r>
                      <a:rPr lang="fr-FR" b="0" i="1" smtClean="0">
                        <a:solidFill>
                          <a:srgbClr val="FF0000"/>
                        </a:solidFill>
                        <a:latin typeface="Cambria Math" panose="02040503050406030204" pitchFamily="18" charset="0"/>
                      </a:rPr>
                      <m:t>=1</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043" t="-2241"/>
                </a:stretch>
              </a:blipFill>
            </p:spPr>
            <p:txBody>
              <a:bodyPr/>
              <a:lstStyle/>
              <a:p>
                <a:r>
                  <a:rPr lang="fr-FR">
                    <a:noFill/>
                  </a:rPr>
                  <a:t> </a:t>
                </a:r>
              </a:p>
            </p:txBody>
          </p:sp>
        </mc:Fallback>
      </mc:AlternateContent>
    </p:spTree>
    <p:extLst>
      <p:ext uri="{BB962C8B-B14F-4D97-AF65-F5344CB8AC3E}">
        <p14:creationId xmlns:p14="http://schemas.microsoft.com/office/powerpoint/2010/main" val="244441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36344AB-2783-017B-1ADE-EC49D4BA1D36}"/>
              </a:ext>
            </a:extLst>
          </p:cNvPr>
          <p:cNvSpPr>
            <a:spLocks noGrp="1"/>
          </p:cNvSpPr>
          <p:nvPr>
            <p:ph type="title"/>
            <p:custDataLst>
              <p:tags r:id="rId1"/>
            </p:custDataLst>
          </p:nvPr>
        </p:nvSpPr>
        <p:spPr/>
        <p:txBody>
          <a:bodyPr/>
          <a:lstStyle/>
          <a:p>
            <a:r>
              <a:rPr lang="fr-FR"/>
              <a:t>Le modèle causal de Rubin</a:t>
            </a:r>
          </a:p>
        </p:txBody>
      </p:sp>
      <p:sp>
        <p:nvSpPr>
          <p:cNvPr id="5" name="Espace réservé du contenu 4">
            <a:extLst>
              <a:ext uri="{FF2B5EF4-FFF2-40B4-BE49-F238E27FC236}">
                <a16:creationId xmlns:a16="http://schemas.microsoft.com/office/drawing/2014/main" id="{7A3FACC0-537F-782B-052E-09987723757E}"/>
              </a:ext>
            </a:extLst>
          </p:cNvPr>
          <p:cNvSpPr>
            <a:spLocks noGrp="1"/>
          </p:cNvSpPr>
          <p:nvPr>
            <p:ph idx="1"/>
            <p:custDataLst>
              <p:tags r:id="rId2"/>
            </p:custDataLst>
          </p:nvPr>
        </p:nvSpPr>
        <p:spPr/>
        <p:txBody>
          <a:bodyPr/>
          <a:lstStyle/>
          <a:p>
            <a:r>
              <a:rPr lang="fr-FR"/>
              <a:t>Le problème fondamental de l'identification causale : seulement un des deux résultats potentiels (Y1i ou Y0i) peut être observé pour l'individu i</a:t>
            </a:r>
          </a:p>
          <a:p>
            <a:r>
              <a:rPr lang="fr-FR"/>
              <a:t>Idéalement, il faudrait pouvoir comparer le résultat de l'individu traité au résultat qu'il aurait obtenu en l'absence de traitement : </a:t>
            </a:r>
          </a:p>
          <a:p>
            <a:pPr lvl="1"/>
            <a:r>
              <a:rPr lang="fr-FR"/>
              <a:t>C'est la définition du </a:t>
            </a:r>
            <a:r>
              <a:rPr lang="fr-FR" b="1"/>
              <a:t>contrefactuel</a:t>
            </a:r>
          </a:p>
          <a:p>
            <a:r>
              <a:rPr lang="fr-FR"/>
              <a:t>Comment constituer ce contrefactuel ? Une solution hypothétique : le clonage ? Des mondes parallèles ?</a:t>
            </a:r>
          </a:p>
        </p:txBody>
      </p:sp>
    </p:spTree>
    <p:extLst>
      <p:ext uri="{BB962C8B-B14F-4D97-AF65-F5344CB8AC3E}">
        <p14:creationId xmlns:p14="http://schemas.microsoft.com/office/powerpoint/2010/main" val="282661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D84B625-C973-02F8-B874-5846A033344A}"/>
              </a:ext>
            </a:extLst>
          </p:cNvPr>
          <p:cNvSpPr>
            <a:spLocks noGrp="1"/>
          </p:cNvSpPr>
          <p:nvPr>
            <p:ph type="title"/>
            <p:custDataLst>
              <p:tags r:id="rId1"/>
            </p:custDataLst>
          </p:nvPr>
        </p:nvSpPr>
        <p:spPr/>
        <p:txBody>
          <a:bodyPr/>
          <a:lstStyle/>
          <a:p>
            <a:r>
              <a:rPr lang="fr-FR"/>
              <a:t>Deux clones dans des mondes parallèles</a:t>
            </a:r>
          </a:p>
        </p:txBody>
      </p:sp>
      <p:pic>
        <p:nvPicPr>
          <p:cNvPr id="20" name="Espace réservé du contenu 19" descr="Dollar">
            <a:extLst>
              <a:ext uri="{FF2B5EF4-FFF2-40B4-BE49-F238E27FC236}">
                <a16:creationId xmlns:a16="http://schemas.microsoft.com/office/drawing/2014/main" id="{39EA5642-4E91-BE2C-E2FD-E988ED8B8CB6}"/>
              </a:ext>
            </a:extLst>
          </p:cNvPr>
          <p:cNvPicPr>
            <a:picLocks noGrp="1" noChangeAspect="1"/>
          </p:cNvPicPr>
          <p:nvPr>
            <p:ph sz="half" idx="2"/>
            <p:custDataLst>
              <p:tags r:id="rId2"/>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08480" y="2760345"/>
            <a:ext cx="914400" cy="914400"/>
          </a:xfrm>
        </p:spPr>
      </p:pic>
      <p:pic>
        <p:nvPicPr>
          <p:cNvPr id="18" name="Espace réservé du contenu 17" descr="Ajouter">
            <a:extLst>
              <a:ext uri="{FF2B5EF4-FFF2-40B4-BE49-F238E27FC236}">
                <a16:creationId xmlns:a16="http://schemas.microsoft.com/office/drawing/2014/main" id="{73CACB5C-04AF-1424-B2DB-3B42005CEBDB}"/>
              </a:ext>
            </a:extLst>
          </p:cNvPr>
          <p:cNvPicPr>
            <a:picLocks noGrp="1" noChangeAspect="1"/>
          </p:cNvPicPr>
          <p:nvPr>
            <p:ph sz="half" idx="1"/>
            <p:custDataLst>
              <p:tags r:id="rId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5840" y="3016251"/>
            <a:ext cx="548640" cy="548640"/>
          </a:xfrm>
        </p:spPr>
      </p:pic>
      <p:pic>
        <p:nvPicPr>
          <p:cNvPr id="16" name="Espace réservé du contenu 7" descr="Profil masculin">
            <a:extLst>
              <a:ext uri="{FF2B5EF4-FFF2-40B4-BE49-F238E27FC236}">
                <a16:creationId xmlns:a16="http://schemas.microsoft.com/office/drawing/2014/main" id="{F40D2ED3-D0ED-2217-3B64-C2DA008A3CC0}"/>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08480" y="1777426"/>
            <a:ext cx="914400" cy="914400"/>
          </a:xfrm>
          <a:prstGeom prst="rect">
            <a:avLst/>
          </a:prstGeom>
        </p:spPr>
      </p:pic>
      <p:pic>
        <p:nvPicPr>
          <p:cNvPr id="22" name="Graphique 21" descr="Salle de classe">
            <a:extLst>
              <a:ext uri="{FF2B5EF4-FFF2-40B4-BE49-F238E27FC236}">
                <a16:creationId xmlns:a16="http://schemas.microsoft.com/office/drawing/2014/main" id="{E21C6673-D6B3-1667-E8B4-52F689A5610C}"/>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73200" y="3737294"/>
            <a:ext cx="1432560" cy="1432560"/>
          </a:xfrm>
          <a:prstGeom prst="rect">
            <a:avLst/>
          </a:prstGeom>
        </p:spPr>
      </p:pic>
      <p:sp>
        <p:nvSpPr>
          <p:cNvPr id="23" name="ZoneTexte 22">
            <a:extLst>
              <a:ext uri="{FF2B5EF4-FFF2-40B4-BE49-F238E27FC236}">
                <a16:creationId xmlns:a16="http://schemas.microsoft.com/office/drawing/2014/main" id="{BC11B111-F698-B80F-7010-5EB8C1520D80}"/>
              </a:ext>
            </a:extLst>
          </p:cNvPr>
          <p:cNvSpPr txBox="1"/>
          <p:nvPr>
            <p:custDataLst>
              <p:tags r:id="rId6"/>
            </p:custDataLst>
          </p:nvPr>
        </p:nvSpPr>
        <p:spPr>
          <a:xfrm>
            <a:off x="833120" y="3993339"/>
            <a:ext cx="4897120" cy="1107996"/>
          </a:xfrm>
          <a:prstGeom prst="rect">
            <a:avLst/>
          </a:prstGeom>
          <a:noFill/>
        </p:spPr>
        <p:txBody>
          <a:bodyPr wrap="square" rtlCol="0">
            <a:spAutoFit/>
          </a:bodyPr>
          <a:lstStyle/>
          <a:p>
            <a:r>
              <a:rPr lang="fr-FR" sz="6600" b="1">
                <a:solidFill>
                  <a:srgbClr val="00B050"/>
                </a:solidFill>
              </a:rPr>
              <a:t>=         x  8 ans</a:t>
            </a:r>
          </a:p>
        </p:txBody>
      </p:sp>
      <p:pic>
        <p:nvPicPr>
          <p:cNvPr id="27" name="Espace réservé du contenu 19" descr="Dollar">
            <a:extLst>
              <a:ext uri="{FF2B5EF4-FFF2-40B4-BE49-F238E27FC236}">
                <a16:creationId xmlns:a16="http://schemas.microsoft.com/office/drawing/2014/main" id="{6C685FC7-2841-9CBA-DE8C-2357DF48FF47}"/>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15200" y="2699385"/>
            <a:ext cx="914400" cy="914400"/>
          </a:xfrm>
          <a:prstGeom prst="rect">
            <a:avLst/>
          </a:prstGeom>
        </p:spPr>
      </p:pic>
      <p:pic>
        <p:nvPicPr>
          <p:cNvPr id="28" name="Espace réservé du contenu 17" descr="Ajouter">
            <a:extLst>
              <a:ext uri="{FF2B5EF4-FFF2-40B4-BE49-F238E27FC236}">
                <a16:creationId xmlns:a16="http://schemas.microsoft.com/office/drawing/2014/main" id="{6E57218F-8782-BF6E-8996-78749DF3C2CE}"/>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512560" y="2955291"/>
            <a:ext cx="548640" cy="548640"/>
          </a:xfrm>
          <a:prstGeom prst="rect">
            <a:avLst/>
          </a:prstGeom>
        </p:spPr>
      </p:pic>
      <p:pic>
        <p:nvPicPr>
          <p:cNvPr id="29" name="Espace réservé du contenu 7" descr="Profil masculin">
            <a:extLst>
              <a:ext uri="{FF2B5EF4-FFF2-40B4-BE49-F238E27FC236}">
                <a16:creationId xmlns:a16="http://schemas.microsoft.com/office/drawing/2014/main" id="{9D05ED81-3683-DF8B-4722-B95585401D55}"/>
              </a:ext>
            </a:extLst>
          </p:cNvPr>
          <p:cNvPicPr>
            <a:picLocks noChangeAspect="1"/>
          </p:cNvPicPr>
          <p:nvPr>
            <p:custDataLst>
              <p:tags r:id="rId9"/>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15200" y="1716466"/>
            <a:ext cx="914400" cy="914400"/>
          </a:xfrm>
          <a:prstGeom prst="rect">
            <a:avLst/>
          </a:prstGeom>
        </p:spPr>
      </p:pic>
      <p:pic>
        <p:nvPicPr>
          <p:cNvPr id="30" name="Graphique 29" descr="Salle de classe">
            <a:extLst>
              <a:ext uri="{FF2B5EF4-FFF2-40B4-BE49-F238E27FC236}">
                <a16:creationId xmlns:a16="http://schemas.microsoft.com/office/drawing/2014/main" id="{A99E3414-B178-2E26-DD20-C0276A789537}"/>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979920" y="3676334"/>
            <a:ext cx="1432560" cy="1432560"/>
          </a:xfrm>
          <a:prstGeom prst="rect">
            <a:avLst/>
          </a:prstGeom>
        </p:spPr>
      </p:pic>
      <p:sp>
        <p:nvSpPr>
          <p:cNvPr id="31" name="ZoneTexte 30">
            <a:extLst>
              <a:ext uri="{FF2B5EF4-FFF2-40B4-BE49-F238E27FC236}">
                <a16:creationId xmlns:a16="http://schemas.microsoft.com/office/drawing/2014/main" id="{F5E83687-D8B2-7C20-D8EF-B93C03CD56EF}"/>
              </a:ext>
            </a:extLst>
          </p:cNvPr>
          <p:cNvSpPr txBox="1"/>
          <p:nvPr>
            <p:custDataLst>
              <p:tags r:id="rId11"/>
            </p:custDataLst>
          </p:nvPr>
        </p:nvSpPr>
        <p:spPr>
          <a:xfrm>
            <a:off x="6339840" y="3932379"/>
            <a:ext cx="4897120" cy="1107996"/>
          </a:xfrm>
          <a:prstGeom prst="rect">
            <a:avLst/>
          </a:prstGeom>
          <a:noFill/>
        </p:spPr>
        <p:txBody>
          <a:bodyPr wrap="square" rtlCol="0">
            <a:spAutoFit/>
          </a:bodyPr>
          <a:lstStyle/>
          <a:p>
            <a:r>
              <a:rPr lang="fr-FR" sz="6600" b="1">
                <a:solidFill>
                  <a:srgbClr val="FF0000"/>
                </a:solidFill>
              </a:rPr>
              <a:t>=         x  5 ans</a:t>
            </a:r>
          </a:p>
        </p:txBody>
      </p:sp>
      <p:cxnSp>
        <p:nvCxnSpPr>
          <p:cNvPr id="35" name="Connecteur droit 34">
            <a:extLst>
              <a:ext uri="{FF2B5EF4-FFF2-40B4-BE49-F238E27FC236}">
                <a16:creationId xmlns:a16="http://schemas.microsoft.com/office/drawing/2014/main" id="{4859EB4A-9C3B-D818-9FAE-734999C1EE8B}"/>
              </a:ext>
            </a:extLst>
          </p:cNvPr>
          <p:cNvCxnSpPr>
            <a:cxnSpLocks/>
          </p:cNvCxnSpPr>
          <p:nvPr>
            <p:custDataLst>
              <p:tags r:id="rId12"/>
            </p:custDataLst>
          </p:nvPr>
        </p:nvCxnSpPr>
        <p:spPr>
          <a:xfrm>
            <a:off x="6512560" y="2691826"/>
            <a:ext cx="2428240" cy="8962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BE5D5F49-E0D0-E92F-91B5-675764699607}"/>
              </a:ext>
            </a:extLst>
          </p:cNvPr>
          <p:cNvCxnSpPr>
            <a:cxnSpLocks/>
          </p:cNvCxnSpPr>
          <p:nvPr>
            <p:custDataLst>
              <p:tags r:id="rId13"/>
            </p:custDataLst>
          </p:nvPr>
        </p:nvCxnSpPr>
        <p:spPr>
          <a:xfrm flipV="1">
            <a:off x="6512560" y="2760345"/>
            <a:ext cx="2103120" cy="10298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0C0E76C0-752F-AEA4-0CD0-81D39B6373FB}"/>
              </a:ext>
            </a:extLst>
          </p:cNvPr>
          <p:cNvSpPr txBox="1"/>
          <p:nvPr>
            <p:custDataLst>
              <p:tags r:id="rId14"/>
            </p:custDataLst>
          </p:nvPr>
        </p:nvSpPr>
        <p:spPr>
          <a:xfrm>
            <a:off x="922898" y="5384688"/>
            <a:ext cx="9614683" cy="954107"/>
          </a:xfrm>
          <a:prstGeom prst="rect">
            <a:avLst/>
          </a:prstGeom>
          <a:noFill/>
        </p:spPr>
        <p:txBody>
          <a:bodyPr wrap="none" rtlCol="0">
            <a:spAutoFit/>
          </a:bodyPr>
          <a:lstStyle/>
          <a:p>
            <a:r>
              <a:rPr lang="fr-FR" sz="2800"/>
              <a:t>Déduire l'impact de la bourse sur la durée d'éducation serait aisé</a:t>
            </a:r>
          </a:p>
          <a:p>
            <a:r>
              <a:rPr lang="fr-FR" sz="2800"/>
              <a:t>Mais cette situation n'existe pas</a:t>
            </a:r>
          </a:p>
        </p:txBody>
      </p:sp>
    </p:spTree>
    <p:extLst>
      <p:ext uri="{BB962C8B-B14F-4D97-AF65-F5344CB8AC3E}">
        <p14:creationId xmlns:p14="http://schemas.microsoft.com/office/powerpoint/2010/main" val="232232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FB646-7240-4963-88D6-82DF38EF70A1}"/>
              </a:ext>
            </a:extLst>
          </p:cNvPr>
          <p:cNvSpPr>
            <a:spLocks noGrp="1"/>
          </p:cNvSpPr>
          <p:nvPr>
            <p:ph type="title"/>
            <p:custDataLst>
              <p:tags r:id="rId1"/>
            </p:custDataLst>
          </p:nvPr>
        </p:nvSpPr>
        <p:spPr/>
        <p:txBody>
          <a:bodyPr/>
          <a:lstStyle/>
          <a:p>
            <a:r>
              <a:rPr lang="fr-FR"/>
              <a:t>Le modèle causal de Rubin</a:t>
            </a:r>
          </a:p>
        </p:txBody>
      </p:sp>
      <p:sp>
        <p:nvSpPr>
          <p:cNvPr id="3" name="Espace réservé du contenu 2">
            <a:extLst>
              <a:ext uri="{FF2B5EF4-FFF2-40B4-BE49-F238E27FC236}">
                <a16:creationId xmlns:a16="http://schemas.microsoft.com/office/drawing/2014/main" id="{71856BAB-D6FF-156E-9A26-2F26854BA5EA}"/>
              </a:ext>
            </a:extLst>
          </p:cNvPr>
          <p:cNvSpPr>
            <a:spLocks noGrp="1"/>
          </p:cNvSpPr>
          <p:nvPr>
            <p:ph idx="1"/>
            <p:custDataLst>
              <p:tags r:id="rId2"/>
            </p:custDataLst>
          </p:nvPr>
        </p:nvSpPr>
        <p:spPr/>
        <p:txBody>
          <a:bodyPr>
            <a:normAutofit lnSpcReduction="10000"/>
          </a:bodyPr>
          <a:lstStyle/>
          <a:p>
            <a:r>
              <a:rPr lang="fr-FR"/>
              <a:t>Le défi empirique devient alors de constituer un </a:t>
            </a:r>
            <a:r>
              <a:rPr lang="fr-FR" b="1"/>
              <a:t>contrefactuel pertinent et valide</a:t>
            </a:r>
            <a:r>
              <a:rPr lang="fr-FR"/>
              <a:t>, c.-à-d. qui se rapproche le plus possible de ce qu'aurait été la situation de l'unité traitée en l'absence de traitement</a:t>
            </a:r>
          </a:p>
          <a:p>
            <a:r>
              <a:rPr lang="fr-FR"/>
              <a:t>Nécessiter de changer d'échelle dans l'approche contrefactuelle :</a:t>
            </a:r>
          </a:p>
          <a:p>
            <a:pPr marL="0" indent="0" algn="ctr">
              <a:buNone/>
            </a:pPr>
            <a:r>
              <a:rPr lang="fr-FR" b="1"/>
              <a:t>Niveau de l'unité </a:t>
            </a:r>
            <a:r>
              <a:rPr lang="fr-FR" b="1">
                <a:sym typeface="Wingdings" panose="05000000000000000000" pitchFamily="2" charset="2"/>
              </a:rPr>
              <a:t></a:t>
            </a:r>
            <a:r>
              <a:rPr lang="fr-FR"/>
              <a:t> </a:t>
            </a:r>
            <a:r>
              <a:rPr lang="fr-FR" b="1"/>
              <a:t>Niveau d'un groupe d'unités</a:t>
            </a:r>
          </a:p>
          <a:p>
            <a:r>
              <a:rPr lang="fr-FR"/>
              <a:t>Comme l'estimation de l'effet du traitement individuel (Dyi) n'est pas possible, on se concentre sur l'</a:t>
            </a:r>
            <a:r>
              <a:rPr lang="fr-FR" b="1"/>
              <a:t>effet moyen du traitement </a:t>
            </a:r>
            <a:r>
              <a:rPr lang="fr-FR"/>
              <a:t>(average treatement effect : ATE)</a:t>
            </a:r>
          </a:p>
          <a:p>
            <a:r>
              <a:rPr lang="fr-FR"/>
              <a:t>Impossible de trouver deux unités identique, mais possible de trouver deux groupes statistiquement proches, voire identiques en moyenne</a:t>
            </a:r>
          </a:p>
        </p:txBody>
      </p:sp>
    </p:spTree>
    <p:extLst>
      <p:ext uri="{BB962C8B-B14F-4D97-AF65-F5344CB8AC3E}">
        <p14:creationId xmlns:p14="http://schemas.microsoft.com/office/powerpoint/2010/main" val="253391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D7548-A66B-134F-E9DE-6F3725B9AD1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1EF95367-B3E6-CB10-E7FB-EC69A853A286}"/>
                  </a:ext>
                </a:extLst>
              </p:cNvPr>
              <p:cNvSpPr>
                <a:spLocks noGrp="1"/>
              </p:cNvSpPr>
              <p:nvPr>
                <p:ph sz="half" idx="1"/>
                <p:custDataLst>
                  <p:tags r:id="rId2"/>
                </p:custDataLst>
              </p:nvPr>
            </p:nvSpPr>
            <p:spPr>
              <a:xfrm>
                <a:off x="838200" y="5079999"/>
                <a:ext cx="5181600" cy="1096963"/>
              </a:xfrm>
            </p:spPr>
            <p:txBody>
              <a:bodyPr>
                <a:normAutofit lnSpcReduction="10000"/>
              </a:bodyPr>
              <a:lstStyle/>
              <a:p>
                <a:pPr marL="0" indent="0" algn="ctr">
                  <a:buNone/>
                </a:pPr>
                <a:r>
                  <a:rPr lang="fr-FR"/>
                  <a:t>Résultat moyen des bénéficiaires</a:t>
                </a:r>
              </a:p>
              <a:p>
                <a:pPr marL="0" indent="0" algn="ctr">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d>
                        <m:dPr>
                          <m:endChr m:val="|"/>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r>
                            <a:rPr lang="fr-FR" b="0" i="1" smtClean="0">
                              <a:latin typeface="Cambria Math" panose="02040503050406030204" pitchFamily="18" charset="0"/>
                            </a:rPr>
                            <m:t> </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m:oMathPara>
                </a14:m>
                <a:endParaRPr lang="fr-FR"/>
              </a:p>
            </p:txBody>
          </p:sp>
        </mc:Choice>
        <mc:Fallback xmlns="">
          <p:sp>
            <p:nvSpPr>
              <p:cNvPr id="4" name="Espace réservé du contenu 3">
                <a:extLst>
                  <a:ext uri="{FF2B5EF4-FFF2-40B4-BE49-F238E27FC236}">
                    <a16:creationId xmlns:a16="http://schemas.microsoft.com/office/drawing/2014/main" id="{1EF95367-B3E6-CB10-E7FB-EC69A853A286}"/>
                  </a:ext>
                </a:extLst>
              </p:cNvPr>
              <p:cNvSpPr>
                <a:spLocks noGrp="1" noRot="1" noChangeAspect="1" noMove="1" noResize="1" noEditPoints="1" noAdjustHandles="1" noChangeArrowheads="1" noChangeShapeType="1" noTextEdit="1"/>
              </p:cNvSpPr>
              <p:nvPr>
                <p:ph sz="half" idx="1"/>
                <p:custDataLst>
                  <p:tags r:id="rId71"/>
                </p:custDataLst>
              </p:nvPr>
            </p:nvSpPr>
            <p:spPr>
              <a:xfrm>
                <a:off x="838200" y="5079999"/>
                <a:ext cx="5181600" cy="1096963"/>
              </a:xfrm>
              <a:blipFill>
                <a:blip r:embed="rId72"/>
                <a:stretch>
                  <a:fillRect l="-588" t="-122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B353FCB2-2CA1-5883-76AE-89C37ADD8689}"/>
                  </a:ext>
                </a:extLst>
              </p:cNvPr>
              <p:cNvSpPr>
                <a:spLocks noGrp="1"/>
              </p:cNvSpPr>
              <p:nvPr>
                <p:ph sz="half" idx="2"/>
                <p:custDataLst>
                  <p:tags r:id="rId3"/>
                </p:custDataLst>
              </p:nvPr>
            </p:nvSpPr>
            <p:spPr>
              <a:xfrm>
                <a:off x="838200" y="1690689"/>
                <a:ext cx="5181600" cy="849312"/>
              </a:xfrm>
            </p:spPr>
            <p:txBody>
              <a:bodyPr>
                <a:normAutofit lnSpcReduction="10000"/>
              </a:bodyPr>
              <a:lstStyle/>
              <a:p>
                <a:pPr marL="0" indent="0" algn="ctr">
                  <a:buNone/>
                </a:pPr>
                <a:r>
                  <a:rPr lang="fr-FR"/>
                  <a:t>Bénéficiaires</a:t>
                </a:r>
              </a:p>
              <a:p>
                <a:pPr marL="0" indent="0" algn="ctr">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m:oMathPara>
                </a14:m>
                <a:endParaRPr lang="fr-FR"/>
              </a:p>
            </p:txBody>
          </p:sp>
        </mc:Choice>
        <mc:Fallback xmlns="">
          <p:sp>
            <p:nvSpPr>
              <p:cNvPr id="5" name="Espace réservé du contenu 4">
                <a:extLst>
                  <a:ext uri="{FF2B5EF4-FFF2-40B4-BE49-F238E27FC236}">
                    <a16:creationId xmlns:a16="http://schemas.microsoft.com/office/drawing/2014/main" id="{B353FCB2-2CA1-5883-76AE-89C37ADD8689}"/>
                  </a:ext>
                </a:extLst>
              </p:cNvPr>
              <p:cNvSpPr>
                <a:spLocks noGrp="1" noRot="1" noChangeAspect="1" noMove="1" noResize="1" noEditPoints="1" noAdjustHandles="1" noChangeArrowheads="1" noChangeShapeType="1" noTextEdit="1"/>
              </p:cNvSpPr>
              <p:nvPr>
                <p:ph sz="half" idx="2"/>
                <p:custDataLst>
                  <p:tags r:id="rId73"/>
                </p:custDataLst>
              </p:nvPr>
            </p:nvSpPr>
            <p:spPr>
              <a:xfrm>
                <a:off x="838200" y="1690689"/>
                <a:ext cx="5181600" cy="849312"/>
              </a:xfrm>
              <a:blipFill>
                <a:blip r:embed="rId74"/>
                <a:stretch>
                  <a:fillRect t="-15714"/>
                </a:stretch>
              </a:blipFill>
            </p:spPr>
            <p:txBody>
              <a:bodyPr/>
              <a:lstStyle/>
              <a:p>
                <a:r>
                  <a:rPr lang="fr-FR">
                    <a:noFill/>
                  </a:rPr>
                  <a:t> </a:t>
                </a:r>
              </a:p>
            </p:txBody>
          </p:sp>
        </mc:Fallback>
      </mc:AlternateContent>
      <p:pic>
        <p:nvPicPr>
          <p:cNvPr id="6" name="Espace réservé du contenu 7" descr="Profil masculin">
            <a:extLst>
              <a:ext uri="{FF2B5EF4-FFF2-40B4-BE49-F238E27FC236}">
                <a16:creationId xmlns:a16="http://schemas.microsoft.com/office/drawing/2014/main" id="{BB180684-2B50-719A-67F5-780D4F9B3640}"/>
              </a:ext>
            </a:extLst>
          </p:cNvPr>
          <p:cNvPicPr>
            <a:picLocks noChangeAspect="1"/>
          </p:cNvPicPr>
          <p:nvPr>
            <p:custDataLst>
              <p:tags r:id="rId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2540001"/>
            <a:ext cx="629919" cy="629919"/>
          </a:xfrm>
          <a:prstGeom prst="rect">
            <a:avLst/>
          </a:prstGeom>
        </p:spPr>
      </p:pic>
      <p:pic>
        <p:nvPicPr>
          <p:cNvPr id="7" name="Espace réservé du contenu 7" descr="Profil masculin">
            <a:extLst>
              <a:ext uri="{FF2B5EF4-FFF2-40B4-BE49-F238E27FC236}">
                <a16:creationId xmlns:a16="http://schemas.microsoft.com/office/drawing/2014/main" id="{CCD8739E-CEC0-7C63-70A1-8027E54E00B9}"/>
              </a:ext>
            </a:extLst>
          </p:cNvPr>
          <p:cNvPicPr>
            <a:picLocks noChangeAspect="1"/>
          </p:cNvPicPr>
          <p:nvPr>
            <p:custDataLst>
              <p:tags r:id="rId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2540001"/>
            <a:ext cx="629919" cy="629919"/>
          </a:xfrm>
          <a:prstGeom prst="rect">
            <a:avLst/>
          </a:prstGeom>
        </p:spPr>
      </p:pic>
      <p:pic>
        <p:nvPicPr>
          <p:cNvPr id="8" name="Espace réservé du contenu 7" descr="Profil masculin">
            <a:extLst>
              <a:ext uri="{FF2B5EF4-FFF2-40B4-BE49-F238E27FC236}">
                <a16:creationId xmlns:a16="http://schemas.microsoft.com/office/drawing/2014/main" id="{C7A1A8A9-45F1-68A3-10FD-78CDE44B8F3A}"/>
              </a:ext>
            </a:extLst>
          </p:cNvPr>
          <p:cNvPicPr>
            <a:picLocks noChangeAspect="1"/>
          </p:cNvPicPr>
          <p:nvPr>
            <p:custDataLst>
              <p:tags r:id="rId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2540001"/>
            <a:ext cx="629919" cy="629919"/>
          </a:xfrm>
          <a:prstGeom prst="rect">
            <a:avLst/>
          </a:prstGeom>
        </p:spPr>
      </p:pic>
      <p:pic>
        <p:nvPicPr>
          <p:cNvPr id="9" name="Espace réservé du contenu 7" descr="Profil masculin">
            <a:extLst>
              <a:ext uri="{FF2B5EF4-FFF2-40B4-BE49-F238E27FC236}">
                <a16:creationId xmlns:a16="http://schemas.microsoft.com/office/drawing/2014/main" id="{B9634FF2-F1B2-3648-30BE-9B69D58E4B7B}"/>
              </a:ext>
            </a:extLst>
          </p:cNvPr>
          <p:cNvPicPr>
            <a:picLocks noChangeAspect="1"/>
          </p:cNvPicPr>
          <p:nvPr>
            <p:custDataLst>
              <p:tags r:id="rId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2540001"/>
            <a:ext cx="629919" cy="629919"/>
          </a:xfrm>
          <a:prstGeom prst="rect">
            <a:avLst/>
          </a:prstGeom>
        </p:spPr>
      </p:pic>
      <p:pic>
        <p:nvPicPr>
          <p:cNvPr id="10" name="Espace réservé du contenu 7" descr="Profil masculin">
            <a:extLst>
              <a:ext uri="{FF2B5EF4-FFF2-40B4-BE49-F238E27FC236}">
                <a16:creationId xmlns:a16="http://schemas.microsoft.com/office/drawing/2014/main" id="{1EBC4E99-4419-7B19-8AF2-FE6DA6E9807D}"/>
              </a:ext>
            </a:extLst>
          </p:cNvPr>
          <p:cNvPicPr>
            <a:picLocks noChangeAspect="1"/>
          </p:cNvPicPr>
          <p:nvPr>
            <p:custDataLst>
              <p:tags r:id="rId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2540001"/>
            <a:ext cx="629919" cy="629919"/>
          </a:xfrm>
          <a:prstGeom prst="rect">
            <a:avLst/>
          </a:prstGeom>
        </p:spPr>
      </p:pic>
      <p:pic>
        <p:nvPicPr>
          <p:cNvPr id="11" name="Espace réservé du contenu 7" descr="Profil masculin">
            <a:extLst>
              <a:ext uri="{FF2B5EF4-FFF2-40B4-BE49-F238E27FC236}">
                <a16:creationId xmlns:a16="http://schemas.microsoft.com/office/drawing/2014/main" id="{4D8A751C-D96F-7EC4-4D8D-10E89123DF2E}"/>
              </a:ext>
            </a:extLst>
          </p:cNvPr>
          <p:cNvPicPr>
            <a:picLocks noChangeAspect="1"/>
          </p:cNvPicPr>
          <p:nvPr>
            <p:custDataLst>
              <p:tags r:id="rId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2540001"/>
            <a:ext cx="629919" cy="629919"/>
          </a:xfrm>
          <a:prstGeom prst="rect">
            <a:avLst/>
          </a:prstGeom>
        </p:spPr>
      </p:pic>
      <p:pic>
        <p:nvPicPr>
          <p:cNvPr id="12" name="Espace réservé du contenu 7" descr="Profil masculin">
            <a:extLst>
              <a:ext uri="{FF2B5EF4-FFF2-40B4-BE49-F238E27FC236}">
                <a16:creationId xmlns:a16="http://schemas.microsoft.com/office/drawing/2014/main" id="{7110553A-BE64-7938-7BFA-240B2DBD5130}"/>
              </a:ext>
            </a:extLst>
          </p:cNvPr>
          <p:cNvPicPr>
            <a:picLocks noChangeAspect="1"/>
          </p:cNvPicPr>
          <p:nvPr>
            <p:custDataLst>
              <p:tags r:id="rId1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2540001"/>
            <a:ext cx="629919" cy="629919"/>
          </a:xfrm>
          <a:prstGeom prst="rect">
            <a:avLst/>
          </a:prstGeom>
        </p:spPr>
      </p:pic>
      <p:pic>
        <p:nvPicPr>
          <p:cNvPr id="13" name="Espace réservé du contenu 7" descr="Profil masculin">
            <a:extLst>
              <a:ext uri="{FF2B5EF4-FFF2-40B4-BE49-F238E27FC236}">
                <a16:creationId xmlns:a16="http://schemas.microsoft.com/office/drawing/2014/main" id="{E31A41BB-FBAD-16BB-0195-F10910E69219}"/>
              </a:ext>
            </a:extLst>
          </p:cNvPr>
          <p:cNvPicPr>
            <a:picLocks noChangeAspect="1"/>
          </p:cNvPicPr>
          <p:nvPr>
            <p:custDataLst>
              <p:tags r:id="rId1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2540001"/>
            <a:ext cx="629919" cy="629919"/>
          </a:xfrm>
          <a:prstGeom prst="rect">
            <a:avLst/>
          </a:prstGeom>
        </p:spPr>
      </p:pic>
      <p:pic>
        <p:nvPicPr>
          <p:cNvPr id="14" name="Espace réservé du contenu 7" descr="Profil masculin">
            <a:extLst>
              <a:ext uri="{FF2B5EF4-FFF2-40B4-BE49-F238E27FC236}">
                <a16:creationId xmlns:a16="http://schemas.microsoft.com/office/drawing/2014/main" id="{89A9F694-D2B3-FAB1-F59B-A43E5C9A4920}"/>
              </a:ext>
            </a:extLst>
          </p:cNvPr>
          <p:cNvPicPr>
            <a:picLocks noChangeAspect="1"/>
          </p:cNvPicPr>
          <p:nvPr>
            <p:custDataLst>
              <p:tags r:id="rId1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169920"/>
            <a:ext cx="629919" cy="629919"/>
          </a:xfrm>
          <a:prstGeom prst="rect">
            <a:avLst/>
          </a:prstGeom>
        </p:spPr>
      </p:pic>
      <p:pic>
        <p:nvPicPr>
          <p:cNvPr id="15" name="Espace réservé du contenu 7" descr="Profil masculin">
            <a:extLst>
              <a:ext uri="{FF2B5EF4-FFF2-40B4-BE49-F238E27FC236}">
                <a16:creationId xmlns:a16="http://schemas.microsoft.com/office/drawing/2014/main" id="{8887B6F6-FE79-FDC0-2A8F-E90F1CAA9040}"/>
              </a:ext>
            </a:extLst>
          </p:cNvPr>
          <p:cNvPicPr>
            <a:picLocks noChangeAspect="1"/>
          </p:cNvPicPr>
          <p:nvPr>
            <p:custDataLst>
              <p:tags r:id="rId1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169920"/>
            <a:ext cx="629919" cy="629919"/>
          </a:xfrm>
          <a:prstGeom prst="rect">
            <a:avLst/>
          </a:prstGeom>
        </p:spPr>
      </p:pic>
      <p:pic>
        <p:nvPicPr>
          <p:cNvPr id="16" name="Espace réservé du contenu 7" descr="Profil masculin">
            <a:extLst>
              <a:ext uri="{FF2B5EF4-FFF2-40B4-BE49-F238E27FC236}">
                <a16:creationId xmlns:a16="http://schemas.microsoft.com/office/drawing/2014/main" id="{9BCEE39F-D58E-CE95-E3A7-28D4776D51EA}"/>
              </a:ext>
            </a:extLst>
          </p:cNvPr>
          <p:cNvPicPr>
            <a:picLocks noChangeAspect="1"/>
          </p:cNvPicPr>
          <p:nvPr>
            <p:custDataLst>
              <p:tags r:id="rId1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169920"/>
            <a:ext cx="629919" cy="629919"/>
          </a:xfrm>
          <a:prstGeom prst="rect">
            <a:avLst/>
          </a:prstGeom>
        </p:spPr>
      </p:pic>
      <p:pic>
        <p:nvPicPr>
          <p:cNvPr id="17" name="Espace réservé du contenu 7" descr="Profil masculin">
            <a:extLst>
              <a:ext uri="{FF2B5EF4-FFF2-40B4-BE49-F238E27FC236}">
                <a16:creationId xmlns:a16="http://schemas.microsoft.com/office/drawing/2014/main" id="{511C90B5-E0B1-4E03-7ED0-EF7AC9849A05}"/>
              </a:ext>
            </a:extLst>
          </p:cNvPr>
          <p:cNvPicPr>
            <a:picLocks noChangeAspect="1"/>
          </p:cNvPicPr>
          <p:nvPr>
            <p:custDataLst>
              <p:tags r:id="rId1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169920"/>
            <a:ext cx="629919" cy="629919"/>
          </a:xfrm>
          <a:prstGeom prst="rect">
            <a:avLst/>
          </a:prstGeom>
        </p:spPr>
      </p:pic>
      <p:pic>
        <p:nvPicPr>
          <p:cNvPr id="18" name="Espace réservé du contenu 7" descr="Profil masculin">
            <a:extLst>
              <a:ext uri="{FF2B5EF4-FFF2-40B4-BE49-F238E27FC236}">
                <a16:creationId xmlns:a16="http://schemas.microsoft.com/office/drawing/2014/main" id="{826C65D1-F273-913A-E901-513E3D336FDD}"/>
              </a:ext>
            </a:extLst>
          </p:cNvPr>
          <p:cNvPicPr>
            <a:picLocks noChangeAspect="1"/>
          </p:cNvPicPr>
          <p:nvPr>
            <p:custDataLst>
              <p:tags r:id="rId1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169920"/>
            <a:ext cx="629919" cy="629919"/>
          </a:xfrm>
          <a:prstGeom prst="rect">
            <a:avLst/>
          </a:prstGeom>
        </p:spPr>
      </p:pic>
      <p:pic>
        <p:nvPicPr>
          <p:cNvPr id="19" name="Espace réservé du contenu 7" descr="Profil masculin">
            <a:extLst>
              <a:ext uri="{FF2B5EF4-FFF2-40B4-BE49-F238E27FC236}">
                <a16:creationId xmlns:a16="http://schemas.microsoft.com/office/drawing/2014/main" id="{FF4D1A35-C2DB-93D5-F7E1-E277569333F7}"/>
              </a:ext>
            </a:extLst>
          </p:cNvPr>
          <p:cNvPicPr>
            <a:picLocks noChangeAspect="1"/>
          </p:cNvPicPr>
          <p:nvPr>
            <p:custDataLst>
              <p:tags r:id="rId1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169920"/>
            <a:ext cx="629919" cy="629919"/>
          </a:xfrm>
          <a:prstGeom prst="rect">
            <a:avLst/>
          </a:prstGeom>
        </p:spPr>
      </p:pic>
      <p:pic>
        <p:nvPicPr>
          <p:cNvPr id="20" name="Espace réservé du contenu 7" descr="Profil masculin">
            <a:extLst>
              <a:ext uri="{FF2B5EF4-FFF2-40B4-BE49-F238E27FC236}">
                <a16:creationId xmlns:a16="http://schemas.microsoft.com/office/drawing/2014/main" id="{E114F799-9264-2EE1-DC88-DED1FD29E303}"/>
              </a:ext>
            </a:extLst>
          </p:cNvPr>
          <p:cNvPicPr>
            <a:picLocks noChangeAspect="1"/>
          </p:cNvPicPr>
          <p:nvPr>
            <p:custDataLst>
              <p:tags r:id="rId1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169920"/>
            <a:ext cx="629919" cy="629919"/>
          </a:xfrm>
          <a:prstGeom prst="rect">
            <a:avLst/>
          </a:prstGeom>
        </p:spPr>
      </p:pic>
      <p:pic>
        <p:nvPicPr>
          <p:cNvPr id="21" name="Espace réservé du contenu 7" descr="Profil masculin">
            <a:extLst>
              <a:ext uri="{FF2B5EF4-FFF2-40B4-BE49-F238E27FC236}">
                <a16:creationId xmlns:a16="http://schemas.microsoft.com/office/drawing/2014/main" id="{325D9A8B-E8F0-D14D-6784-182E1F9BD757}"/>
              </a:ext>
            </a:extLst>
          </p:cNvPr>
          <p:cNvPicPr>
            <a:picLocks noChangeAspect="1"/>
          </p:cNvPicPr>
          <p:nvPr>
            <p:custDataLst>
              <p:tags r:id="rId1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169920"/>
            <a:ext cx="629919" cy="629919"/>
          </a:xfrm>
          <a:prstGeom prst="rect">
            <a:avLst/>
          </a:prstGeom>
        </p:spPr>
      </p:pic>
      <p:pic>
        <p:nvPicPr>
          <p:cNvPr id="22" name="Espace réservé du contenu 7" descr="Profil masculin">
            <a:extLst>
              <a:ext uri="{FF2B5EF4-FFF2-40B4-BE49-F238E27FC236}">
                <a16:creationId xmlns:a16="http://schemas.microsoft.com/office/drawing/2014/main" id="{9452258F-BBBD-4F58-C4A0-FF4E021032E4}"/>
              </a:ext>
            </a:extLst>
          </p:cNvPr>
          <p:cNvPicPr>
            <a:picLocks noChangeAspect="1"/>
          </p:cNvPicPr>
          <p:nvPr>
            <p:custDataLst>
              <p:tags r:id="rId2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799839"/>
            <a:ext cx="629919" cy="629919"/>
          </a:xfrm>
          <a:prstGeom prst="rect">
            <a:avLst/>
          </a:prstGeom>
        </p:spPr>
      </p:pic>
      <p:pic>
        <p:nvPicPr>
          <p:cNvPr id="23" name="Espace réservé du contenu 7" descr="Profil masculin">
            <a:extLst>
              <a:ext uri="{FF2B5EF4-FFF2-40B4-BE49-F238E27FC236}">
                <a16:creationId xmlns:a16="http://schemas.microsoft.com/office/drawing/2014/main" id="{9C7A202C-82CE-3C5F-1589-874A05C1DC39}"/>
              </a:ext>
            </a:extLst>
          </p:cNvPr>
          <p:cNvPicPr>
            <a:picLocks noChangeAspect="1"/>
          </p:cNvPicPr>
          <p:nvPr>
            <p:custDataLst>
              <p:tags r:id="rId2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799839"/>
            <a:ext cx="629919" cy="629919"/>
          </a:xfrm>
          <a:prstGeom prst="rect">
            <a:avLst/>
          </a:prstGeom>
        </p:spPr>
      </p:pic>
      <p:pic>
        <p:nvPicPr>
          <p:cNvPr id="24" name="Espace réservé du contenu 7" descr="Profil masculin">
            <a:extLst>
              <a:ext uri="{FF2B5EF4-FFF2-40B4-BE49-F238E27FC236}">
                <a16:creationId xmlns:a16="http://schemas.microsoft.com/office/drawing/2014/main" id="{7EE434CF-EB50-A0C6-5CFB-0CB779E9FCFF}"/>
              </a:ext>
            </a:extLst>
          </p:cNvPr>
          <p:cNvPicPr>
            <a:picLocks noChangeAspect="1"/>
          </p:cNvPicPr>
          <p:nvPr>
            <p:custDataLst>
              <p:tags r:id="rId2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799839"/>
            <a:ext cx="629919" cy="629919"/>
          </a:xfrm>
          <a:prstGeom prst="rect">
            <a:avLst/>
          </a:prstGeom>
        </p:spPr>
      </p:pic>
      <p:pic>
        <p:nvPicPr>
          <p:cNvPr id="25" name="Espace réservé du contenu 7" descr="Profil masculin">
            <a:extLst>
              <a:ext uri="{FF2B5EF4-FFF2-40B4-BE49-F238E27FC236}">
                <a16:creationId xmlns:a16="http://schemas.microsoft.com/office/drawing/2014/main" id="{1C7F2578-9AB2-2211-DF6A-92F681A0154F}"/>
              </a:ext>
            </a:extLst>
          </p:cNvPr>
          <p:cNvPicPr>
            <a:picLocks noChangeAspect="1"/>
          </p:cNvPicPr>
          <p:nvPr>
            <p:custDataLst>
              <p:tags r:id="rId2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799839"/>
            <a:ext cx="629919" cy="629919"/>
          </a:xfrm>
          <a:prstGeom prst="rect">
            <a:avLst/>
          </a:prstGeom>
        </p:spPr>
      </p:pic>
      <p:pic>
        <p:nvPicPr>
          <p:cNvPr id="26" name="Espace réservé du contenu 7" descr="Profil masculin">
            <a:extLst>
              <a:ext uri="{FF2B5EF4-FFF2-40B4-BE49-F238E27FC236}">
                <a16:creationId xmlns:a16="http://schemas.microsoft.com/office/drawing/2014/main" id="{BC37EC4A-1CD2-1413-63D0-B8A70DE5B354}"/>
              </a:ext>
            </a:extLst>
          </p:cNvPr>
          <p:cNvPicPr>
            <a:picLocks noChangeAspect="1"/>
          </p:cNvPicPr>
          <p:nvPr>
            <p:custDataLst>
              <p:tags r:id="rId2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799839"/>
            <a:ext cx="629919" cy="629919"/>
          </a:xfrm>
          <a:prstGeom prst="rect">
            <a:avLst/>
          </a:prstGeom>
        </p:spPr>
      </p:pic>
      <p:pic>
        <p:nvPicPr>
          <p:cNvPr id="27" name="Espace réservé du contenu 7" descr="Profil masculin">
            <a:extLst>
              <a:ext uri="{FF2B5EF4-FFF2-40B4-BE49-F238E27FC236}">
                <a16:creationId xmlns:a16="http://schemas.microsoft.com/office/drawing/2014/main" id="{A6F2B083-FD98-B49A-2EF8-EB4FA66193E0}"/>
              </a:ext>
            </a:extLst>
          </p:cNvPr>
          <p:cNvPicPr>
            <a:picLocks noChangeAspect="1"/>
          </p:cNvPicPr>
          <p:nvPr>
            <p:custDataLst>
              <p:tags r:id="rId2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799839"/>
            <a:ext cx="629919" cy="629919"/>
          </a:xfrm>
          <a:prstGeom prst="rect">
            <a:avLst/>
          </a:prstGeom>
        </p:spPr>
      </p:pic>
      <p:pic>
        <p:nvPicPr>
          <p:cNvPr id="28" name="Espace réservé du contenu 7" descr="Profil masculin">
            <a:extLst>
              <a:ext uri="{FF2B5EF4-FFF2-40B4-BE49-F238E27FC236}">
                <a16:creationId xmlns:a16="http://schemas.microsoft.com/office/drawing/2014/main" id="{3A5BA3BA-D56F-3990-AD91-468E36A359FC}"/>
              </a:ext>
            </a:extLst>
          </p:cNvPr>
          <p:cNvPicPr>
            <a:picLocks noChangeAspect="1"/>
          </p:cNvPicPr>
          <p:nvPr>
            <p:custDataLst>
              <p:tags r:id="rId2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799839"/>
            <a:ext cx="629919" cy="629919"/>
          </a:xfrm>
          <a:prstGeom prst="rect">
            <a:avLst/>
          </a:prstGeom>
        </p:spPr>
      </p:pic>
      <p:pic>
        <p:nvPicPr>
          <p:cNvPr id="29" name="Espace réservé du contenu 7" descr="Profil masculin">
            <a:extLst>
              <a:ext uri="{FF2B5EF4-FFF2-40B4-BE49-F238E27FC236}">
                <a16:creationId xmlns:a16="http://schemas.microsoft.com/office/drawing/2014/main" id="{EE92032D-B791-2613-BF20-D162A7A64924}"/>
              </a:ext>
            </a:extLst>
          </p:cNvPr>
          <p:cNvPicPr>
            <a:picLocks noChangeAspect="1"/>
          </p:cNvPicPr>
          <p:nvPr>
            <p:custDataLst>
              <p:tags r:id="rId2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799839"/>
            <a:ext cx="629919" cy="629919"/>
          </a:xfrm>
          <a:prstGeom prst="rect">
            <a:avLst/>
          </a:prstGeom>
        </p:spPr>
      </p:pic>
      <p:pic>
        <p:nvPicPr>
          <p:cNvPr id="30" name="Espace réservé du contenu 7" descr="Profil masculin">
            <a:extLst>
              <a:ext uri="{FF2B5EF4-FFF2-40B4-BE49-F238E27FC236}">
                <a16:creationId xmlns:a16="http://schemas.microsoft.com/office/drawing/2014/main" id="{016976A4-B831-0110-CDA1-A077E8DA7D45}"/>
              </a:ext>
            </a:extLst>
          </p:cNvPr>
          <p:cNvPicPr>
            <a:picLocks noChangeAspect="1"/>
          </p:cNvPicPr>
          <p:nvPr>
            <p:custDataLst>
              <p:tags r:id="rId2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4429758"/>
            <a:ext cx="629919" cy="629919"/>
          </a:xfrm>
          <a:prstGeom prst="rect">
            <a:avLst/>
          </a:prstGeom>
        </p:spPr>
      </p:pic>
      <p:pic>
        <p:nvPicPr>
          <p:cNvPr id="31" name="Espace réservé du contenu 7" descr="Profil masculin">
            <a:extLst>
              <a:ext uri="{FF2B5EF4-FFF2-40B4-BE49-F238E27FC236}">
                <a16:creationId xmlns:a16="http://schemas.microsoft.com/office/drawing/2014/main" id="{CDE910DF-B2FD-E29B-E54C-1CBE83772861}"/>
              </a:ext>
            </a:extLst>
          </p:cNvPr>
          <p:cNvPicPr>
            <a:picLocks noChangeAspect="1"/>
          </p:cNvPicPr>
          <p:nvPr>
            <p:custDataLst>
              <p:tags r:id="rId2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4429758"/>
            <a:ext cx="629919" cy="629919"/>
          </a:xfrm>
          <a:prstGeom prst="rect">
            <a:avLst/>
          </a:prstGeom>
        </p:spPr>
      </p:pic>
      <p:pic>
        <p:nvPicPr>
          <p:cNvPr id="32" name="Espace réservé du contenu 7" descr="Profil masculin">
            <a:extLst>
              <a:ext uri="{FF2B5EF4-FFF2-40B4-BE49-F238E27FC236}">
                <a16:creationId xmlns:a16="http://schemas.microsoft.com/office/drawing/2014/main" id="{C40A34FD-9D06-F849-9A1D-7A8B669BE228}"/>
              </a:ext>
            </a:extLst>
          </p:cNvPr>
          <p:cNvPicPr>
            <a:picLocks noChangeAspect="1"/>
          </p:cNvPicPr>
          <p:nvPr>
            <p:custDataLst>
              <p:tags r:id="rId3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4429758"/>
            <a:ext cx="629919" cy="629919"/>
          </a:xfrm>
          <a:prstGeom prst="rect">
            <a:avLst/>
          </a:prstGeom>
        </p:spPr>
      </p:pic>
      <p:pic>
        <p:nvPicPr>
          <p:cNvPr id="33" name="Espace réservé du contenu 7" descr="Profil masculin">
            <a:extLst>
              <a:ext uri="{FF2B5EF4-FFF2-40B4-BE49-F238E27FC236}">
                <a16:creationId xmlns:a16="http://schemas.microsoft.com/office/drawing/2014/main" id="{06F8FEF1-D4BF-B113-8509-9E0B266FDF5B}"/>
              </a:ext>
            </a:extLst>
          </p:cNvPr>
          <p:cNvPicPr>
            <a:picLocks noChangeAspect="1"/>
          </p:cNvPicPr>
          <p:nvPr>
            <p:custDataLst>
              <p:tags r:id="rId3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4429758"/>
            <a:ext cx="629919" cy="629919"/>
          </a:xfrm>
          <a:prstGeom prst="rect">
            <a:avLst/>
          </a:prstGeom>
        </p:spPr>
      </p:pic>
      <p:pic>
        <p:nvPicPr>
          <p:cNvPr id="34" name="Espace réservé du contenu 7" descr="Profil masculin">
            <a:extLst>
              <a:ext uri="{FF2B5EF4-FFF2-40B4-BE49-F238E27FC236}">
                <a16:creationId xmlns:a16="http://schemas.microsoft.com/office/drawing/2014/main" id="{C426B5A4-A851-3F74-6416-BAA61DD9926C}"/>
              </a:ext>
            </a:extLst>
          </p:cNvPr>
          <p:cNvPicPr>
            <a:picLocks noChangeAspect="1"/>
          </p:cNvPicPr>
          <p:nvPr>
            <p:custDataLst>
              <p:tags r:id="rId3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4429758"/>
            <a:ext cx="629919" cy="629919"/>
          </a:xfrm>
          <a:prstGeom prst="rect">
            <a:avLst/>
          </a:prstGeom>
        </p:spPr>
      </p:pic>
      <p:pic>
        <p:nvPicPr>
          <p:cNvPr id="35" name="Espace réservé du contenu 7" descr="Profil masculin">
            <a:extLst>
              <a:ext uri="{FF2B5EF4-FFF2-40B4-BE49-F238E27FC236}">
                <a16:creationId xmlns:a16="http://schemas.microsoft.com/office/drawing/2014/main" id="{56BFEE7E-E850-9653-FE0A-D2DA4281A001}"/>
              </a:ext>
            </a:extLst>
          </p:cNvPr>
          <p:cNvPicPr>
            <a:picLocks noChangeAspect="1"/>
          </p:cNvPicPr>
          <p:nvPr>
            <p:custDataLst>
              <p:tags r:id="rId3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4429758"/>
            <a:ext cx="629919" cy="629919"/>
          </a:xfrm>
          <a:prstGeom prst="rect">
            <a:avLst/>
          </a:prstGeom>
        </p:spPr>
      </p:pic>
      <p:pic>
        <p:nvPicPr>
          <p:cNvPr id="36" name="Espace réservé du contenu 7" descr="Profil masculin">
            <a:extLst>
              <a:ext uri="{FF2B5EF4-FFF2-40B4-BE49-F238E27FC236}">
                <a16:creationId xmlns:a16="http://schemas.microsoft.com/office/drawing/2014/main" id="{0CFA2D87-5F11-DB35-D508-D39675A94979}"/>
              </a:ext>
            </a:extLst>
          </p:cNvPr>
          <p:cNvPicPr>
            <a:picLocks noChangeAspect="1"/>
          </p:cNvPicPr>
          <p:nvPr>
            <p:custDataLst>
              <p:tags r:id="rId3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4429758"/>
            <a:ext cx="629919" cy="629919"/>
          </a:xfrm>
          <a:prstGeom prst="rect">
            <a:avLst/>
          </a:prstGeom>
        </p:spPr>
      </p:pic>
      <p:pic>
        <p:nvPicPr>
          <p:cNvPr id="37" name="Espace réservé du contenu 7" descr="Profil masculin">
            <a:extLst>
              <a:ext uri="{FF2B5EF4-FFF2-40B4-BE49-F238E27FC236}">
                <a16:creationId xmlns:a16="http://schemas.microsoft.com/office/drawing/2014/main" id="{9478AC9E-C89E-94FA-12AD-137ED662BD05}"/>
              </a:ext>
            </a:extLst>
          </p:cNvPr>
          <p:cNvPicPr>
            <a:picLocks noChangeAspect="1"/>
          </p:cNvPicPr>
          <p:nvPr>
            <p:custDataLst>
              <p:tags r:id="rId3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4429758"/>
            <a:ext cx="629919" cy="629919"/>
          </a:xfrm>
          <a:prstGeom prst="rect">
            <a:avLst/>
          </a:prstGeom>
        </p:spPr>
      </p:pic>
      <mc:AlternateContent xmlns:mc="http://schemas.openxmlformats.org/markup-compatibility/2006" xmlns:a14="http://schemas.microsoft.com/office/drawing/2010/main">
        <mc:Choice Requires="a14">
          <p:sp>
            <p:nvSpPr>
              <p:cNvPr id="38" name="Espace réservé du contenu 3">
                <a:extLst>
                  <a:ext uri="{FF2B5EF4-FFF2-40B4-BE49-F238E27FC236}">
                    <a16:creationId xmlns:a16="http://schemas.microsoft.com/office/drawing/2014/main" id="{3766B067-0676-6D56-2B49-F5411430C570}"/>
                  </a:ext>
                </a:extLst>
              </p:cNvPr>
              <p:cNvSpPr txBox="1">
                <a:spLocks/>
              </p:cNvSpPr>
              <p:nvPr>
                <p:custDataLst>
                  <p:tags r:id="rId36"/>
                </p:custDataLst>
              </p:nvPr>
            </p:nvSpPr>
            <p:spPr>
              <a:xfrm>
                <a:off x="6314450" y="5079998"/>
                <a:ext cx="5181600" cy="1096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Résultat moyen des 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𝐸</m:t>
                      </m:r>
                      <m:d>
                        <m:dPr>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𝑌</m:t>
                              </m:r>
                            </m:e>
                            <m:sub>
                              <m:r>
                                <a:rPr lang="fr-FR" i="1" smtClean="0">
                                  <a:latin typeface="Cambria Math" panose="02040503050406030204" pitchFamily="18" charset="0"/>
                                </a:rPr>
                                <m:t>𝑖</m:t>
                              </m:r>
                            </m:sub>
                          </m:sSub>
                          <m:r>
                            <a:rPr lang="fr-FR" i="1" smtClean="0">
                              <a:latin typeface="Cambria Math" panose="02040503050406030204" pitchFamily="18" charset="0"/>
                            </a:rPr>
                            <m:t> </m:t>
                          </m:r>
                        </m:e>
                      </m:d>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r>
                        <a:rPr lang="fr-FR" i="1" smtClean="0">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m:oMathPara>
                </a14:m>
                <a:endParaRPr lang="fr-FR"/>
              </a:p>
            </p:txBody>
          </p:sp>
        </mc:Choice>
        <mc:Fallback xmlns="">
          <p:sp>
            <p:nvSpPr>
              <p:cNvPr id="38" name="Espace réservé du contenu 3">
                <a:extLst>
                  <a:ext uri="{FF2B5EF4-FFF2-40B4-BE49-F238E27FC236}">
                    <a16:creationId xmlns:a16="http://schemas.microsoft.com/office/drawing/2014/main" id="{3766B067-0676-6D56-2B49-F5411430C570}"/>
                  </a:ext>
                </a:extLst>
              </p:cNvPr>
              <p:cNvSpPr txBox="1">
                <a:spLocks noRot="1" noChangeAspect="1" noMove="1" noResize="1" noEditPoints="1" noAdjustHandles="1" noChangeArrowheads="1" noChangeShapeType="1" noTextEdit="1"/>
              </p:cNvSpPr>
              <p:nvPr>
                <p:custDataLst>
                  <p:tags r:id="rId77"/>
                </p:custDataLst>
              </p:nvPr>
            </p:nvSpPr>
            <p:spPr>
              <a:xfrm>
                <a:off x="6314450" y="5079998"/>
                <a:ext cx="5181600" cy="1096963"/>
              </a:xfrm>
              <a:prstGeom prst="rect">
                <a:avLst/>
              </a:prstGeom>
              <a:blipFill>
                <a:blip r:embed="rId78"/>
                <a:stretch>
                  <a:fillRect l="-588" t="-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Espace réservé du contenu 4">
                <a:extLst>
                  <a:ext uri="{FF2B5EF4-FFF2-40B4-BE49-F238E27FC236}">
                    <a16:creationId xmlns:a16="http://schemas.microsoft.com/office/drawing/2014/main" id="{60CA6606-E2FD-17B6-0DE1-1B2FDDE265F7}"/>
                  </a:ext>
                </a:extLst>
              </p:cNvPr>
              <p:cNvSpPr txBox="1">
                <a:spLocks/>
              </p:cNvSpPr>
              <p:nvPr>
                <p:custDataLst>
                  <p:tags r:id="rId37"/>
                </p:custDataLst>
              </p:nvPr>
            </p:nvSpPr>
            <p:spPr>
              <a:xfrm>
                <a:off x="6314450" y="1690688"/>
                <a:ext cx="5181600" cy="849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Non-bénéficiaires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oMath>
                  </m:oMathPara>
                </a14:m>
                <a:endParaRPr lang="fr-FR"/>
              </a:p>
            </p:txBody>
          </p:sp>
        </mc:Choice>
        <mc:Fallback xmlns="">
          <p:sp>
            <p:nvSpPr>
              <p:cNvPr id="39" name="Espace réservé du contenu 4">
                <a:extLst>
                  <a:ext uri="{FF2B5EF4-FFF2-40B4-BE49-F238E27FC236}">
                    <a16:creationId xmlns:a16="http://schemas.microsoft.com/office/drawing/2014/main" id="{60CA6606-E2FD-17B6-0DE1-1B2FDDE265F7}"/>
                  </a:ext>
                </a:extLst>
              </p:cNvPr>
              <p:cNvSpPr txBox="1">
                <a:spLocks noRot="1" noChangeAspect="1" noMove="1" noResize="1" noEditPoints="1" noAdjustHandles="1" noChangeArrowheads="1" noChangeShapeType="1" noTextEdit="1"/>
              </p:cNvSpPr>
              <p:nvPr>
                <p:custDataLst>
                  <p:tags r:id="rId79"/>
                </p:custDataLst>
              </p:nvPr>
            </p:nvSpPr>
            <p:spPr>
              <a:xfrm>
                <a:off x="6314450" y="1690688"/>
                <a:ext cx="5181600" cy="849312"/>
              </a:xfrm>
              <a:prstGeom prst="rect">
                <a:avLst/>
              </a:prstGeom>
              <a:blipFill>
                <a:blip r:embed="rId80"/>
                <a:stretch>
                  <a:fillRect t="-15714"/>
                </a:stretch>
              </a:blipFill>
            </p:spPr>
            <p:txBody>
              <a:bodyPr/>
              <a:lstStyle/>
              <a:p>
                <a:r>
                  <a:rPr lang="fr-FR">
                    <a:noFill/>
                  </a:rPr>
                  <a:t> </a:t>
                </a:r>
              </a:p>
            </p:txBody>
          </p:sp>
        </mc:Fallback>
      </mc:AlternateContent>
      <p:pic>
        <p:nvPicPr>
          <p:cNvPr id="40" name="Espace réservé du contenu 7" descr="Profil masculin">
            <a:extLst>
              <a:ext uri="{FF2B5EF4-FFF2-40B4-BE49-F238E27FC236}">
                <a16:creationId xmlns:a16="http://schemas.microsoft.com/office/drawing/2014/main" id="{6C3F41E6-5DCB-14E1-6486-47A12FD1DB83}"/>
              </a:ext>
            </a:extLst>
          </p:cNvPr>
          <p:cNvPicPr>
            <a:picLocks noChangeAspect="1"/>
          </p:cNvPicPr>
          <p:nvPr>
            <p:custDataLst>
              <p:tags r:id="rId3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2540000"/>
            <a:ext cx="629919" cy="629919"/>
          </a:xfrm>
          <a:prstGeom prst="rect">
            <a:avLst/>
          </a:prstGeom>
        </p:spPr>
      </p:pic>
      <p:pic>
        <p:nvPicPr>
          <p:cNvPr id="41" name="Espace réservé du contenu 7" descr="Profil masculin">
            <a:extLst>
              <a:ext uri="{FF2B5EF4-FFF2-40B4-BE49-F238E27FC236}">
                <a16:creationId xmlns:a16="http://schemas.microsoft.com/office/drawing/2014/main" id="{A5ED2E1A-6B1F-24F5-244C-35508E149617}"/>
              </a:ext>
            </a:extLst>
          </p:cNvPr>
          <p:cNvPicPr>
            <a:picLocks noChangeAspect="1"/>
          </p:cNvPicPr>
          <p:nvPr>
            <p:custDataLst>
              <p:tags r:id="rId3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2540000"/>
            <a:ext cx="629919" cy="629919"/>
          </a:xfrm>
          <a:prstGeom prst="rect">
            <a:avLst/>
          </a:prstGeom>
        </p:spPr>
      </p:pic>
      <p:pic>
        <p:nvPicPr>
          <p:cNvPr id="42" name="Espace réservé du contenu 7" descr="Profil masculin">
            <a:extLst>
              <a:ext uri="{FF2B5EF4-FFF2-40B4-BE49-F238E27FC236}">
                <a16:creationId xmlns:a16="http://schemas.microsoft.com/office/drawing/2014/main" id="{E3FD8759-87BC-568E-7B05-B8191D4C0E89}"/>
              </a:ext>
            </a:extLst>
          </p:cNvPr>
          <p:cNvPicPr>
            <a:picLocks noChangeAspect="1"/>
          </p:cNvPicPr>
          <p:nvPr>
            <p:custDataLst>
              <p:tags r:id="rId4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2540000"/>
            <a:ext cx="629919" cy="629919"/>
          </a:xfrm>
          <a:prstGeom prst="rect">
            <a:avLst/>
          </a:prstGeom>
        </p:spPr>
      </p:pic>
      <p:pic>
        <p:nvPicPr>
          <p:cNvPr id="43" name="Espace réservé du contenu 7" descr="Profil masculin">
            <a:extLst>
              <a:ext uri="{FF2B5EF4-FFF2-40B4-BE49-F238E27FC236}">
                <a16:creationId xmlns:a16="http://schemas.microsoft.com/office/drawing/2014/main" id="{95A02BDE-A361-8B8C-B4BB-68B1D5542DFB}"/>
              </a:ext>
            </a:extLst>
          </p:cNvPr>
          <p:cNvPicPr>
            <a:picLocks noChangeAspect="1"/>
          </p:cNvPicPr>
          <p:nvPr>
            <p:custDataLst>
              <p:tags r:id="rId4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2540000"/>
            <a:ext cx="629919" cy="629919"/>
          </a:xfrm>
          <a:prstGeom prst="rect">
            <a:avLst/>
          </a:prstGeom>
        </p:spPr>
      </p:pic>
      <p:pic>
        <p:nvPicPr>
          <p:cNvPr id="44" name="Espace réservé du contenu 7" descr="Profil masculin">
            <a:extLst>
              <a:ext uri="{FF2B5EF4-FFF2-40B4-BE49-F238E27FC236}">
                <a16:creationId xmlns:a16="http://schemas.microsoft.com/office/drawing/2014/main" id="{5D0BF9F6-493D-3D76-E267-F98BD35D687F}"/>
              </a:ext>
            </a:extLst>
          </p:cNvPr>
          <p:cNvPicPr>
            <a:picLocks noChangeAspect="1"/>
          </p:cNvPicPr>
          <p:nvPr>
            <p:custDataLst>
              <p:tags r:id="rId4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2540000"/>
            <a:ext cx="629919" cy="629919"/>
          </a:xfrm>
          <a:prstGeom prst="rect">
            <a:avLst/>
          </a:prstGeom>
        </p:spPr>
      </p:pic>
      <p:pic>
        <p:nvPicPr>
          <p:cNvPr id="45" name="Espace réservé du contenu 7" descr="Profil masculin">
            <a:extLst>
              <a:ext uri="{FF2B5EF4-FFF2-40B4-BE49-F238E27FC236}">
                <a16:creationId xmlns:a16="http://schemas.microsoft.com/office/drawing/2014/main" id="{57074A40-B12F-D2E0-EE07-85F28AB8BE4E}"/>
              </a:ext>
            </a:extLst>
          </p:cNvPr>
          <p:cNvPicPr>
            <a:picLocks noChangeAspect="1"/>
          </p:cNvPicPr>
          <p:nvPr>
            <p:custDataLst>
              <p:tags r:id="rId4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2540000"/>
            <a:ext cx="629919" cy="629919"/>
          </a:xfrm>
          <a:prstGeom prst="rect">
            <a:avLst/>
          </a:prstGeom>
        </p:spPr>
      </p:pic>
      <p:pic>
        <p:nvPicPr>
          <p:cNvPr id="46" name="Espace réservé du contenu 7" descr="Profil masculin">
            <a:extLst>
              <a:ext uri="{FF2B5EF4-FFF2-40B4-BE49-F238E27FC236}">
                <a16:creationId xmlns:a16="http://schemas.microsoft.com/office/drawing/2014/main" id="{FC4A488F-8E5C-A94B-C17B-C2E8E0F4CD45}"/>
              </a:ext>
            </a:extLst>
          </p:cNvPr>
          <p:cNvPicPr>
            <a:picLocks noChangeAspect="1"/>
          </p:cNvPicPr>
          <p:nvPr>
            <p:custDataLst>
              <p:tags r:id="rId4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2540000"/>
            <a:ext cx="629919" cy="629919"/>
          </a:xfrm>
          <a:prstGeom prst="rect">
            <a:avLst/>
          </a:prstGeom>
        </p:spPr>
      </p:pic>
      <p:pic>
        <p:nvPicPr>
          <p:cNvPr id="47" name="Espace réservé du contenu 7" descr="Profil masculin">
            <a:extLst>
              <a:ext uri="{FF2B5EF4-FFF2-40B4-BE49-F238E27FC236}">
                <a16:creationId xmlns:a16="http://schemas.microsoft.com/office/drawing/2014/main" id="{D4FF41B8-3AEF-69F3-A75D-C9780AC6F9BD}"/>
              </a:ext>
            </a:extLst>
          </p:cNvPr>
          <p:cNvPicPr>
            <a:picLocks noChangeAspect="1"/>
          </p:cNvPicPr>
          <p:nvPr>
            <p:custDataLst>
              <p:tags r:id="rId4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2540000"/>
            <a:ext cx="629919" cy="629919"/>
          </a:xfrm>
          <a:prstGeom prst="rect">
            <a:avLst/>
          </a:prstGeom>
        </p:spPr>
      </p:pic>
      <p:pic>
        <p:nvPicPr>
          <p:cNvPr id="48" name="Espace réservé du contenu 7" descr="Profil masculin">
            <a:extLst>
              <a:ext uri="{FF2B5EF4-FFF2-40B4-BE49-F238E27FC236}">
                <a16:creationId xmlns:a16="http://schemas.microsoft.com/office/drawing/2014/main" id="{B0ED7162-6DCB-1D31-645F-54552D726CFB}"/>
              </a:ext>
            </a:extLst>
          </p:cNvPr>
          <p:cNvPicPr>
            <a:picLocks noChangeAspect="1"/>
          </p:cNvPicPr>
          <p:nvPr>
            <p:custDataLst>
              <p:tags r:id="rId4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169919"/>
            <a:ext cx="629919" cy="629919"/>
          </a:xfrm>
          <a:prstGeom prst="rect">
            <a:avLst/>
          </a:prstGeom>
        </p:spPr>
      </p:pic>
      <p:pic>
        <p:nvPicPr>
          <p:cNvPr id="49" name="Espace réservé du contenu 7" descr="Profil masculin">
            <a:extLst>
              <a:ext uri="{FF2B5EF4-FFF2-40B4-BE49-F238E27FC236}">
                <a16:creationId xmlns:a16="http://schemas.microsoft.com/office/drawing/2014/main" id="{675C0216-E1FA-E996-08BB-9E4EF8683ED2}"/>
              </a:ext>
            </a:extLst>
          </p:cNvPr>
          <p:cNvPicPr>
            <a:picLocks noChangeAspect="1"/>
          </p:cNvPicPr>
          <p:nvPr>
            <p:custDataLst>
              <p:tags r:id="rId4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169919"/>
            <a:ext cx="629919" cy="629919"/>
          </a:xfrm>
          <a:prstGeom prst="rect">
            <a:avLst/>
          </a:prstGeom>
        </p:spPr>
      </p:pic>
      <p:pic>
        <p:nvPicPr>
          <p:cNvPr id="50" name="Espace réservé du contenu 7" descr="Profil masculin">
            <a:extLst>
              <a:ext uri="{FF2B5EF4-FFF2-40B4-BE49-F238E27FC236}">
                <a16:creationId xmlns:a16="http://schemas.microsoft.com/office/drawing/2014/main" id="{FA03883A-591B-DDF5-3015-2CF64FB0FBB9}"/>
              </a:ext>
            </a:extLst>
          </p:cNvPr>
          <p:cNvPicPr>
            <a:picLocks noChangeAspect="1"/>
          </p:cNvPicPr>
          <p:nvPr>
            <p:custDataLst>
              <p:tags r:id="rId4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169919"/>
            <a:ext cx="629919" cy="629919"/>
          </a:xfrm>
          <a:prstGeom prst="rect">
            <a:avLst/>
          </a:prstGeom>
        </p:spPr>
      </p:pic>
      <p:pic>
        <p:nvPicPr>
          <p:cNvPr id="51" name="Espace réservé du contenu 7" descr="Profil masculin">
            <a:extLst>
              <a:ext uri="{FF2B5EF4-FFF2-40B4-BE49-F238E27FC236}">
                <a16:creationId xmlns:a16="http://schemas.microsoft.com/office/drawing/2014/main" id="{7EF98805-49D7-633F-B941-D513EC07F21D}"/>
              </a:ext>
            </a:extLst>
          </p:cNvPr>
          <p:cNvPicPr>
            <a:picLocks noChangeAspect="1"/>
          </p:cNvPicPr>
          <p:nvPr>
            <p:custDataLst>
              <p:tags r:id="rId4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169919"/>
            <a:ext cx="629919" cy="629919"/>
          </a:xfrm>
          <a:prstGeom prst="rect">
            <a:avLst/>
          </a:prstGeom>
        </p:spPr>
      </p:pic>
      <p:pic>
        <p:nvPicPr>
          <p:cNvPr id="52" name="Espace réservé du contenu 7" descr="Profil masculin">
            <a:extLst>
              <a:ext uri="{FF2B5EF4-FFF2-40B4-BE49-F238E27FC236}">
                <a16:creationId xmlns:a16="http://schemas.microsoft.com/office/drawing/2014/main" id="{641AEDD0-C28A-D453-2147-658E838C4FD7}"/>
              </a:ext>
            </a:extLst>
          </p:cNvPr>
          <p:cNvPicPr>
            <a:picLocks noChangeAspect="1"/>
          </p:cNvPicPr>
          <p:nvPr>
            <p:custDataLst>
              <p:tags r:id="rId5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169919"/>
            <a:ext cx="629919" cy="629919"/>
          </a:xfrm>
          <a:prstGeom prst="rect">
            <a:avLst/>
          </a:prstGeom>
        </p:spPr>
      </p:pic>
      <p:pic>
        <p:nvPicPr>
          <p:cNvPr id="53" name="Espace réservé du contenu 7" descr="Profil masculin">
            <a:extLst>
              <a:ext uri="{FF2B5EF4-FFF2-40B4-BE49-F238E27FC236}">
                <a16:creationId xmlns:a16="http://schemas.microsoft.com/office/drawing/2014/main" id="{23C6B7A3-7752-25F9-5F65-A127E02103B1}"/>
              </a:ext>
            </a:extLst>
          </p:cNvPr>
          <p:cNvPicPr>
            <a:picLocks noChangeAspect="1"/>
          </p:cNvPicPr>
          <p:nvPr>
            <p:custDataLst>
              <p:tags r:id="rId5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169919"/>
            <a:ext cx="629919" cy="629919"/>
          </a:xfrm>
          <a:prstGeom prst="rect">
            <a:avLst/>
          </a:prstGeom>
        </p:spPr>
      </p:pic>
      <p:pic>
        <p:nvPicPr>
          <p:cNvPr id="54" name="Espace réservé du contenu 7" descr="Profil masculin">
            <a:extLst>
              <a:ext uri="{FF2B5EF4-FFF2-40B4-BE49-F238E27FC236}">
                <a16:creationId xmlns:a16="http://schemas.microsoft.com/office/drawing/2014/main" id="{8B5D4F22-7BEC-9AE2-6CED-206B597DC464}"/>
              </a:ext>
            </a:extLst>
          </p:cNvPr>
          <p:cNvPicPr>
            <a:picLocks noChangeAspect="1"/>
          </p:cNvPicPr>
          <p:nvPr>
            <p:custDataLst>
              <p:tags r:id="rId5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169919"/>
            <a:ext cx="629919" cy="629919"/>
          </a:xfrm>
          <a:prstGeom prst="rect">
            <a:avLst/>
          </a:prstGeom>
        </p:spPr>
      </p:pic>
      <p:pic>
        <p:nvPicPr>
          <p:cNvPr id="55" name="Espace réservé du contenu 7" descr="Profil masculin">
            <a:extLst>
              <a:ext uri="{FF2B5EF4-FFF2-40B4-BE49-F238E27FC236}">
                <a16:creationId xmlns:a16="http://schemas.microsoft.com/office/drawing/2014/main" id="{3E1D3429-CAC1-60C6-707A-A1ED5E173B24}"/>
              </a:ext>
            </a:extLst>
          </p:cNvPr>
          <p:cNvPicPr>
            <a:picLocks noChangeAspect="1"/>
          </p:cNvPicPr>
          <p:nvPr>
            <p:custDataLst>
              <p:tags r:id="rId5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169919"/>
            <a:ext cx="629919" cy="629919"/>
          </a:xfrm>
          <a:prstGeom prst="rect">
            <a:avLst/>
          </a:prstGeom>
        </p:spPr>
      </p:pic>
      <p:pic>
        <p:nvPicPr>
          <p:cNvPr id="56" name="Espace réservé du contenu 7" descr="Profil masculin">
            <a:extLst>
              <a:ext uri="{FF2B5EF4-FFF2-40B4-BE49-F238E27FC236}">
                <a16:creationId xmlns:a16="http://schemas.microsoft.com/office/drawing/2014/main" id="{908F52BB-7BD5-0854-AA21-2003D0500900}"/>
              </a:ext>
            </a:extLst>
          </p:cNvPr>
          <p:cNvPicPr>
            <a:picLocks noChangeAspect="1"/>
          </p:cNvPicPr>
          <p:nvPr>
            <p:custDataLst>
              <p:tags r:id="rId5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799838"/>
            <a:ext cx="629919" cy="629919"/>
          </a:xfrm>
          <a:prstGeom prst="rect">
            <a:avLst/>
          </a:prstGeom>
        </p:spPr>
      </p:pic>
      <p:pic>
        <p:nvPicPr>
          <p:cNvPr id="57" name="Espace réservé du contenu 7" descr="Profil masculin">
            <a:extLst>
              <a:ext uri="{FF2B5EF4-FFF2-40B4-BE49-F238E27FC236}">
                <a16:creationId xmlns:a16="http://schemas.microsoft.com/office/drawing/2014/main" id="{ED73C6B4-0B31-73A8-9883-2D559C25475F}"/>
              </a:ext>
            </a:extLst>
          </p:cNvPr>
          <p:cNvPicPr>
            <a:picLocks noChangeAspect="1"/>
          </p:cNvPicPr>
          <p:nvPr>
            <p:custDataLst>
              <p:tags r:id="rId5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799838"/>
            <a:ext cx="629919" cy="629919"/>
          </a:xfrm>
          <a:prstGeom prst="rect">
            <a:avLst/>
          </a:prstGeom>
        </p:spPr>
      </p:pic>
      <p:pic>
        <p:nvPicPr>
          <p:cNvPr id="58" name="Espace réservé du contenu 7" descr="Profil masculin">
            <a:extLst>
              <a:ext uri="{FF2B5EF4-FFF2-40B4-BE49-F238E27FC236}">
                <a16:creationId xmlns:a16="http://schemas.microsoft.com/office/drawing/2014/main" id="{61477111-B92E-6D02-71C4-FFE3AE02D46D}"/>
              </a:ext>
            </a:extLst>
          </p:cNvPr>
          <p:cNvPicPr>
            <a:picLocks noChangeAspect="1"/>
          </p:cNvPicPr>
          <p:nvPr>
            <p:custDataLst>
              <p:tags r:id="rId5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799838"/>
            <a:ext cx="629919" cy="629919"/>
          </a:xfrm>
          <a:prstGeom prst="rect">
            <a:avLst/>
          </a:prstGeom>
        </p:spPr>
      </p:pic>
      <p:pic>
        <p:nvPicPr>
          <p:cNvPr id="59" name="Espace réservé du contenu 7" descr="Profil masculin">
            <a:extLst>
              <a:ext uri="{FF2B5EF4-FFF2-40B4-BE49-F238E27FC236}">
                <a16:creationId xmlns:a16="http://schemas.microsoft.com/office/drawing/2014/main" id="{58BD2B53-956A-C72C-18AF-35BC0F98D143}"/>
              </a:ext>
            </a:extLst>
          </p:cNvPr>
          <p:cNvPicPr>
            <a:picLocks noChangeAspect="1"/>
          </p:cNvPicPr>
          <p:nvPr>
            <p:custDataLst>
              <p:tags r:id="rId5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799838"/>
            <a:ext cx="629919" cy="629919"/>
          </a:xfrm>
          <a:prstGeom prst="rect">
            <a:avLst/>
          </a:prstGeom>
        </p:spPr>
      </p:pic>
      <p:pic>
        <p:nvPicPr>
          <p:cNvPr id="60" name="Espace réservé du contenu 7" descr="Profil masculin">
            <a:extLst>
              <a:ext uri="{FF2B5EF4-FFF2-40B4-BE49-F238E27FC236}">
                <a16:creationId xmlns:a16="http://schemas.microsoft.com/office/drawing/2014/main" id="{ED363F8E-7367-783D-00D9-2A6B11AE2F62}"/>
              </a:ext>
            </a:extLst>
          </p:cNvPr>
          <p:cNvPicPr>
            <a:picLocks noChangeAspect="1"/>
          </p:cNvPicPr>
          <p:nvPr>
            <p:custDataLst>
              <p:tags r:id="rId5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799838"/>
            <a:ext cx="629919" cy="629919"/>
          </a:xfrm>
          <a:prstGeom prst="rect">
            <a:avLst/>
          </a:prstGeom>
        </p:spPr>
      </p:pic>
      <p:pic>
        <p:nvPicPr>
          <p:cNvPr id="61" name="Espace réservé du contenu 7" descr="Profil masculin">
            <a:extLst>
              <a:ext uri="{FF2B5EF4-FFF2-40B4-BE49-F238E27FC236}">
                <a16:creationId xmlns:a16="http://schemas.microsoft.com/office/drawing/2014/main" id="{263D8041-4A5D-FDDD-66F3-A3EDEA6DAD47}"/>
              </a:ext>
            </a:extLst>
          </p:cNvPr>
          <p:cNvPicPr>
            <a:picLocks noChangeAspect="1"/>
          </p:cNvPicPr>
          <p:nvPr>
            <p:custDataLst>
              <p:tags r:id="rId5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799838"/>
            <a:ext cx="629919" cy="629919"/>
          </a:xfrm>
          <a:prstGeom prst="rect">
            <a:avLst/>
          </a:prstGeom>
        </p:spPr>
      </p:pic>
      <p:pic>
        <p:nvPicPr>
          <p:cNvPr id="62" name="Espace réservé du contenu 7" descr="Profil masculin">
            <a:extLst>
              <a:ext uri="{FF2B5EF4-FFF2-40B4-BE49-F238E27FC236}">
                <a16:creationId xmlns:a16="http://schemas.microsoft.com/office/drawing/2014/main" id="{325F829E-51E5-6771-8D5C-52C35E7F3E28}"/>
              </a:ext>
            </a:extLst>
          </p:cNvPr>
          <p:cNvPicPr>
            <a:picLocks noChangeAspect="1"/>
          </p:cNvPicPr>
          <p:nvPr>
            <p:custDataLst>
              <p:tags r:id="rId6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799838"/>
            <a:ext cx="629919" cy="629919"/>
          </a:xfrm>
          <a:prstGeom prst="rect">
            <a:avLst/>
          </a:prstGeom>
        </p:spPr>
      </p:pic>
      <p:pic>
        <p:nvPicPr>
          <p:cNvPr id="63" name="Espace réservé du contenu 7" descr="Profil masculin">
            <a:extLst>
              <a:ext uri="{FF2B5EF4-FFF2-40B4-BE49-F238E27FC236}">
                <a16:creationId xmlns:a16="http://schemas.microsoft.com/office/drawing/2014/main" id="{081116CC-12D6-0D94-234B-1111D3AA5A5D}"/>
              </a:ext>
            </a:extLst>
          </p:cNvPr>
          <p:cNvPicPr>
            <a:picLocks noChangeAspect="1"/>
          </p:cNvPicPr>
          <p:nvPr>
            <p:custDataLst>
              <p:tags r:id="rId6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799838"/>
            <a:ext cx="629919" cy="629919"/>
          </a:xfrm>
          <a:prstGeom prst="rect">
            <a:avLst/>
          </a:prstGeom>
        </p:spPr>
      </p:pic>
      <p:pic>
        <p:nvPicPr>
          <p:cNvPr id="64" name="Espace réservé du contenu 7" descr="Profil masculin">
            <a:extLst>
              <a:ext uri="{FF2B5EF4-FFF2-40B4-BE49-F238E27FC236}">
                <a16:creationId xmlns:a16="http://schemas.microsoft.com/office/drawing/2014/main" id="{617FF3F6-B0F7-CB95-B233-659FAA99FBF6}"/>
              </a:ext>
            </a:extLst>
          </p:cNvPr>
          <p:cNvPicPr>
            <a:picLocks noChangeAspect="1"/>
          </p:cNvPicPr>
          <p:nvPr>
            <p:custDataLst>
              <p:tags r:id="rId6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4429757"/>
            <a:ext cx="629919" cy="629919"/>
          </a:xfrm>
          <a:prstGeom prst="rect">
            <a:avLst/>
          </a:prstGeom>
        </p:spPr>
      </p:pic>
      <p:pic>
        <p:nvPicPr>
          <p:cNvPr id="65" name="Espace réservé du contenu 7" descr="Profil masculin">
            <a:extLst>
              <a:ext uri="{FF2B5EF4-FFF2-40B4-BE49-F238E27FC236}">
                <a16:creationId xmlns:a16="http://schemas.microsoft.com/office/drawing/2014/main" id="{F01E9C3D-B2EE-A56C-CB90-291395142F66}"/>
              </a:ext>
            </a:extLst>
          </p:cNvPr>
          <p:cNvPicPr>
            <a:picLocks noChangeAspect="1"/>
          </p:cNvPicPr>
          <p:nvPr>
            <p:custDataLst>
              <p:tags r:id="rId6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4429757"/>
            <a:ext cx="629919" cy="629919"/>
          </a:xfrm>
          <a:prstGeom prst="rect">
            <a:avLst/>
          </a:prstGeom>
        </p:spPr>
      </p:pic>
      <p:pic>
        <p:nvPicPr>
          <p:cNvPr id="66" name="Espace réservé du contenu 7" descr="Profil masculin">
            <a:extLst>
              <a:ext uri="{FF2B5EF4-FFF2-40B4-BE49-F238E27FC236}">
                <a16:creationId xmlns:a16="http://schemas.microsoft.com/office/drawing/2014/main" id="{92702399-8F2A-C1A5-A2D9-A0BE8A1FF655}"/>
              </a:ext>
            </a:extLst>
          </p:cNvPr>
          <p:cNvPicPr>
            <a:picLocks noChangeAspect="1"/>
          </p:cNvPicPr>
          <p:nvPr>
            <p:custDataLst>
              <p:tags r:id="rId6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4429757"/>
            <a:ext cx="629919" cy="629919"/>
          </a:xfrm>
          <a:prstGeom prst="rect">
            <a:avLst/>
          </a:prstGeom>
        </p:spPr>
      </p:pic>
      <p:pic>
        <p:nvPicPr>
          <p:cNvPr id="67" name="Espace réservé du contenu 7" descr="Profil masculin">
            <a:extLst>
              <a:ext uri="{FF2B5EF4-FFF2-40B4-BE49-F238E27FC236}">
                <a16:creationId xmlns:a16="http://schemas.microsoft.com/office/drawing/2014/main" id="{B5829FFC-3024-BBF5-EB5C-054059E893C5}"/>
              </a:ext>
            </a:extLst>
          </p:cNvPr>
          <p:cNvPicPr>
            <a:picLocks noChangeAspect="1"/>
          </p:cNvPicPr>
          <p:nvPr>
            <p:custDataLst>
              <p:tags r:id="rId6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4429757"/>
            <a:ext cx="629919" cy="629919"/>
          </a:xfrm>
          <a:prstGeom prst="rect">
            <a:avLst/>
          </a:prstGeom>
        </p:spPr>
      </p:pic>
      <p:pic>
        <p:nvPicPr>
          <p:cNvPr id="68" name="Espace réservé du contenu 7" descr="Profil masculin">
            <a:extLst>
              <a:ext uri="{FF2B5EF4-FFF2-40B4-BE49-F238E27FC236}">
                <a16:creationId xmlns:a16="http://schemas.microsoft.com/office/drawing/2014/main" id="{9A45722F-93B7-85F3-9883-A58D9CBD7BA5}"/>
              </a:ext>
            </a:extLst>
          </p:cNvPr>
          <p:cNvPicPr>
            <a:picLocks noChangeAspect="1"/>
          </p:cNvPicPr>
          <p:nvPr>
            <p:custDataLst>
              <p:tags r:id="rId6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4429757"/>
            <a:ext cx="629919" cy="629919"/>
          </a:xfrm>
          <a:prstGeom prst="rect">
            <a:avLst/>
          </a:prstGeom>
        </p:spPr>
      </p:pic>
      <p:pic>
        <p:nvPicPr>
          <p:cNvPr id="69" name="Espace réservé du contenu 7" descr="Profil masculin">
            <a:extLst>
              <a:ext uri="{FF2B5EF4-FFF2-40B4-BE49-F238E27FC236}">
                <a16:creationId xmlns:a16="http://schemas.microsoft.com/office/drawing/2014/main" id="{D576E1C4-FAD2-ACC4-80FA-9D8547AE3150}"/>
              </a:ext>
            </a:extLst>
          </p:cNvPr>
          <p:cNvPicPr>
            <a:picLocks noChangeAspect="1"/>
          </p:cNvPicPr>
          <p:nvPr>
            <p:custDataLst>
              <p:tags r:id="rId6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4429757"/>
            <a:ext cx="629919" cy="629919"/>
          </a:xfrm>
          <a:prstGeom prst="rect">
            <a:avLst/>
          </a:prstGeom>
        </p:spPr>
      </p:pic>
      <p:pic>
        <p:nvPicPr>
          <p:cNvPr id="70" name="Espace réservé du contenu 7" descr="Profil masculin">
            <a:extLst>
              <a:ext uri="{FF2B5EF4-FFF2-40B4-BE49-F238E27FC236}">
                <a16:creationId xmlns:a16="http://schemas.microsoft.com/office/drawing/2014/main" id="{8081B8EB-967F-DBC5-1F14-9822A1975171}"/>
              </a:ext>
            </a:extLst>
          </p:cNvPr>
          <p:cNvPicPr>
            <a:picLocks noChangeAspect="1"/>
          </p:cNvPicPr>
          <p:nvPr>
            <p:custDataLst>
              <p:tags r:id="rId6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4429757"/>
            <a:ext cx="629919" cy="629919"/>
          </a:xfrm>
          <a:prstGeom prst="rect">
            <a:avLst/>
          </a:prstGeom>
        </p:spPr>
      </p:pic>
      <p:pic>
        <p:nvPicPr>
          <p:cNvPr id="71" name="Espace réservé du contenu 7" descr="Profil masculin">
            <a:extLst>
              <a:ext uri="{FF2B5EF4-FFF2-40B4-BE49-F238E27FC236}">
                <a16:creationId xmlns:a16="http://schemas.microsoft.com/office/drawing/2014/main" id="{38B01304-4D14-F00D-DE78-2D44A2508D72}"/>
              </a:ext>
            </a:extLst>
          </p:cNvPr>
          <p:cNvPicPr>
            <a:picLocks noChangeAspect="1"/>
          </p:cNvPicPr>
          <p:nvPr>
            <p:custDataLst>
              <p:tags r:id="rId6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4429757"/>
            <a:ext cx="629919" cy="629919"/>
          </a:xfrm>
          <a:prstGeom prst="rect">
            <a:avLst/>
          </a:prstGeom>
        </p:spPr>
      </p:pic>
    </p:spTree>
    <p:extLst>
      <p:ext uri="{BB962C8B-B14F-4D97-AF65-F5344CB8AC3E}">
        <p14:creationId xmlns:p14="http://schemas.microsoft.com/office/powerpoint/2010/main" val="2939392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C8F4802-CC91-E7AC-2946-DA5FA0D82889}"/>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3DB1C466-C726-C164-EB35-533E5ECBCED5}"/>
                  </a:ext>
                </a:extLst>
              </p:cNvPr>
              <p:cNvSpPr>
                <a:spLocks noGrp="1"/>
              </p:cNvSpPr>
              <p:nvPr>
                <p:ph idx="1"/>
                <p:custDataLst>
                  <p:tags r:id="rId2"/>
                </p:custDataLst>
              </p:nvPr>
            </p:nvSpPr>
            <p:spPr/>
            <p:txBody>
              <a:bodyPr>
                <a:normAutofit fontScale="92500" lnSpcReduction="10000"/>
              </a:bodyPr>
              <a:lstStyle/>
              <a:p>
                <a:r>
                  <a:rPr lang="fr-FR"/>
                  <a:t>Quel est l'impact du programme sur les bénéficiaires</a:t>
                </a:r>
              </a:p>
              <a:p>
                <a:r>
                  <a:rPr lang="fr-FR"/>
                  <a:t>Effet moyen du traitement sur les traités (ATT)</a:t>
                </a:r>
              </a:p>
              <a:p>
                <a:r>
                  <a:rPr lang="fr-FR"/>
                  <a:t>C'est la différence entre </a:t>
                </a:r>
              </a:p>
              <a:p>
                <a:pPr lvl="1"/>
                <a:r>
                  <a:rPr lang="fr-FR"/>
                  <a:t>Le résultat moyen des bénéficiaires:</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a:t>
                </a:r>
              </a:p>
              <a:p>
                <a:pPr lvl="1"/>
                <a:r>
                  <a:rPr lang="fr-FR"/>
                  <a:t>… et le résultat moyen des bénéficiaires, s'ils n'avaient pas été traités :</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endParaRPr lang="fr-FR"/>
              </a:p>
              <a:p>
                <a:r>
                  <a:rPr lang="fr-FR"/>
                  <a:t>Estimation de l'effet sur les individus ciblés par le programme</a:t>
                </a:r>
              </a:p>
              <a:p>
                <a:r>
                  <a:rPr lang="fr-FR" b="1"/>
                  <a:t>Problème du contrefactuel </a:t>
                </a: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n'est pas observable </a:t>
                </a:r>
              </a:p>
              <a:p>
                <a14:m>
                  <m:oMath xmlns:m="http://schemas.openxmlformats.org/officeDocument/2006/math">
                    <m:r>
                      <a:rPr lang="fr-FR" i="1">
                        <a:solidFill>
                          <a:srgbClr val="00B050"/>
                        </a:solidFill>
                        <a:latin typeface="Cambria Math" panose="02040503050406030204" pitchFamily="18" charset="0"/>
                      </a:rPr>
                      <m:t>𝐸</m:t>
                    </m:r>
                    <m:d>
                      <m:dPr>
                        <m:endChr m:val="|"/>
                        <m:ctrlPr>
                          <a:rPr lang="fr-FR" i="1">
                            <a:solidFill>
                              <a:srgbClr val="00B05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𝑌</m:t>
                            </m:r>
                            <m:r>
                              <a:rPr lang="fr-FR" i="1">
                                <a:solidFill>
                                  <a:srgbClr val="FF0000"/>
                                </a:solidFill>
                                <a:latin typeface="Cambria Math" panose="02040503050406030204" pitchFamily="18" charset="0"/>
                              </a:rPr>
                              <m:t>0</m:t>
                            </m:r>
                          </m:e>
                          <m:sub>
                            <m:r>
                              <a:rPr lang="fr-FR" i="1">
                                <a:solidFill>
                                  <a:srgbClr val="FF0000"/>
                                </a:solidFill>
                                <a:latin typeface="Cambria Math" panose="02040503050406030204" pitchFamily="18" charset="0"/>
                              </a:rPr>
                              <m:t>𝑖</m:t>
                            </m:r>
                            <m:r>
                              <a:rPr lang="fr-FR" i="1">
                                <a:solidFill>
                                  <a:srgbClr val="FF0000"/>
                                </a:solidFill>
                                <a:latin typeface="Cambria Math" panose="02040503050406030204" pitchFamily="18" charset="0"/>
                              </a:rPr>
                              <m:t> </m:t>
                            </m:r>
                          </m:sub>
                        </m:sSub>
                      </m:e>
                    </m:d>
                    <m:r>
                      <a:rPr lang="fr-FR" i="1">
                        <a:solidFill>
                          <a:srgbClr val="00B050"/>
                        </a:solidFill>
                        <a:latin typeface="Cambria Math" panose="02040503050406030204" pitchFamily="18" charset="0"/>
                      </a:rPr>
                      <m:t> </m:t>
                    </m:r>
                    <m:sSub>
                      <m:sSubPr>
                        <m:ctrlPr>
                          <a:rPr lang="fr-FR" i="1">
                            <a:solidFill>
                              <a:srgbClr val="00B050"/>
                            </a:solidFill>
                            <a:latin typeface="Cambria Math" panose="02040503050406030204" pitchFamily="18" charset="0"/>
                          </a:rPr>
                        </m:ctrlPr>
                      </m:sSubPr>
                      <m:e>
                        <m:r>
                          <a:rPr lang="fr-FR" i="1">
                            <a:solidFill>
                              <a:srgbClr val="00B050"/>
                            </a:solidFill>
                            <a:latin typeface="Cambria Math" panose="02040503050406030204" pitchFamily="18" charset="0"/>
                          </a:rPr>
                          <m:t>𝑇</m:t>
                        </m:r>
                      </m:e>
                      <m:sub>
                        <m:r>
                          <a:rPr lang="fr-FR" i="1">
                            <a:solidFill>
                              <a:srgbClr val="00B050"/>
                            </a:solidFill>
                            <a:latin typeface="Cambria Math" panose="02040503050406030204" pitchFamily="18" charset="0"/>
                          </a:rPr>
                          <m:t>𝑖</m:t>
                        </m:r>
                      </m:sub>
                    </m:sSub>
                    <m:r>
                      <a:rPr lang="fr-FR" i="1">
                        <a:solidFill>
                          <a:srgbClr val="00B050"/>
                        </a:solidFill>
                        <a:latin typeface="Cambria Math" panose="02040503050406030204" pitchFamily="18" charset="0"/>
                      </a:rPr>
                      <m:t>=1)</m:t>
                    </m:r>
                    <m:r>
                      <a:rPr lang="fr-FR" b="0" i="1" smtClean="0">
                        <a:solidFill>
                          <a:schemeClr val="tx1"/>
                        </a:solidFill>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a14:m>
                <a:endParaRPr lang="fr-FR"/>
              </a:p>
              <a:p>
                <a:r>
                  <a:rPr lang="fr-FR" b="1"/>
                  <a:t>C'est toute la question !</a:t>
                </a:r>
              </a:p>
            </p:txBody>
          </p:sp>
        </mc:Choice>
        <mc:Fallback xmlns="">
          <p:sp>
            <p:nvSpPr>
              <p:cNvPr id="6" name="Espace réservé du contenu 5">
                <a:extLst>
                  <a:ext uri="{FF2B5EF4-FFF2-40B4-BE49-F238E27FC236}">
                    <a16:creationId xmlns:a16="http://schemas.microsoft.com/office/drawing/2014/main" id="{3DB1C466-C726-C164-EB35-533E5ECBCED5}"/>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928" t="-2801" b="-2941"/>
                </a:stretch>
              </a:blipFill>
            </p:spPr>
            <p:txBody>
              <a:bodyPr/>
              <a:lstStyle/>
              <a:p>
                <a:r>
                  <a:rPr lang="fr-FR">
                    <a:noFill/>
                  </a:rPr>
                  <a:t> </a:t>
                </a:r>
              </a:p>
            </p:txBody>
          </p:sp>
        </mc:Fallback>
      </mc:AlternateContent>
    </p:spTree>
    <p:extLst>
      <p:ext uri="{BB962C8B-B14F-4D97-AF65-F5344CB8AC3E}">
        <p14:creationId xmlns:p14="http://schemas.microsoft.com/office/powerpoint/2010/main" val="26165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2FEEC-93E6-026A-2444-0DB0D66C040E}"/>
              </a:ext>
            </a:extLst>
          </p:cNvPr>
          <p:cNvSpPr>
            <a:spLocks noGrp="1"/>
          </p:cNvSpPr>
          <p:nvPr>
            <p:ph type="title"/>
            <p:custDataLst>
              <p:tags r:id="rId1"/>
            </p:custDataLst>
          </p:nvPr>
        </p:nvSpPr>
        <p:spPr/>
        <p:txBody>
          <a:bodyPr/>
          <a:lstStyle/>
          <a:p>
            <a:r>
              <a:rPr lang="fr-FR"/>
              <a:t>Modèle causal de Rubin</a:t>
            </a:r>
          </a:p>
        </p:txBody>
      </p:sp>
      <p:sp>
        <p:nvSpPr>
          <p:cNvPr id="3" name="Espace réservé du contenu 2">
            <a:extLst>
              <a:ext uri="{FF2B5EF4-FFF2-40B4-BE49-F238E27FC236}">
                <a16:creationId xmlns:a16="http://schemas.microsoft.com/office/drawing/2014/main" id="{3FA53CF7-CFA0-27BA-0EA2-28E06A653C44}"/>
              </a:ext>
            </a:extLst>
          </p:cNvPr>
          <p:cNvSpPr>
            <a:spLocks noGrp="1"/>
          </p:cNvSpPr>
          <p:nvPr>
            <p:ph idx="1"/>
            <p:custDataLst>
              <p:tags r:id="rId2"/>
            </p:custDataLst>
          </p:nvPr>
        </p:nvSpPr>
        <p:spPr/>
        <p:txBody>
          <a:bodyPr/>
          <a:lstStyle/>
          <a:p>
            <a:r>
              <a:rPr lang="fr-FR"/>
              <a:t>En résumé, on va toujours comparer des unités non bénéficiaires en faisant comme si elles avaient été bénéficiaires</a:t>
            </a:r>
          </a:p>
          <a:p>
            <a:r>
              <a:rPr lang="fr-FR"/>
              <a:t>Mais la question restera de déterminer dans quelle mesure les non-bénéficiaires sont identiques à des bénéficiaires qui n'auraient pas reçu de traitement</a:t>
            </a:r>
          </a:p>
          <a:p>
            <a:r>
              <a:rPr lang="fr-FR"/>
              <a:t>Toute la boîte à outil de l'évaluation d'impact vise à constituer ce contrefactuel et à tester sa fiabilité</a:t>
            </a:r>
          </a:p>
        </p:txBody>
      </p:sp>
    </p:spTree>
    <p:extLst>
      <p:ext uri="{BB962C8B-B14F-4D97-AF65-F5344CB8AC3E}">
        <p14:creationId xmlns:p14="http://schemas.microsoft.com/office/powerpoint/2010/main" val="2748272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BFAB77-3062-426C-3287-7B063BBBBAF7}"/>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D779E53-219E-1A56-278E-5A80737D6919}"/>
              </a:ext>
            </a:extLst>
          </p:cNvPr>
          <p:cNvSpPr>
            <a:spLocks noGrp="1"/>
          </p:cNvSpPr>
          <p:nvPr>
            <p:ph type="body" idx="1"/>
            <p:custDataLst>
              <p:tags r:id="rId2"/>
            </p:custDataLst>
          </p:nvPr>
        </p:nvSpPr>
        <p:spPr/>
        <p:txBody>
          <a:bodyPr>
            <a:normAutofit/>
          </a:bodyPr>
          <a:lstStyle/>
          <a:p>
            <a:pPr lvl="1"/>
            <a:r>
              <a:rPr lang="fr-FR" sz="2800"/>
              <a:t>Cette approche de contrefactuel vous semble-t-elle pertinente pour vos travaux ? Avez-vous déjà rencontré ou utilisé des méthodes s'appuyant sur cette approche contrefactuelle</a:t>
            </a:r>
          </a:p>
        </p:txBody>
      </p:sp>
    </p:spTree>
    <p:extLst>
      <p:ext uri="{BB962C8B-B14F-4D97-AF65-F5344CB8AC3E}">
        <p14:creationId xmlns:p14="http://schemas.microsoft.com/office/powerpoint/2010/main" val="3804741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459DF-FC29-B7DB-85AE-2F5B2D120A29}"/>
              </a:ext>
            </a:extLst>
          </p:cNvPr>
          <p:cNvSpPr>
            <a:spLocks noGrp="1"/>
          </p:cNvSpPr>
          <p:nvPr>
            <p:ph type="title"/>
            <p:custDataLst>
              <p:tags r:id="rId1"/>
            </p:custDataLst>
          </p:nvPr>
        </p:nvSpPr>
        <p:spPr/>
        <p:txBody>
          <a:bodyPr/>
          <a:lstStyle/>
          <a:p>
            <a:r>
              <a:rPr lang="fr-FR"/>
              <a:t>Tour d'horizon rapide des méthodes</a:t>
            </a:r>
          </a:p>
        </p:txBody>
      </p:sp>
      <p:sp>
        <p:nvSpPr>
          <p:cNvPr id="3" name="Espace réservé du texte 2">
            <a:extLst>
              <a:ext uri="{FF2B5EF4-FFF2-40B4-BE49-F238E27FC236}">
                <a16:creationId xmlns:a16="http://schemas.microsoft.com/office/drawing/2014/main" id="{D37FBEFE-61E4-E4F6-1198-6CA74892DFB2}"/>
              </a:ext>
            </a:extLst>
          </p:cNvPr>
          <p:cNvSpPr>
            <a:spLocks noGrp="1"/>
          </p:cNvSpPr>
          <p:nvPr>
            <p:ph type="body" idx="1"/>
            <p:custDataLst>
              <p:tags r:id="rId2"/>
            </p:custDataLst>
          </p:nvPr>
        </p:nvSpPr>
        <p:spPr/>
        <p:txBody>
          <a:bodyPr/>
          <a:lstStyle/>
          <a:p>
            <a:r>
              <a:rPr lang="fr-FR"/>
              <a:t>Méthodes contrefactuelle</a:t>
            </a:r>
          </a:p>
          <a:p>
            <a:r>
              <a:rPr lang="fr-FR"/>
              <a:t>Économétrie spatiale</a:t>
            </a:r>
          </a:p>
        </p:txBody>
      </p:sp>
    </p:spTree>
    <p:extLst>
      <p:ext uri="{BB962C8B-B14F-4D97-AF65-F5344CB8AC3E}">
        <p14:creationId xmlns:p14="http://schemas.microsoft.com/office/powerpoint/2010/main" val="84204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65D76E-4A5B-0DAD-C7BD-A2943B552CF3}"/>
              </a:ext>
            </a:extLst>
          </p:cNvPr>
          <p:cNvSpPr>
            <a:spLocks noGrp="1"/>
          </p:cNvSpPr>
          <p:nvPr>
            <p:ph type="title"/>
            <p:custDataLst>
              <p:tags r:id="rId1"/>
            </p:custDataLst>
          </p:nvPr>
        </p:nvSpPr>
        <p:spPr/>
        <p:txBody>
          <a:bodyPr/>
          <a:lstStyle/>
          <a:p>
            <a:r>
              <a:rPr lang="fr-FR"/>
              <a:t>Principales méthodes d'identification causale</a:t>
            </a:r>
          </a:p>
        </p:txBody>
      </p:sp>
      <p:sp>
        <p:nvSpPr>
          <p:cNvPr id="5" name="Espace réservé du contenu 4">
            <a:extLst>
              <a:ext uri="{FF2B5EF4-FFF2-40B4-BE49-F238E27FC236}">
                <a16:creationId xmlns:a16="http://schemas.microsoft.com/office/drawing/2014/main" id="{E4FE431D-ECC2-BF38-6426-75E9A3ACA913}"/>
              </a:ext>
            </a:extLst>
          </p:cNvPr>
          <p:cNvSpPr>
            <a:spLocks noGrp="1"/>
          </p:cNvSpPr>
          <p:nvPr>
            <p:ph idx="1"/>
            <p:custDataLst>
              <p:tags r:id="rId2"/>
            </p:custDataLst>
          </p:nvPr>
        </p:nvSpPr>
        <p:spPr/>
        <p:txBody>
          <a:bodyPr>
            <a:normAutofit fontScale="92500" lnSpcReduction="10000"/>
          </a:bodyPr>
          <a:lstStyle/>
          <a:p>
            <a:pPr marL="0" indent="0">
              <a:buNone/>
            </a:pPr>
            <a:r>
              <a:rPr lang="fr-FR" b="1"/>
              <a:t>Celles qu'on verra le plus en détail :</a:t>
            </a:r>
          </a:p>
          <a:p>
            <a:r>
              <a:rPr lang="fr-FR"/>
              <a:t>Essais randomisés contrôlés (ERC, RCT en anglais)</a:t>
            </a:r>
          </a:p>
          <a:p>
            <a:pPr lvl="1"/>
            <a:r>
              <a:rPr lang="fr-FR"/>
              <a:t>Allocation aléatoire des individus dans les groupes traitement et contrôle.</a:t>
            </a:r>
          </a:p>
          <a:p>
            <a:r>
              <a:rPr lang="fr-FR"/>
              <a:t>Avant-après/avec-sans (BACI)</a:t>
            </a:r>
          </a:p>
          <a:p>
            <a:pPr lvl="1"/>
            <a:r>
              <a:rPr lang="fr-FR"/>
              <a:t>Comparaison des observations avant et après une intervention, en intégrant à la fois des zones traitées et des zones témoins.</a:t>
            </a:r>
          </a:p>
          <a:p>
            <a:r>
              <a:rPr lang="fr-FR"/>
              <a:t>Appariement (Matching)</a:t>
            </a:r>
          </a:p>
          <a:p>
            <a:pPr lvl="1"/>
            <a:r>
              <a:rPr lang="fr-FR"/>
              <a:t>Jumelage d'individus traités avec des individus non traités ayant des caractéristiques observables similaires.</a:t>
            </a:r>
          </a:p>
          <a:p>
            <a:r>
              <a:rPr lang="fr-FR"/>
              <a:t>Différence dans la différence (Diff-in-Diff)</a:t>
            </a:r>
          </a:p>
          <a:p>
            <a:pPr lvl="1"/>
            <a:r>
              <a:rPr lang="fr-FR"/>
              <a:t>Comparaison des écarts entre les groupes traitement et contrôle avant et après une intervention.</a:t>
            </a:r>
          </a:p>
          <a:p>
            <a:endParaRPr lang="fr-FR"/>
          </a:p>
        </p:txBody>
      </p:sp>
    </p:spTree>
    <p:extLst>
      <p:ext uri="{BB962C8B-B14F-4D97-AF65-F5344CB8AC3E}">
        <p14:creationId xmlns:p14="http://schemas.microsoft.com/office/powerpoint/2010/main" val="682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1E94A-A8BE-F100-F773-F49DBEC9462D}"/>
              </a:ext>
            </a:extLst>
          </p:cNvPr>
          <p:cNvSpPr>
            <a:spLocks noGrp="1"/>
          </p:cNvSpPr>
          <p:nvPr>
            <p:ph type="title"/>
            <p:custDataLst>
              <p:tags r:id="rId1"/>
            </p:custDataLst>
          </p:nvPr>
        </p:nvSpPr>
        <p:spPr/>
        <p:txBody>
          <a:bodyPr/>
          <a:lstStyle/>
          <a:p>
            <a:r>
              <a:rPr lang="fr-FR"/>
              <a:t>Principales méthodes d'identification causale</a:t>
            </a:r>
          </a:p>
        </p:txBody>
      </p:sp>
      <p:sp>
        <p:nvSpPr>
          <p:cNvPr id="3" name="Espace réservé du contenu 2">
            <a:extLst>
              <a:ext uri="{FF2B5EF4-FFF2-40B4-BE49-F238E27FC236}">
                <a16:creationId xmlns:a16="http://schemas.microsoft.com/office/drawing/2014/main" id="{5141C830-385B-2E28-977B-29303B6450AB}"/>
              </a:ext>
            </a:extLst>
          </p:cNvPr>
          <p:cNvSpPr>
            <a:spLocks noGrp="1"/>
          </p:cNvSpPr>
          <p:nvPr>
            <p:ph idx="1"/>
            <p:custDataLst>
              <p:tags r:id="rId2"/>
            </p:custDataLst>
          </p:nvPr>
        </p:nvSpPr>
        <p:spPr/>
        <p:txBody>
          <a:bodyPr>
            <a:normAutofit/>
          </a:bodyPr>
          <a:lstStyle/>
          <a:p>
            <a:pPr marL="0" indent="0">
              <a:buNone/>
            </a:pPr>
            <a:r>
              <a:rPr lang="fr-FR" b="1"/>
              <a:t>Celles qu'on abordera plus succinctement :</a:t>
            </a:r>
          </a:p>
          <a:p>
            <a:r>
              <a:rPr lang="fr-FR"/>
              <a:t>Discontinuité de la régression (Regression Discontinuity Design)</a:t>
            </a:r>
          </a:p>
          <a:p>
            <a:pPr lvl="1"/>
            <a:r>
              <a:rPr lang="fr-FR"/>
              <a:t>Exploite un seuil prédéterminé d'attribution d'un traitement, permettant une comparaison juste au-dessus et juste en dessous de ce seuil.</a:t>
            </a:r>
          </a:p>
          <a:p>
            <a:r>
              <a:rPr lang="fr-FR"/>
              <a:t>Variables instrumentales (IVs)</a:t>
            </a:r>
          </a:p>
          <a:p>
            <a:pPr lvl="1"/>
            <a:r>
              <a:rPr lang="fr-FR"/>
              <a:t>Utilise une variable (instrument) qui est corrélée avec la variable explicative d'intérêt, mais pas directement avec la variable dépendante, pour isoler la relation causale.</a:t>
            </a:r>
          </a:p>
          <a:p>
            <a:endParaRPr lang="fr-FR"/>
          </a:p>
        </p:txBody>
      </p:sp>
    </p:spTree>
    <p:extLst>
      <p:ext uri="{BB962C8B-B14F-4D97-AF65-F5344CB8AC3E}">
        <p14:creationId xmlns:p14="http://schemas.microsoft.com/office/powerpoint/2010/main" val="42863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57D0172-6F4D-9501-3441-64535146EE71}"/>
              </a:ext>
            </a:extLst>
          </p:cNvPr>
          <p:cNvSpPr>
            <a:spLocks noGrp="1"/>
          </p:cNvSpPr>
          <p:nvPr>
            <p:ph type="title"/>
            <p:custDataLst>
              <p:tags r:id="rId1"/>
            </p:custDataLst>
          </p:nvPr>
        </p:nvSpPr>
        <p:spPr/>
        <p:txBody>
          <a:bodyPr>
            <a:normAutofit/>
          </a:bodyPr>
          <a:lstStyle/>
          <a:p>
            <a:r>
              <a:rPr lang="fr-FR"/>
              <a:t>Économétrie spatiale : Une hybridation entre économie et géographie</a:t>
            </a:r>
          </a:p>
        </p:txBody>
      </p:sp>
      <p:sp>
        <p:nvSpPr>
          <p:cNvPr id="3" name="Espace réservé du contenu 2">
            <a:extLst>
              <a:ext uri="{FF2B5EF4-FFF2-40B4-BE49-F238E27FC236}">
                <a16:creationId xmlns:a16="http://schemas.microsoft.com/office/drawing/2014/main" id="{084D6019-9352-B945-FCB4-9EA3D4EFF20A}"/>
              </a:ext>
            </a:extLst>
          </p:cNvPr>
          <p:cNvSpPr>
            <a:spLocks noGrp="1"/>
          </p:cNvSpPr>
          <p:nvPr>
            <p:ph idx="1"/>
            <p:custDataLst>
              <p:tags r:id="rId2"/>
            </p:custDataLst>
          </p:nvPr>
        </p:nvSpPr>
        <p:spPr/>
        <p:txBody>
          <a:bodyPr/>
          <a:lstStyle/>
          <a:p>
            <a:r>
              <a:rPr lang="fr-FR" b="1"/>
              <a:t>Définition : </a:t>
            </a:r>
            <a:r>
              <a:rPr lang="fr-FR"/>
              <a:t>L'économétrie spatiale étudie la manière dont les données et les relations économiques sont influencées par la proximité géographique et spatiale des unités observées.</a:t>
            </a:r>
          </a:p>
          <a:p>
            <a:r>
              <a:rPr lang="fr-FR"/>
              <a:t>Pourquoi est-ce important ? Dans de nombreux phénomènes économiques et sociaux, la localisation et les interactions spatiales jouent un rôle crucial.</a:t>
            </a:r>
          </a:p>
          <a:p>
            <a:r>
              <a:rPr lang="fr-FR"/>
              <a:t>Première loi de la géographie selon Tobler : "</a:t>
            </a:r>
            <a:r>
              <a:rPr lang="fr-FR" i="1"/>
              <a:t>Tout interagit avec tout, mais deux objets voisins ont plus de chance d'entrer en interaction que deux objets éloignés</a:t>
            </a:r>
            <a:r>
              <a:rPr lang="fr-FR"/>
              <a:t>." </a:t>
            </a:r>
          </a:p>
          <a:p>
            <a:endParaRPr lang="fr-FR"/>
          </a:p>
        </p:txBody>
      </p:sp>
    </p:spTree>
    <p:extLst>
      <p:ext uri="{BB962C8B-B14F-4D97-AF65-F5344CB8AC3E}">
        <p14:creationId xmlns:p14="http://schemas.microsoft.com/office/powerpoint/2010/main" val="517611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AE0C1-0622-260A-5326-FF43A1559EB9}"/>
              </a:ext>
            </a:extLst>
          </p:cNvPr>
          <p:cNvSpPr>
            <a:spLocks noGrp="1"/>
          </p:cNvSpPr>
          <p:nvPr>
            <p:ph type="title"/>
            <p:custDataLst>
              <p:tags r:id="rId1"/>
            </p:custDataLst>
          </p:nvPr>
        </p:nvSpPr>
        <p:spPr/>
        <p:txBody>
          <a:bodyPr/>
          <a:lstStyle/>
          <a:p>
            <a:r>
              <a:rPr lang="fr-FR"/>
              <a:t>L'essence de la spatialité</a:t>
            </a:r>
          </a:p>
        </p:txBody>
      </p:sp>
      <p:sp>
        <p:nvSpPr>
          <p:cNvPr id="7" name="Rectangle 2">
            <a:extLst>
              <a:ext uri="{FF2B5EF4-FFF2-40B4-BE49-F238E27FC236}">
                <a16:creationId xmlns:a16="http://schemas.microsoft.com/office/drawing/2014/main" id="{AC8DD2DE-93E6-D4F2-FC27-3DDF0292AEE9}"/>
              </a:ext>
            </a:extLst>
          </p:cNvPr>
          <p:cNvSpPr>
            <a:spLocks noGrp="1" noChangeArrowheads="1"/>
          </p:cNvSpPr>
          <p:nvPr>
            <p:ph idx="1"/>
            <p:custDataLst>
              <p:tags r:id="rId2"/>
            </p:custDataLst>
          </p:nvPr>
        </p:nvSpPr>
        <p:spPr/>
        <p:txBody>
          <a:bodyPr>
            <a:normAutofit fontScale="85000" lnSpcReduction="20000"/>
          </a:bodyPr>
          <a:lstStyle/>
          <a:p>
            <a:pPr lvl="0"/>
            <a:r>
              <a:rPr lang="fr-FR" altLang="fr-FR" b="1"/>
              <a:t>Dépendance spatiale : </a:t>
            </a:r>
            <a:r>
              <a:rPr lang="fr-FR" altLang="fr-FR"/>
              <a:t>Lorsque la valeur d'une observation est influencée par les valeurs de ses voisines. </a:t>
            </a:r>
          </a:p>
          <a:p>
            <a:pPr lvl="1"/>
            <a:r>
              <a:rPr lang="fr-FR" altLang="fr-FR"/>
              <a:t>Exemple : La déforestation d'une zone accroit la probabilité de déforestation de ses voisines.</a:t>
            </a:r>
          </a:p>
          <a:p>
            <a:pPr lvl="0"/>
            <a:r>
              <a:rPr lang="fr-FR" altLang="fr-FR" b="1"/>
              <a:t>Hétérogénéité spatiale : </a:t>
            </a:r>
            <a:r>
              <a:rPr lang="fr-FR" altLang="fr-FR"/>
              <a:t>Chaque lieu peut avoir des caractéristiques spécifiques qui affectent le comportement des variables étudiées. </a:t>
            </a:r>
          </a:p>
          <a:p>
            <a:pPr lvl="1"/>
            <a:r>
              <a:rPr lang="fr-FR" altLang="fr-FR"/>
              <a:t>Exemple : Les différences climatiques entre régions influençant la production agricole.</a:t>
            </a:r>
          </a:p>
          <a:p>
            <a:pPr lvl="0"/>
            <a:r>
              <a:rPr lang="fr-FR" altLang="fr-FR" b="1"/>
              <a:t>Effet de bordure : </a:t>
            </a:r>
            <a:r>
              <a:rPr lang="fr-FR" altLang="fr-FR"/>
              <a:t>Considère comment les limites d'une zone peuvent influencer les résultats. </a:t>
            </a:r>
          </a:p>
          <a:p>
            <a:pPr lvl="1"/>
            <a:r>
              <a:rPr lang="fr-FR" altLang="fr-FR"/>
              <a:t>Exemple : des mécanismes de "fuite" de la déforestation à proximité immédiate d'une aire protégée.</a:t>
            </a:r>
          </a:p>
          <a:p>
            <a:pPr lvl="0"/>
            <a:r>
              <a:rPr lang="fr-FR" altLang="fr-FR" b="1"/>
              <a:t>Effet d'agrégation : </a:t>
            </a:r>
            <a:r>
              <a:rPr lang="fr-FR" altLang="fr-FR"/>
              <a:t>Se réfère à la manière dont les résultats peuvent changer selon l'échelle d'observation ou le découpage des zones. </a:t>
            </a:r>
          </a:p>
          <a:p>
            <a:pPr lvl="1"/>
            <a:r>
              <a:rPr lang="fr-FR" altLang="fr-FR"/>
              <a:t>Exemple : Analyser les taux de déforestation par région ou par pays peut donner des résultats différents</a:t>
            </a:r>
          </a:p>
        </p:txBody>
      </p:sp>
    </p:spTree>
    <p:extLst>
      <p:ext uri="{BB962C8B-B14F-4D97-AF65-F5344CB8AC3E}">
        <p14:creationId xmlns:p14="http://schemas.microsoft.com/office/powerpoint/2010/main" val="3713811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08E577-813C-4531-B941-9198DE29926C}"/>
              </a:ext>
            </a:extLst>
          </p:cNvPr>
          <p:cNvSpPr>
            <a:spLocks noGrp="1"/>
          </p:cNvSpPr>
          <p:nvPr>
            <p:ph type="title"/>
            <p:custDataLst>
              <p:tags r:id="rId1"/>
            </p:custDataLst>
          </p:nvPr>
        </p:nvSpPr>
        <p:spPr/>
        <p:txBody>
          <a:bodyPr/>
          <a:lstStyle/>
          <a:p>
            <a:r>
              <a:rPr lang="fr-FR"/>
              <a:t>Pot-pourri de modèles d'économétrie spatiale</a:t>
            </a:r>
          </a:p>
        </p:txBody>
      </p:sp>
      <p:sp>
        <p:nvSpPr>
          <p:cNvPr id="3" name="Espace réservé du contenu 2">
            <a:extLst>
              <a:ext uri="{FF2B5EF4-FFF2-40B4-BE49-F238E27FC236}">
                <a16:creationId xmlns:a16="http://schemas.microsoft.com/office/drawing/2014/main" id="{E8C4B3FA-69A2-AB2C-1048-F8E4DA46903D}"/>
              </a:ext>
            </a:extLst>
          </p:cNvPr>
          <p:cNvSpPr>
            <a:spLocks noGrp="1"/>
          </p:cNvSpPr>
          <p:nvPr>
            <p:ph idx="1"/>
            <p:custDataLst>
              <p:tags r:id="rId2"/>
            </p:custDataLst>
          </p:nvPr>
        </p:nvSpPr>
        <p:spPr/>
        <p:txBody>
          <a:bodyPr>
            <a:normAutofit fontScale="70000" lnSpcReduction="20000"/>
          </a:bodyPr>
          <a:lstStyle/>
          <a:p>
            <a:r>
              <a:rPr lang="fr-FR"/>
              <a:t>Modèles d'autocorrélation spatiale (SAC) : Capture la dépendance spatiale entre les observations.</a:t>
            </a:r>
          </a:p>
          <a:p>
            <a:pPr lvl="1"/>
            <a:r>
              <a:rPr lang="fr-FR"/>
              <a:t>Exemple : L'augmentation du taux d'alphabétisation dans un village influence-t-elle celui des villages voisins ?</a:t>
            </a:r>
          </a:p>
          <a:p>
            <a:r>
              <a:rPr lang="fr-FR"/>
              <a:t>Modèles d'erreur spatiale (SEM) : La dépendance spatiale est capturée dans les termes d'erreur.</a:t>
            </a:r>
          </a:p>
          <a:p>
            <a:pPr lvl="1"/>
            <a:r>
              <a:rPr lang="fr-FR"/>
              <a:t>Exemple : Des événements climatiques extrêmes inobservés affectent-ils simultanément plusieurs communautés agricoles voisines ?</a:t>
            </a:r>
          </a:p>
          <a:p>
            <a:r>
              <a:rPr lang="fr-FR"/>
              <a:t>Modèles SARAR : Combinaison des caractéristiques des SAC et SEM.</a:t>
            </a:r>
          </a:p>
          <a:p>
            <a:pPr lvl="1"/>
            <a:r>
              <a:rPr lang="fr-FR"/>
              <a:t>Aborde l'autocorrélation spatiale à la fois dans les variables dépendantes et les erreurs.</a:t>
            </a:r>
          </a:p>
          <a:p>
            <a:pPr lvl="1"/>
            <a:r>
              <a:rPr lang="fr-FR"/>
              <a:t>Exemple : L'efficacité d'un programme d'accès à l'eau potable dans une communauté est-elle influencée par les programmes des communautés voisines et les chocs sanitaires inobservés ?</a:t>
            </a:r>
          </a:p>
          <a:p>
            <a:r>
              <a:rPr lang="fr-FR"/>
              <a:t>Modèles Durbin : Introduisent des décalages spatiaux des variables explicatives pour traiter l'hétérogénéité spatiale.</a:t>
            </a:r>
          </a:p>
          <a:p>
            <a:pPr lvl="1"/>
            <a:r>
              <a:rPr lang="fr-FR"/>
              <a:t>Exemple : L'impact des microcrédits sur l'entrepreneuriat féminin dans une région est-il affecté par les microcrédits disponibles dans les régions avoisinantes ?</a:t>
            </a:r>
          </a:p>
          <a:p>
            <a:r>
              <a:rPr lang="fr-FR"/>
              <a:t>Spatially Varying Coefficient Models (SVCM) : Permettent aux coefficients du modèle de varier à travers l'espace.</a:t>
            </a:r>
          </a:p>
          <a:p>
            <a:pPr lvl="1"/>
            <a:r>
              <a:rPr lang="fr-FR"/>
              <a:t>Exemple : L'efficacité des programmes de reforestation sur la biodiversité varie-t-elle entre les zones montagneuses et les plaines dans un pays en développement ?</a:t>
            </a:r>
          </a:p>
          <a:p>
            <a:endParaRPr lang="fr-FR"/>
          </a:p>
        </p:txBody>
      </p:sp>
    </p:spTree>
    <p:extLst>
      <p:ext uri="{BB962C8B-B14F-4D97-AF65-F5344CB8AC3E}">
        <p14:creationId xmlns:p14="http://schemas.microsoft.com/office/powerpoint/2010/main" val="21959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825A7DD-15F5-1279-E6D2-7C232715BD29}"/>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C4DEF7E-A62B-7B9E-3DB7-76E2DE21E5F5}"/>
              </a:ext>
            </a:extLst>
          </p:cNvPr>
          <p:cNvSpPr>
            <a:spLocks noGrp="1"/>
          </p:cNvSpPr>
          <p:nvPr>
            <p:ph type="body" idx="1"/>
            <p:custDataLst>
              <p:tags r:id="rId2"/>
            </p:custDataLst>
          </p:nvPr>
        </p:nvSpPr>
        <p:spPr/>
        <p:txBody>
          <a:bodyPr/>
          <a:lstStyle/>
          <a:p>
            <a:r>
              <a:rPr lang="fr-FR"/>
              <a:t>Que vous inspirent ces approches ?</a:t>
            </a:r>
          </a:p>
        </p:txBody>
      </p:sp>
    </p:spTree>
    <p:extLst>
      <p:ext uri="{BB962C8B-B14F-4D97-AF65-F5344CB8AC3E}">
        <p14:creationId xmlns:p14="http://schemas.microsoft.com/office/powerpoint/2010/main" val="3362137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42E79-9DB9-CD90-2D58-0330C51403C2}"/>
              </a:ext>
            </a:extLst>
          </p:cNvPr>
          <p:cNvSpPr>
            <a:spLocks noGrp="1"/>
          </p:cNvSpPr>
          <p:nvPr>
            <p:ph type="title"/>
            <p:custDataLst>
              <p:tags r:id="rId1"/>
            </p:custDataLst>
          </p:nvPr>
        </p:nvSpPr>
        <p:spPr/>
        <p:txBody>
          <a:bodyPr/>
          <a:lstStyle/>
          <a:p>
            <a:r>
              <a:rPr lang="fr-FR"/>
              <a:t>Travaux de groupe</a:t>
            </a:r>
          </a:p>
        </p:txBody>
      </p:sp>
      <p:sp>
        <p:nvSpPr>
          <p:cNvPr id="3" name="Espace réservé du texte 2">
            <a:extLst>
              <a:ext uri="{FF2B5EF4-FFF2-40B4-BE49-F238E27FC236}">
                <a16:creationId xmlns:a16="http://schemas.microsoft.com/office/drawing/2014/main" id="{C946BAD4-4BA7-75E6-41E5-2AC96E87D22E}"/>
              </a:ext>
            </a:extLst>
          </p:cNvPr>
          <p:cNvSpPr>
            <a:spLocks noGrp="1"/>
          </p:cNvSpPr>
          <p:nvPr>
            <p:ph type="body" idx="1"/>
            <p:custDataLst>
              <p:tags r:id="rId2"/>
            </p:custDataLst>
          </p:nvPr>
        </p:nvSpPr>
        <p:spPr/>
        <p:txBody>
          <a:bodyPr/>
          <a:lstStyle/>
          <a:p>
            <a:r>
              <a:rPr lang="fr-FR"/>
              <a:t>Revue des articles</a:t>
            </a:r>
          </a:p>
        </p:txBody>
      </p:sp>
    </p:spTree>
    <p:extLst>
      <p:ext uri="{BB962C8B-B14F-4D97-AF65-F5344CB8AC3E}">
        <p14:creationId xmlns:p14="http://schemas.microsoft.com/office/powerpoint/2010/main" val="204347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p:txBody>
          <a:bodyPr>
            <a:normAutofit fontScale="77500" lnSpcReduction="20000"/>
          </a:bodyPr>
          <a:lstStyle/>
          <a:p>
            <a:r>
              <a:rPr lang="fr-FR" b="1"/>
              <a:t>Jour 1 : Lundi 23 octobre </a:t>
            </a:r>
            <a:r>
              <a:rPr lang="fr-FR"/>
              <a:t>- Introduction à l'atelier, fondements théoriques (évaluation de projet et politiques, estimation économétrique de l'impact, dimensions spatiales de l'analyse, combinaison des méthodes) et revue en groupes de travail d'articles scientifiques de référence.</a:t>
            </a:r>
          </a:p>
          <a:p>
            <a:r>
              <a:rPr lang="fr-FR" b="1"/>
              <a:t>Jour 2 : Mardi 24 octobre </a:t>
            </a:r>
            <a:r>
              <a:rPr lang="fr-FR"/>
              <a:t>- Initiation à R : interface, fondamentaux, et exercices pratiques.</a:t>
            </a:r>
          </a:p>
          <a:p>
            <a:r>
              <a:rPr lang="fr-FR" b="1"/>
              <a:t>Jour 3 : Mercredi 25 octobre </a:t>
            </a:r>
            <a:r>
              <a:rPr lang="fr-FR"/>
              <a:t>- Obtention et traitement de données spatiales pour l'évaluation d'impact (utilisation du package mapme.biodiversity)</a:t>
            </a:r>
          </a:p>
          <a:p>
            <a:r>
              <a:rPr lang="fr-FR" b="1"/>
              <a:t>Jour 4 : Jeudi 26 octobre </a:t>
            </a:r>
            <a:r>
              <a:rPr lang="fr-FR"/>
              <a:t>- Méthodes expérimentales et observationnelles avant/après (théorie, méthodes et exercice pratiques appliqués aux aires protégées)</a:t>
            </a:r>
          </a:p>
          <a:p>
            <a:r>
              <a:rPr lang="fr-FR" b="1"/>
              <a:t>Jour 5 : Lundi 30 octobre </a:t>
            </a:r>
            <a:r>
              <a:rPr lang="fr-FR"/>
              <a:t>- Méthodes observationnelles d'appariement (théorie, méthodes et exercice pratiques appliqués aux aires protégées)</a:t>
            </a:r>
          </a:p>
          <a:p>
            <a:r>
              <a:rPr lang="fr-FR" b="1"/>
              <a:t>Jour 6 : Mardi 31 octobre </a:t>
            </a:r>
            <a:r>
              <a:rPr lang="fr-FR"/>
              <a:t>- Méthodes observationnelles de doubles différences (théorie, méthodes et exercice pratiques appliqués aux aires protégées), conclusion et évaluation de la formation. </a:t>
            </a:r>
          </a:p>
        </p:txBody>
      </p:sp>
    </p:spTree>
    <p:extLst>
      <p:ext uri="{BB962C8B-B14F-4D97-AF65-F5344CB8AC3E}">
        <p14:creationId xmlns:p14="http://schemas.microsoft.com/office/powerpoint/2010/main" val="64300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F3DED83-71CF-113F-14AF-D4DB76D82D4B}"/>
              </a:ext>
            </a:extLst>
          </p:cNvPr>
          <p:cNvSpPr>
            <a:spLocks noGrp="1"/>
          </p:cNvSpPr>
          <p:nvPr>
            <p:ph type="title"/>
            <p:custDataLst>
              <p:tags r:id="rId1"/>
            </p:custDataLst>
          </p:nvPr>
        </p:nvSpPr>
        <p:spPr/>
        <p:txBody>
          <a:bodyPr/>
          <a:lstStyle/>
          <a:p>
            <a:r>
              <a:rPr lang="fr-FR"/>
              <a:t>Revue croisée de deux articles</a:t>
            </a:r>
          </a:p>
        </p:txBody>
      </p:sp>
      <p:sp>
        <p:nvSpPr>
          <p:cNvPr id="5" name="Espace réservé du contenu 4">
            <a:extLst>
              <a:ext uri="{FF2B5EF4-FFF2-40B4-BE49-F238E27FC236}">
                <a16:creationId xmlns:a16="http://schemas.microsoft.com/office/drawing/2014/main" id="{FCE00023-C246-19FE-22E1-31FE381B6EE4}"/>
              </a:ext>
            </a:extLst>
          </p:cNvPr>
          <p:cNvSpPr>
            <a:spLocks noGrp="1"/>
          </p:cNvSpPr>
          <p:nvPr>
            <p:ph idx="1"/>
            <p:custDataLst>
              <p:tags r:id="rId2"/>
            </p:custDataLst>
          </p:nvPr>
        </p:nvSpPr>
        <p:spPr/>
        <p:txBody>
          <a:bodyPr>
            <a:normAutofit lnSpcReduction="10000"/>
          </a:bodyPr>
          <a:lstStyle/>
          <a:p>
            <a:r>
              <a:rPr lang="fr-FR"/>
              <a:t>Par groupe, prenez l'article qui vous a été assigné, parmi :</a:t>
            </a:r>
          </a:p>
          <a:p>
            <a:pPr lvl="1"/>
            <a:r>
              <a:rPr lang="fr-FR"/>
              <a:t>Devenish, et al. 2023. ‘On Track to Achieve No Net Loss of Forest at Madagascar’s Biggest Mine’. Nature Sustainability 5 (6): 498–508. </a:t>
            </a:r>
          </a:p>
          <a:p>
            <a:pPr lvl="1"/>
            <a:r>
              <a:rPr lang="fr-FR"/>
              <a:t>Wolf et al. 2021. ‘A Forest Loss Report Card for the World’s Protected Areas’. Nature Ecology &amp; Evolution 5 (4): 520–29. </a:t>
            </a:r>
          </a:p>
          <a:p>
            <a:r>
              <a:rPr lang="fr-FR"/>
              <a:t>Préparez une synthèse : </a:t>
            </a:r>
          </a:p>
          <a:p>
            <a:pPr lvl="1"/>
            <a:r>
              <a:rPr lang="fr-FR"/>
              <a:t>A quelle(s) question(s) centrale(s) l'étude cherche-t-elle à répondre ?</a:t>
            </a:r>
          </a:p>
          <a:p>
            <a:pPr lvl="1"/>
            <a:r>
              <a:rPr lang="fr-FR"/>
              <a:t>Quelles données et quelles méthodes sont mobilisées ?</a:t>
            </a:r>
          </a:p>
          <a:p>
            <a:pPr lvl="1"/>
            <a:r>
              <a:rPr lang="fr-FR"/>
              <a:t>Quels sont les principaux résultats ?</a:t>
            </a:r>
          </a:p>
          <a:p>
            <a:r>
              <a:rPr lang="fr-FR"/>
              <a:t>Préparez une restitution. Un groupe (tiré au sort) présentera, l'autre sera discutant</a:t>
            </a:r>
          </a:p>
          <a:p>
            <a:endParaRPr lang="fr-FR"/>
          </a:p>
        </p:txBody>
      </p:sp>
    </p:spTree>
    <p:extLst>
      <p:ext uri="{BB962C8B-B14F-4D97-AF65-F5344CB8AC3E}">
        <p14:creationId xmlns:p14="http://schemas.microsoft.com/office/powerpoint/2010/main" val="305405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a:t>Spécificités de l’évaluation d’impact</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5"/>
</p:tagLst>
</file>

<file path=ppt/tags/tag108.xml><?xml version="1.0" encoding="utf-8"?>
<p:tagLst xmlns:a="http://schemas.openxmlformats.org/drawingml/2006/main" xmlns:r="http://schemas.openxmlformats.org/officeDocument/2006/relationships" xmlns:p="http://schemas.openxmlformats.org/presentationml/2006/main">
  <p:tag name="NUM" val="6"/>
</p:tagLst>
</file>

<file path=ppt/tags/tag109.xml><?xml version="1.0" encoding="utf-8"?>
<p:tagLst xmlns:a="http://schemas.openxmlformats.org/drawingml/2006/main" xmlns:r="http://schemas.openxmlformats.org/officeDocument/2006/relationships" xmlns:p="http://schemas.openxmlformats.org/presentationml/2006/main">
  <p:tag name="NUM" val="7"/>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8"/>
</p:tagLst>
</file>

<file path=ppt/tags/tag111.xml><?xml version="1.0" encoding="utf-8"?>
<p:tagLst xmlns:a="http://schemas.openxmlformats.org/drawingml/2006/main" xmlns:r="http://schemas.openxmlformats.org/officeDocument/2006/relationships" xmlns:p="http://schemas.openxmlformats.org/presentationml/2006/main">
  <p:tag name="NUM" val="9"/>
</p:tagLst>
</file>

<file path=ppt/tags/tag112.xml><?xml version="1.0" encoding="utf-8"?>
<p:tagLst xmlns:a="http://schemas.openxmlformats.org/drawingml/2006/main" xmlns:r="http://schemas.openxmlformats.org/officeDocument/2006/relationships" xmlns:p="http://schemas.openxmlformats.org/presentationml/2006/main">
  <p:tag name="NUM" val="10"/>
</p:tagLst>
</file>

<file path=ppt/tags/tag113.xml><?xml version="1.0" encoding="utf-8"?>
<p:tagLst xmlns:a="http://schemas.openxmlformats.org/drawingml/2006/main" xmlns:r="http://schemas.openxmlformats.org/officeDocument/2006/relationships" xmlns:p="http://schemas.openxmlformats.org/presentationml/2006/main">
  <p:tag name="NUM" val="11"/>
</p:tagLst>
</file>

<file path=ppt/tags/tag114.xml><?xml version="1.0" encoding="utf-8"?>
<p:tagLst xmlns:a="http://schemas.openxmlformats.org/drawingml/2006/main" xmlns:r="http://schemas.openxmlformats.org/officeDocument/2006/relationships" xmlns:p="http://schemas.openxmlformats.org/presentationml/2006/main">
  <p:tag name="NUM" val="12"/>
</p:tagLst>
</file>

<file path=ppt/tags/tag115.xml><?xml version="1.0" encoding="utf-8"?>
<p:tagLst xmlns:a="http://schemas.openxmlformats.org/drawingml/2006/main" xmlns:r="http://schemas.openxmlformats.org/officeDocument/2006/relationships" xmlns:p="http://schemas.openxmlformats.org/presentationml/2006/main">
  <p:tag name="NUM" val="13"/>
</p:tagLst>
</file>

<file path=ppt/tags/tag116.xml><?xml version="1.0" encoding="utf-8"?>
<p:tagLst xmlns:a="http://schemas.openxmlformats.org/drawingml/2006/main" xmlns:r="http://schemas.openxmlformats.org/officeDocument/2006/relationships" xmlns:p="http://schemas.openxmlformats.org/presentationml/2006/main">
  <p:tag name="NUM" val="1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6"/>
</p:tagLst>
</file>

<file path=ppt/tags/tag125.xml><?xml version="1.0" encoding="utf-8"?>
<p:tagLst xmlns:a="http://schemas.openxmlformats.org/drawingml/2006/main" xmlns:r="http://schemas.openxmlformats.org/officeDocument/2006/relationships" xmlns:p="http://schemas.openxmlformats.org/presentationml/2006/main">
  <p:tag name="NUM" val="7"/>
</p:tagLst>
</file>

<file path=ppt/tags/tag126.xml><?xml version="1.0" encoding="utf-8"?>
<p:tagLst xmlns:a="http://schemas.openxmlformats.org/drawingml/2006/main" xmlns:r="http://schemas.openxmlformats.org/officeDocument/2006/relationships" xmlns:p="http://schemas.openxmlformats.org/presentationml/2006/main">
  <p:tag name="NUM" val="8"/>
</p:tagLst>
</file>

<file path=ppt/tags/tag127.xml><?xml version="1.0" encoding="utf-8"?>
<p:tagLst xmlns:a="http://schemas.openxmlformats.org/drawingml/2006/main" xmlns:r="http://schemas.openxmlformats.org/officeDocument/2006/relationships" xmlns:p="http://schemas.openxmlformats.org/presentationml/2006/main">
  <p:tag name="NUM" val="9"/>
</p:tagLst>
</file>

<file path=ppt/tags/tag128.xml><?xml version="1.0" encoding="utf-8"?>
<p:tagLst xmlns:a="http://schemas.openxmlformats.org/drawingml/2006/main" xmlns:r="http://schemas.openxmlformats.org/officeDocument/2006/relationships" xmlns:p="http://schemas.openxmlformats.org/presentationml/2006/main">
  <p:tag name="NUM" val="10"/>
</p:tagLst>
</file>

<file path=ppt/tags/tag129.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12"/>
</p:tagLst>
</file>

<file path=ppt/tags/tag131.xml><?xml version="1.0" encoding="utf-8"?>
<p:tagLst xmlns:a="http://schemas.openxmlformats.org/drawingml/2006/main" xmlns:r="http://schemas.openxmlformats.org/officeDocument/2006/relationships" xmlns:p="http://schemas.openxmlformats.org/presentationml/2006/main">
  <p:tag name="NUM" val="13"/>
</p:tagLst>
</file>

<file path=ppt/tags/tag132.xml><?xml version="1.0" encoding="utf-8"?>
<p:tagLst xmlns:a="http://schemas.openxmlformats.org/drawingml/2006/main" xmlns:r="http://schemas.openxmlformats.org/officeDocument/2006/relationships" xmlns:p="http://schemas.openxmlformats.org/presentationml/2006/main">
  <p:tag name="NUM" val="14"/>
</p:tagLst>
</file>

<file path=ppt/tags/tag133.xml><?xml version="1.0" encoding="utf-8"?>
<p:tagLst xmlns:a="http://schemas.openxmlformats.org/drawingml/2006/main" xmlns:r="http://schemas.openxmlformats.org/officeDocument/2006/relationships" xmlns:p="http://schemas.openxmlformats.org/presentationml/2006/main">
  <p:tag name="NUM" val="15"/>
</p:tagLst>
</file>

<file path=ppt/tags/tag134.xml><?xml version="1.0" encoding="utf-8"?>
<p:tagLst xmlns:a="http://schemas.openxmlformats.org/drawingml/2006/main" xmlns:r="http://schemas.openxmlformats.org/officeDocument/2006/relationships" xmlns:p="http://schemas.openxmlformats.org/presentationml/2006/main">
  <p:tag name="NUM" val="16"/>
</p:tagLst>
</file>

<file path=ppt/tags/tag135.xml><?xml version="1.0" encoding="utf-8"?>
<p:tagLst xmlns:a="http://schemas.openxmlformats.org/drawingml/2006/main" xmlns:r="http://schemas.openxmlformats.org/officeDocument/2006/relationships" xmlns:p="http://schemas.openxmlformats.org/presentationml/2006/main">
  <p:tag name="NUM" val="17"/>
</p:tagLst>
</file>

<file path=ppt/tags/tag136.xml><?xml version="1.0" encoding="utf-8"?>
<p:tagLst xmlns:a="http://schemas.openxmlformats.org/drawingml/2006/main" xmlns:r="http://schemas.openxmlformats.org/officeDocument/2006/relationships" xmlns:p="http://schemas.openxmlformats.org/presentationml/2006/main">
  <p:tag name="NUM" val="18"/>
</p:tagLst>
</file>

<file path=ppt/tags/tag137.xml><?xml version="1.0" encoding="utf-8"?>
<p:tagLst xmlns:a="http://schemas.openxmlformats.org/drawingml/2006/main" xmlns:r="http://schemas.openxmlformats.org/officeDocument/2006/relationships" xmlns:p="http://schemas.openxmlformats.org/presentationml/2006/main">
  <p:tag name="NUM" val="19"/>
</p:tagLst>
</file>

<file path=ppt/tags/tag138.xml><?xml version="1.0" encoding="utf-8"?>
<p:tagLst xmlns:a="http://schemas.openxmlformats.org/drawingml/2006/main" xmlns:r="http://schemas.openxmlformats.org/officeDocument/2006/relationships" xmlns:p="http://schemas.openxmlformats.org/presentationml/2006/main">
  <p:tag name="NUM" val="20"/>
</p:tagLst>
</file>

<file path=ppt/tags/tag139.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2"/>
</p:tagLst>
</file>

<file path=ppt/tags/tag141.xml><?xml version="1.0" encoding="utf-8"?>
<p:tagLst xmlns:a="http://schemas.openxmlformats.org/drawingml/2006/main" xmlns:r="http://schemas.openxmlformats.org/officeDocument/2006/relationships" xmlns:p="http://schemas.openxmlformats.org/presentationml/2006/main">
  <p:tag name="NUM" val="23"/>
</p:tagLst>
</file>

<file path=ppt/tags/tag142.xml><?xml version="1.0" encoding="utf-8"?>
<p:tagLst xmlns:a="http://schemas.openxmlformats.org/drawingml/2006/main" xmlns:r="http://schemas.openxmlformats.org/officeDocument/2006/relationships" xmlns:p="http://schemas.openxmlformats.org/presentationml/2006/main">
  <p:tag name="NUM" val="24"/>
</p:tagLst>
</file>

<file path=ppt/tags/tag143.xml><?xml version="1.0" encoding="utf-8"?>
<p:tagLst xmlns:a="http://schemas.openxmlformats.org/drawingml/2006/main" xmlns:r="http://schemas.openxmlformats.org/officeDocument/2006/relationships" xmlns:p="http://schemas.openxmlformats.org/presentationml/2006/main">
  <p:tag name="NUM" val="25"/>
</p:tagLst>
</file>

<file path=ppt/tags/tag144.xml><?xml version="1.0" encoding="utf-8"?>
<p:tagLst xmlns:a="http://schemas.openxmlformats.org/drawingml/2006/main" xmlns:r="http://schemas.openxmlformats.org/officeDocument/2006/relationships" xmlns:p="http://schemas.openxmlformats.org/presentationml/2006/main">
  <p:tag name="NUM" val="26"/>
</p:tagLst>
</file>

<file path=ppt/tags/tag145.xml><?xml version="1.0" encoding="utf-8"?>
<p:tagLst xmlns:a="http://schemas.openxmlformats.org/drawingml/2006/main" xmlns:r="http://schemas.openxmlformats.org/officeDocument/2006/relationships" xmlns:p="http://schemas.openxmlformats.org/presentationml/2006/main">
  <p:tag name="NUM" val="27"/>
</p:tagLst>
</file>

<file path=ppt/tags/tag146.xml><?xml version="1.0" encoding="utf-8"?>
<p:tagLst xmlns:a="http://schemas.openxmlformats.org/drawingml/2006/main" xmlns:r="http://schemas.openxmlformats.org/officeDocument/2006/relationships" xmlns:p="http://schemas.openxmlformats.org/presentationml/2006/main">
  <p:tag name="NUM" val="28"/>
</p:tagLst>
</file>

<file path=ppt/tags/tag147.xml><?xml version="1.0" encoding="utf-8"?>
<p:tagLst xmlns:a="http://schemas.openxmlformats.org/drawingml/2006/main" xmlns:r="http://schemas.openxmlformats.org/officeDocument/2006/relationships" xmlns:p="http://schemas.openxmlformats.org/presentationml/2006/main">
  <p:tag name="NUM" val="29"/>
</p:tagLst>
</file>

<file path=ppt/tags/tag148.xml><?xml version="1.0" encoding="utf-8"?>
<p:tagLst xmlns:a="http://schemas.openxmlformats.org/drawingml/2006/main" xmlns:r="http://schemas.openxmlformats.org/officeDocument/2006/relationships" xmlns:p="http://schemas.openxmlformats.org/presentationml/2006/main">
  <p:tag name="NUM" val="30"/>
</p:tagLst>
</file>

<file path=ppt/tags/tag149.xml><?xml version="1.0" encoding="utf-8"?>
<p:tagLst xmlns:a="http://schemas.openxmlformats.org/drawingml/2006/main" xmlns:r="http://schemas.openxmlformats.org/officeDocument/2006/relationships" xmlns:p="http://schemas.openxmlformats.org/presentationml/2006/main">
  <p:tag name="NUM" val="3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32"/>
</p:tagLst>
</file>

<file path=ppt/tags/tag151.xml><?xml version="1.0" encoding="utf-8"?>
<p:tagLst xmlns:a="http://schemas.openxmlformats.org/drawingml/2006/main" xmlns:r="http://schemas.openxmlformats.org/officeDocument/2006/relationships" xmlns:p="http://schemas.openxmlformats.org/presentationml/2006/main">
  <p:tag name="NUM" val="33"/>
</p:tagLst>
</file>

<file path=ppt/tags/tag152.xml><?xml version="1.0" encoding="utf-8"?>
<p:tagLst xmlns:a="http://schemas.openxmlformats.org/drawingml/2006/main" xmlns:r="http://schemas.openxmlformats.org/officeDocument/2006/relationships" xmlns:p="http://schemas.openxmlformats.org/presentationml/2006/main">
  <p:tag name="NUM" val="34"/>
</p:tagLst>
</file>

<file path=ppt/tags/tag153.xml><?xml version="1.0" encoding="utf-8"?>
<p:tagLst xmlns:a="http://schemas.openxmlformats.org/drawingml/2006/main" xmlns:r="http://schemas.openxmlformats.org/officeDocument/2006/relationships" xmlns:p="http://schemas.openxmlformats.org/presentationml/2006/main">
  <p:tag name="NUM" val="35"/>
</p:tagLst>
</file>

<file path=ppt/tags/tag154.xml><?xml version="1.0" encoding="utf-8"?>
<p:tagLst xmlns:a="http://schemas.openxmlformats.org/drawingml/2006/main" xmlns:r="http://schemas.openxmlformats.org/officeDocument/2006/relationships" xmlns:p="http://schemas.openxmlformats.org/presentationml/2006/main">
  <p:tag name="NUM" val="36"/>
</p:tagLst>
</file>

<file path=ppt/tags/tag155.xml><?xml version="1.0" encoding="utf-8"?>
<p:tagLst xmlns:a="http://schemas.openxmlformats.org/drawingml/2006/main" xmlns:r="http://schemas.openxmlformats.org/officeDocument/2006/relationships" xmlns:p="http://schemas.openxmlformats.org/presentationml/2006/main">
  <p:tag name="NUM" val="37"/>
</p:tagLst>
</file>

<file path=ppt/tags/tag156.xml><?xml version="1.0" encoding="utf-8"?>
<p:tagLst xmlns:a="http://schemas.openxmlformats.org/drawingml/2006/main" xmlns:r="http://schemas.openxmlformats.org/officeDocument/2006/relationships" xmlns:p="http://schemas.openxmlformats.org/presentationml/2006/main">
  <p:tag name="NUM" val="38"/>
</p:tagLst>
</file>

<file path=ppt/tags/tag157.xml><?xml version="1.0" encoding="utf-8"?>
<p:tagLst xmlns:a="http://schemas.openxmlformats.org/drawingml/2006/main" xmlns:r="http://schemas.openxmlformats.org/officeDocument/2006/relationships" xmlns:p="http://schemas.openxmlformats.org/presentationml/2006/main">
  <p:tag name="NUM" val="39"/>
</p:tagLst>
</file>

<file path=ppt/tags/tag158.xml><?xml version="1.0" encoding="utf-8"?>
<p:tagLst xmlns:a="http://schemas.openxmlformats.org/drawingml/2006/main" xmlns:r="http://schemas.openxmlformats.org/officeDocument/2006/relationships" xmlns:p="http://schemas.openxmlformats.org/presentationml/2006/main">
  <p:tag name="NUM" val="40"/>
</p:tagLst>
</file>

<file path=ppt/tags/tag159.xml><?xml version="1.0" encoding="utf-8"?>
<p:tagLst xmlns:a="http://schemas.openxmlformats.org/drawingml/2006/main" xmlns:r="http://schemas.openxmlformats.org/officeDocument/2006/relationships" xmlns:p="http://schemas.openxmlformats.org/presentationml/2006/main">
  <p:tag name="NUM" val="4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42"/>
</p:tagLst>
</file>

<file path=ppt/tags/tag161.xml><?xml version="1.0" encoding="utf-8"?>
<p:tagLst xmlns:a="http://schemas.openxmlformats.org/drawingml/2006/main" xmlns:r="http://schemas.openxmlformats.org/officeDocument/2006/relationships" xmlns:p="http://schemas.openxmlformats.org/presentationml/2006/main">
  <p:tag name="NUM" val="43"/>
</p:tagLst>
</file>

<file path=ppt/tags/tag162.xml><?xml version="1.0" encoding="utf-8"?>
<p:tagLst xmlns:a="http://schemas.openxmlformats.org/drawingml/2006/main" xmlns:r="http://schemas.openxmlformats.org/officeDocument/2006/relationships" xmlns:p="http://schemas.openxmlformats.org/presentationml/2006/main">
  <p:tag name="NUM" val="44"/>
</p:tagLst>
</file>

<file path=ppt/tags/tag163.xml><?xml version="1.0" encoding="utf-8"?>
<p:tagLst xmlns:a="http://schemas.openxmlformats.org/drawingml/2006/main" xmlns:r="http://schemas.openxmlformats.org/officeDocument/2006/relationships" xmlns:p="http://schemas.openxmlformats.org/presentationml/2006/main">
  <p:tag name="NUM" val="45"/>
</p:tagLst>
</file>

<file path=ppt/tags/tag164.xml><?xml version="1.0" encoding="utf-8"?>
<p:tagLst xmlns:a="http://schemas.openxmlformats.org/drawingml/2006/main" xmlns:r="http://schemas.openxmlformats.org/officeDocument/2006/relationships" xmlns:p="http://schemas.openxmlformats.org/presentationml/2006/main">
  <p:tag name="NUM" val="46"/>
</p:tagLst>
</file>

<file path=ppt/tags/tag165.xml><?xml version="1.0" encoding="utf-8"?>
<p:tagLst xmlns:a="http://schemas.openxmlformats.org/drawingml/2006/main" xmlns:r="http://schemas.openxmlformats.org/officeDocument/2006/relationships" xmlns:p="http://schemas.openxmlformats.org/presentationml/2006/main">
  <p:tag name="NUM" val="47"/>
</p:tagLst>
</file>

<file path=ppt/tags/tag166.xml><?xml version="1.0" encoding="utf-8"?>
<p:tagLst xmlns:a="http://schemas.openxmlformats.org/drawingml/2006/main" xmlns:r="http://schemas.openxmlformats.org/officeDocument/2006/relationships" xmlns:p="http://schemas.openxmlformats.org/presentationml/2006/main">
  <p:tag name="NUM" val="48"/>
</p:tagLst>
</file>

<file path=ppt/tags/tag167.xml><?xml version="1.0" encoding="utf-8"?>
<p:tagLst xmlns:a="http://schemas.openxmlformats.org/drawingml/2006/main" xmlns:r="http://schemas.openxmlformats.org/officeDocument/2006/relationships" xmlns:p="http://schemas.openxmlformats.org/presentationml/2006/main">
  <p:tag name="NUM" val="49"/>
</p:tagLst>
</file>

<file path=ppt/tags/tag168.xml><?xml version="1.0" encoding="utf-8"?>
<p:tagLst xmlns:a="http://schemas.openxmlformats.org/drawingml/2006/main" xmlns:r="http://schemas.openxmlformats.org/officeDocument/2006/relationships" xmlns:p="http://schemas.openxmlformats.org/presentationml/2006/main">
  <p:tag name="NUM" val="50"/>
</p:tagLst>
</file>

<file path=ppt/tags/tag169.xml><?xml version="1.0" encoding="utf-8"?>
<p:tagLst xmlns:a="http://schemas.openxmlformats.org/drawingml/2006/main" xmlns:r="http://schemas.openxmlformats.org/officeDocument/2006/relationships" xmlns:p="http://schemas.openxmlformats.org/presentationml/2006/main">
  <p:tag name="NUM" val="5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52"/>
</p:tagLst>
</file>

<file path=ppt/tags/tag171.xml><?xml version="1.0" encoding="utf-8"?>
<p:tagLst xmlns:a="http://schemas.openxmlformats.org/drawingml/2006/main" xmlns:r="http://schemas.openxmlformats.org/officeDocument/2006/relationships" xmlns:p="http://schemas.openxmlformats.org/presentationml/2006/main">
  <p:tag name="NUM" val="53"/>
</p:tagLst>
</file>

<file path=ppt/tags/tag172.xml><?xml version="1.0" encoding="utf-8"?>
<p:tagLst xmlns:a="http://schemas.openxmlformats.org/drawingml/2006/main" xmlns:r="http://schemas.openxmlformats.org/officeDocument/2006/relationships" xmlns:p="http://schemas.openxmlformats.org/presentationml/2006/main">
  <p:tag name="NUM" val="54"/>
</p:tagLst>
</file>

<file path=ppt/tags/tag173.xml><?xml version="1.0" encoding="utf-8"?>
<p:tagLst xmlns:a="http://schemas.openxmlformats.org/drawingml/2006/main" xmlns:r="http://schemas.openxmlformats.org/officeDocument/2006/relationships" xmlns:p="http://schemas.openxmlformats.org/presentationml/2006/main">
  <p:tag name="NUM" val="55"/>
</p:tagLst>
</file>

<file path=ppt/tags/tag174.xml><?xml version="1.0" encoding="utf-8"?>
<p:tagLst xmlns:a="http://schemas.openxmlformats.org/drawingml/2006/main" xmlns:r="http://schemas.openxmlformats.org/officeDocument/2006/relationships" xmlns:p="http://schemas.openxmlformats.org/presentationml/2006/main">
  <p:tag name="NUM" val="56"/>
</p:tagLst>
</file>

<file path=ppt/tags/tag175.xml><?xml version="1.0" encoding="utf-8"?>
<p:tagLst xmlns:a="http://schemas.openxmlformats.org/drawingml/2006/main" xmlns:r="http://schemas.openxmlformats.org/officeDocument/2006/relationships" xmlns:p="http://schemas.openxmlformats.org/presentationml/2006/main">
  <p:tag name="NUM" val="57"/>
</p:tagLst>
</file>

<file path=ppt/tags/tag176.xml><?xml version="1.0" encoding="utf-8"?>
<p:tagLst xmlns:a="http://schemas.openxmlformats.org/drawingml/2006/main" xmlns:r="http://schemas.openxmlformats.org/officeDocument/2006/relationships" xmlns:p="http://schemas.openxmlformats.org/presentationml/2006/main">
  <p:tag name="NUM" val="58"/>
</p:tagLst>
</file>

<file path=ppt/tags/tag177.xml><?xml version="1.0" encoding="utf-8"?>
<p:tagLst xmlns:a="http://schemas.openxmlformats.org/drawingml/2006/main" xmlns:r="http://schemas.openxmlformats.org/officeDocument/2006/relationships" xmlns:p="http://schemas.openxmlformats.org/presentationml/2006/main">
  <p:tag name="NUM" val="59"/>
</p:tagLst>
</file>

<file path=ppt/tags/tag178.xml><?xml version="1.0" encoding="utf-8"?>
<p:tagLst xmlns:a="http://schemas.openxmlformats.org/drawingml/2006/main" xmlns:r="http://schemas.openxmlformats.org/officeDocument/2006/relationships" xmlns:p="http://schemas.openxmlformats.org/presentationml/2006/main">
  <p:tag name="NUM" val="60"/>
</p:tagLst>
</file>

<file path=ppt/tags/tag179.xml><?xml version="1.0" encoding="utf-8"?>
<p:tagLst xmlns:a="http://schemas.openxmlformats.org/drawingml/2006/main" xmlns:r="http://schemas.openxmlformats.org/officeDocument/2006/relationships" xmlns:p="http://schemas.openxmlformats.org/presentationml/2006/main">
  <p:tag name="NUM" val="6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62"/>
</p:tagLst>
</file>

<file path=ppt/tags/tag181.xml><?xml version="1.0" encoding="utf-8"?>
<p:tagLst xmlns:a="http://schemas.openxmlformats.org/drawingml/2006/main" xmlns:r="http://schemas.openxmlformats.org/officeDocument/2006/relationships" xmlns:p="http://schemas.openxmlformats.org/presentationml/2006/main">
  <p:tag name="NUM" val="63"/>
</p:tagLst>
</file>

<file path=ppt/tags/tag182.xml><?xml version="1.0" encoding="utf-8"?>
<p:tagLst xmlns:a="http://schemas.openxmlformats.org/drawingml/2006/main" xmlns:r="http://schemas.openxmlformats.org/officeDocument/2006/relationships" xmlns:p="http://schemas.openxmlformats.org/presentationml/2006/main">
  <p:tag name="NUM" val="64"/>
</p:tagLst>
</file>

<file path=ppt/tags/tag183.xml><?xml version="1.0" encoding="utf-8"?>
<p:tagLst xmlns:a="http://schemas.openxmlformats.org/drawingml/2006/main" xmlns:r="http://schemas.openxmlformats.org/officeDocument/2006/relationships" xmlns:p="http://schemas.openxmlformats.org/presentationml/2006/main">
  <p:tag name="NUM" val="65"/>
</p:tagLst>
</file>

<file path=ppt/tags/tag184.xml><?xml version="1.0" encoding="utf-8"?>
<p:tagLst xmlns:a="http://schemas.openxmlformats.org/drawingml/2006/main" xmlns:r="http://schemas.openxmlformats.org/officeDocument/2006/relationships" xmlns:p="http://schemas.openxmlformats.org/presentationml/2006/main">
  <p:tag name="NUM" val="66"/>
</p:tagLst>
</file>

<file path=ppt/tags/tag185.xml><?xml version="1.0" encoding="utf-8"?>
<p:tagLst xmlns:a="http://schemas.openxmlformats.org/drawingml/2006/main" xmlns:r="http://schemas.openxmlformats.org/officeDocument/2006/relationships" xmlns:p="http://schemas.openxmlformats.org/presentationml/2006/main">
  <p:tag name="NUM" val="67"/>
</p:tagLst>
</file>

<file path=ppt/tags/tag186.xml><?xml version="1.0" encoding="utf-8"?>
<p:tagLst xmlns:a="http://schemas.openxmlformats.org/drawingml/2006/main" xmlns:r="http://schemas.openxmlformats.org/officeDocument/2006/relationships" xmlns:p="http://schemas.openxmlformats.org/presentationml/2006/main">
  <p:tag name="NUM" val="68"/>
</p:tagLst>
</file>

<file path=ppt/tags/tag187.xml><?xml version="1.0" encoding="utf-8"?>
<p:tagLst xmlns:a="http://schemas.openxmlformats.org/drawingml/2006/main" xmlns:r="http://schemas.openxmlformats.org/officeDocument/2006/relationships" xmlns:p="http://schemas.openxmlformats.org/presentationml/2006/main">
  <p:tag name="NUM" val="69"/>
</p:tagLst>
</file>

<file path=ppt/tags/tag188.xml><?xml version="1.0" encoding="utf-8"?>
<p:tagLst xmlns:a="http://schemas.openxmlformats.org/drawingml/2006/main" xmlns:r="http://schemas.openxmlformats.org/officeDocument/2006/relationships" xmlns:p="http://schemas.openxmlformats.org/presentationml/2006/main">
  <p:tag name="NUM" val="1"/>
</p:tagLst>
</file>

<file path=ppt/tags/tag189.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8"/>
</p:tagLst>
</file>

<file path=ppt/tags/tag25.xml><?xml version="1.0" encoding="utf-8"?>
<p:tagLst xmlns:a="http://schemas.openxmlformats.org/drawingml/2006/main" xmlns:r="http://schemas.openxmlformats.org/officeDocument/2006/relationships" xmlns:p="http://schemas.openxmlformats.org/presentationml/2006/main">
  <p:tag name="NUM" val="9"/>
</p:tagLst>
</file>

<file path=ppt/tags/tag26.xml><?xml version="1.0" encoding="utf-8"?>
<p:tagLst xmlns:a="http://schemas.openxmlformats.org/drawingml/2006/main" xmlns:r="http://schemas.openxmlformats.org/officeDocument/2006/relationships" xmlns:p="http://schemas.openxmlformats.org/presentationml/2006/main">
  <p:tag name="NUM" val="10"/>
</p:tagLst>
</file>

<file path=ppt/tags/tag27.xml><?xml version="1.0" encoding="utf-8"?>
<p:tagLst xmlns:a="http://schemas.openxmlformats.org/drawingml/2006/main" xmlns:r="http://schemas.openxmlformats.org/officeDocument/2006/relationships" xmlns:p="http://schemas.openxmlformats.org/presentationml/2006/main">
  <p:tag name="NUM" val="11"/>
</p:tagLst>
</file>

<file path=ppt/tags/tag28.xml><?xml version="1.0" encoding="utf-8"?>
<p:tagLst xmlns:a="http://schemas.openxmlformats.org/drawingml/2006/main" xmlns:r="http://schemas.openxmlformats.org/officeDocument/2006/relationships" xmlns:p="http://schemas.openxmlformats.org/presentationml/2006/main">
  <p:tag name="NUM" val="12"/>
</p:tagLst>
</file>

<file path=ppt/tags/tag29.xml><?xml version="1.0" encoding="utf-8"?>
<p:tagLst xmlns:a="http://schemas.openxmlformats.org/drawingml/2006/main" xmlns:r="http://schemas.openxmlformats.org/officeDocument/2006/relationships" xmlns:p="http://schemas.openxmlformats.org/presentationml/2006/main">
  <p:tag name="NUM" val="1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4"/>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6"/>
</p:tagLst>
</file>

<file path=ppt/tags/tag37.xml><?xml version="1.0" encoding="utf-8"?>
<p:tagLst xmlns:a="http://schemas.openxmlformats.org/drawingml/2006/main" xmlns:r="http://schemas.openxmlformats.org/officeDocument/2006/relationships" xmlns:p="http://schemas.openxmlformats.org/presentationml/2006/main">
  <p:tag name="NUM" val="7"/>
</p:tagLst>
</file>

<file path=ppt/tags/tag38.xml><?xml version="1.0" encoding="utf-8"?>
<p:tagLst xmlns:a="http://schemas.openxmlformats.org/drawingml/2006/main" xmlns:r="http://schemas.openxmlformats.org/officeDocument/2006/relationships" xmlns:p="http://schemas.openxmlformats.org/presentationml/2006/main">
  <p:tag name="NUM" val="8"/>
</p:tagLst>
</file>

<file path=ppt/tags/tag39.xml><?xml version="1.0" encoding="utf-8"?>
<p:tagLst xmlns:a="http://schemas.openxmlformats.org/drawingml/2006/main" xmlns:r="http://schemas.openxmlformats.org/officeDocument/2006/relationships" xmlns:p="http://schemas.openxmlformats.org/presentationml/2006/main">
  <p:tag name="NUM" val="9"/>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0"/>
</p:tagLst>
</file>

<file path=ppt/tags/tag41.xml><?xml version="1.0" encoding="utf-8"?>
<p:tagLst xmlns:a="http://schemas.openxmlformats.org/drawingml/2006/main" xmlns:r="http://schemas.openxmlformats.org/officeDocument/2006/relationships" xmlns:p="http://schemas.openxmlformats.org/presentationml/2006/main">
  <p:tag name="NUM" val="11"/>
</p:tagLst>
</file>

<file path=ppt/tags/tag42.xml><?xml version="1.0" encoding="utf-8"?>
<p:tagLst xmlns:a="http://schemas.openxmlformats.org/drawingml/2006/main" xmlns:r="http://schemas.openxmlformats.org/officeDocument/2006/relationships" xmlns:p="http://schemas.openxmlformats.org/presentationml/2006/main">
  <p:tag name="NUM" val="12"/>
</p:tagLst>
</file>

<file path=ppt/tags/tag43.xml><?xml version="1.0" encoding="utf-8"?>
<p:tagLst xmlns:a="http://schemas.openxmlformats.org/drawingml/2006/main" xmlns:r="http://schemas.openxmlformats.org/officeDocument/2006/relationships" xmlns:p="http://schemas.openxmlformats.org/presentationml/2006/main">
  <p:tag name="NUM" val="13"/>
</p:tagLst>
</file>

<file path=ppt/tags/tag44.xml><?xml version="1.0" encoding="utf-8"?>
<p:tagLst xmlns:a="http://schemas.openxmlformats.org/drawingml/2006/main" xmlns:r="http://schemas.openxmlformats.org/officeDocument/2006/relationships" xmlns:p="http://schemas.openxmlformats.org/presentationml/2006/main">
  <p:tag name="NUM" val="14"/>
</p:tagLst>
</file>

<file path=ppt/tags/tag45.xml><?xml version="1.0" encoding="utf-8"?>
<p:tagLst xmlns:a="http://schemas.openxmlformats.org/drawingml/2006/main" xmlns:r="http://schemas.openxmlformats.org/officeDocument/2006/relationships" xmlns:p="http://schemas.openxmlformats.org/presentationml/2006/main">
  <p:tag name="NUM" val="15"/>
</p:tagLst>
</file>

<file path=ppt/tags/tag46.xml><?xml version="1.0" encoding="utf-8"?>
<p:tagLst xmlns:a="http://schemas.openxmlformats.org/drawingml/2006/main" xmlns:r="http://schemas.openxmlformats.org/officeDocument/2006/relationships" xmlns:p="http://schemas.openxmlformats.org/presentationml/2006/main">
  <p:tag name="NUM" val="16"/>
</p:tagLst>
</file>

<file path=ppt/tags/tag47.xml><?xml version="1.0" encoding="utf-8"?>
<p:tagLst xmlns:a="http://schemas.openxmlformats.org/drawingml/2006/main" xmlns:r="http://schemas.openxmlformats.org/officeDocument/2006/relationships" xmlns:p="http://schemas.openxmlformats.org/presentationml/2006/main">
  <p:tag name="NUM" val="17"/>
</p:tagLst>
</file>

<file path=ppt/tags/tag48.xml><?xml version="1.0" encoding="utf-8"?>
<p:tagLst xmlns:a="http://schemas.openxmlformats.org/drawingml/2006/main" xmlns:r="http://schemas.openxmlformats.org/officeDocument/2006/relationships" xmlns:p="http://schemas.openxmlformats.org/presentationml/2006/main">
  <p:tag name="NUM" val="18"/>
</p:tagLst>
</file>

<file path=ppt/tags/tag49.xml><?xml version="1.0" encoding="utf-8"?>
<p:tagLst xmlns:a="http://schemas.openxmlformats.org/drawingml/2006/main" xmlns:r="http://schemas.openxmlformats.org/officeDocument/2006/relationships" xmlns:p="http://schemas.openxmlformats.org/presentationml/2006/main">
  <p:tag name="NUM" val="19"/>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20"/>
</p:tagLst>
</file>

<file path=ppt/tags/tag51.xml><?xml version="1.0" encoding="utf-8"?>
<p:tagLst xmlns:a="http://schemas.openxmlformats.org/drawingml/2006/main" xmlns:r="http://schemas.openxmlformats.org/officeDocument/2006/relationships" xmlns:p="http://schemas.openxmlformats.org/presentationml/2006/main">
  <p:tag name="NUM" val="21"/>
</p:tagLst>
</file>

<file path=ppt/tags/tag52.xml><?xml version="1.0" encoding="utf-8"?>
<p:tagLst xmlns:a="http://schemas.openxmlformats.org/drawingml/2006/main" xmlns:r="http://schemas.openxmlformats.org/officeDocument/2006/relationships" xmlns:p="http://schemas.openxmlformats.org/presentationml/2006/main">
  <p:tag name="NUM" val="22"/>
</p:tagLst>
</file>

<file path=ppt/tags/tag53.xml><?xml version="1.0" encoding="utf-8"?>
<p:tagLst xmlns:a="http://schemas.openxmlformats.org/drawingml/2006/main" xmlns:r="http://schemas.openxmlformats.org/officeDocument/2006/relationships" xmlns:p="http://schemas.openxmlformats.org/presentationml/2006/main">
  <p:tag name="NUM" val="23"/>
</p:tagLst>
</file>

<file path=ppt/tags/tag54.xml><?xml version="1.0" encoding="utf-8"?>
<p:tagLst xmlns:a="http://schemas.openxmlformats.org/drawingml/2006/main" xmlns:r="http://schemas.openxmlformats.org/officeDocument/2006/relationships" xmlns:p="http://schemas.openxmlformats.org/presentationml/2006/main">
  <p:tag name="NUM" val="24"/>
</p:tagLst>
</file>

<file path=ppt/tags/tag55.xml><?xml version="1.0" encoding="utf-8"?>
<p:tagLst xmlns:a="http://schemas.openxmlformats.org/drawingml/2006/main" xmlns:r="http://schemas.openxmlformats.org/officeDocument/2006/relationships" xmlns:p="http://schemas.openxmlformats.org/presentationml/2006/main">
  <p:tag name="NUM" val="25"/>
</p:tagLst>
</file>

<file path=ppt/tags/tag56.xml><?xml version="1.0" encoding="utf-8"?>
<p:tagLst xmlns:a="http://schemas.openxmlformats.org/drawingml/2006/main" xmlns:r="http://schemas.openxmlformats.org/officeDocument/2006/relationships" xmlns:p="http://schemas.openxmlformats.org/presentationml/2006/main">
  <p:tag name="NUM" val="26"/>
</p:tagLst>
</file>

<file path=ppt/tags/tag57.xml><?xml version="1.0" encoding="utf-8"?>
<p:tagLst xmlns:a="http://schemas.openxmlformats.org/drawingml/2006/main" xmlns:r="http://schemas.openxmlformats.org/officeDocument/2006/relationships" xmlns:p="http://schemas.openxmlformats.org/presentationml/2006/main">
  <p:tag name="NUM" val="27"/>
</p:tagLst>
</file>

<file path=ppt/tags/tag58.xml><?xml version="1.0" encoding="utf-8"?>
<p:tagLst xmlns:a="http://schemas.openxmlformats.org/drawingml/2006/main" xmlns:r="http://schemas.openxmlformats.org/officeDocument/2006/relationships" xmlns:p="http://schemas.openxmlformats.org/presentationml/2006/main">
  <p:tag name="NUM" val="28"/>
</p:tagLst>
</file>

<file path=ppt/tags/tag59.xml><?xml version="1.0" encoding="utf-8"?>
<p:tagLst xmlns:a="http://schemas.openxmlformats.org/drawingml/2006/main" xmlns:r="http://schemas.openxmlformats.org/officeDocument/2006/relationships" xmlns:p="http://schemas.openxmlformats.org/presentationml/2006/main">
  <p:tag name="NUM" val="29"/>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30"/>
</p:tagLst>
</file>

<file path=ppt/tags/tag61.xml><?xml version="1.0" encoding="utf-8"?>
<p:tagLst xmlns:a="http://schemas.openxmlformats.org/drawingml/2006/main" xmlns:r="http://schemas.openxmlformats.org/officeDocument/2006/relationships" xmlns:p="http://schemas.openxmlformats.org/presentationml/2006/main">
  <p:tag name="NUM" val="31"/>
</p:tagLst>
</file>

<file path=ppt/tags/tag62.xml><?xml version="1.0" encoding="utf-8"?>
<p:tagLst xmlns:a="http://schemas.openxmlformats.org/drawingml/2006/main" xmlns:r="http://schemas.openxmlformats.org/officeDocument/2006/relationships" xmlns:p="http://schemas.openxmlformats.org/presentationml/2006/main">
  <p:tag name="NUM" val="32"/>
</p:tagLst>
</file>

<file path=ppt/tags/tag63.xml><?xml version="1.0" encoding="utf-8"?>
<p:tagLst xmlns:a="http://schemas.openxmlformats.org/drawingml/2006/main" xmlns:r="http://schemas.openxmlformats.org/officeDocument/2006/relationships" xmlns:p="http://schemas.openxmlformats.org/presentationml/2006/main">
  <p:tag name="NUM" val="33"/>
</p:tagLst>
</file>

<file path=ppt/tags/tag64.xml><?xml version="1.0" encoding="utf-8"?>
<p:tagLst xmlns:a="http://schemas.openxmlformats.org/drawingml/2006/main" xmlns:r="http://schemas.openxmlformats.org/officeDocument/2006/relationships" xmlns:p="http://schemas.openxmlformats.org/presentationml/2006/main">
  <p:tag name="NUM" val="34"/>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5"/>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2865</Words>
  <Application>Microsoft Office PowerPoint</Application>
  <PresentationFormat>Grand écran</PresentationFormat>
  <Paragraphs>280</Paragraphs>
  <Slides>40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40</vt:i4>
      </vt:variant>
    </vt:vector>
  </HeadingPairs>
  <TitlesOfParts>
    <vt:vector size="47" baseType="lpstr">
      <vt:lpstr>Arial</vt:lpstr>
      <vt:lpstr>Calibri</vt:lpstr>
      <vt:lpstr>Calibri Light</vt:lpstr>
      <vt:lpstr>Cambria Math</vt:lpstr>
      <vt:lpstr>Verdana</vt:lpstr>
      <vt:lpstr>Wingdings</vt:lpstr>
      <vt:lpstr>Thème Office</vt:lpstr>
      <vt:lpstr>Analyse économétrique de données spatiales pour évaluer l'impact de politiques et de projets</vt:lpstr>
      <vt:lpstr>Tour de table</vt:lpstr>
      <vt:lpstr>Objectifs de la formation</vt:lpstr>
      <vt:lpstr>Programme de l’atelier</vt:lpstr>
      <vt:lpstr>Jour 1 : Fondements théoriques</vt:lpstr>
      <vt:lpstr>Objectifs de cette session</vt:lpstr>
      <vt:lpstr>Spécificités de l’évaluation d’impact</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Clarification sur les manières de formaliser des liens causaux</vt:lpstr>
      <vt:lpstr>Les ingrédients d’une équation simple</vt:lpstr>
      <vt:lpstr>Quelques compléments</vt:lpstr>
      <vt:lpstr>Les « DAG »</vt:lpstr>
      <vt:lpstr>Exercice</vt:lpstr>
      <vt:lpstr>Le cadre d’analyse des résultats potentiels</vt:lpstr>
      <vt:lpstr>Le modèle causal de Rubin</vt:lpstr>
      <vt:lpstr>Le modèle causal de Rubin</vt:lpstr>
      <vt:lpstr>Deux clones dans des mondes parallèles</vt:lpstr>
      <vt:lpstr>Le modèle causal de Rubin</vt:lpstr>
      <vt:lpstr>Le modèle causal de Rubin</vt:lpstr>
      <vt:lpstr>Le modèle causal de Rubin</vt:lpstr>
      <vt:lpstr>Modèle causal de Rubin</vt:lpstr>
      <vt:lpstr>Discussion</vt:lpstr>
      <vt:lpstr>Tour d'horizon rapide des méthodes</vt:lpstr>
      <vt:lpstr>Principales méthodes d'identification causale</vt:lpstr>
      <vt:lpstr>Principales méthodes d'identification causale</vt:lpstr>
      <vt:lpstr>Économétrie spatiale : Une hybridation entre économie et géographie</vt:lpstr>
      <vt:lpstr>L'essence de la spatialité</vt:lpstr>
      <vt:lpstr>Pot-pourri de modèles d'économétrie spatiale</vt:lpstr>
      <vt:lpstr>Discussion</vt:lpstr>
      <vt:lpstr>Travaux de groupe</vt:lpstr>
      <vt:lpstr>Revue croisée de deux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Florent Bedecarrats</cp:lastModifiedBy>
  <cp:revision>42</cp:revision>
  <dcterms:created xsi:type="dcterms:W3CDTF">2023-10-21T12:34:42Z</dcterms:created>
  <dcterms:modified xsi:type="dcterms:W3CDTF">2023-10-23T11:52:56Z</dcterms:modified>
</cp:coreProperties>
</file>