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j-lt"/>
        <a:ea typeface="+mj-ea"/>
        <a:cs typeface="+mj-cs"/>
        <a:sym typeface="Lucida Grande"/>
      </a:defRPr>
    </a:lvl1pPr>
    <a:lvl2pPr indent="228600" defTabSz="584200" latinLnBrk="0">
      <a:defRPr sz="2200">
        <a:latin typeface="+mj-lt"/>
        <a:ea typeface="+mj-ea"/>
        <a:cs typeface="+mj-cs"/>
        <a:sym typeface="Lucida Grande"/>
      </a:defRPr>
    </a:lvl2pPr>
    <a:lvl3pPr indent="457200" defTabSz="584200" latinLnBrk="0">
      <a:defRPr sz="2200">
        <a:latin typeface="+mj-lt"/>
        <a:ea typeface="+mj-ea"/>
        <a:cs typeface="+mj-cs"/>
        <a:sym typeface="Lucida Grande"/>
      </a:defRPr>
    </a:lvl3pPr>
    <a:lvl4pPr indent="685800" defTabSz="584200" latinLnBrk="0">
      <a:defRPr sz="2200">
        <a:latin typeface="+mj-lt"/>
        <a:ea typeface="+mj-ea"/>
        <a:cs typeface="+mj-cs"/>
        <a:sym typeface="Lucida Grande"/>
      </a:defRPr>
    </a:lvl4pPr>
    <a:lvl5pPr indent="914400" defTabSz="584200" latinLnBrk="0">
      <a:defRPr sz="2200">
        <a:latin typeface="+mj-lt"/>
        <a:ea typeface="+mj-ea"/>
        <a:cs typeface="+mj-cs"/>
        <a:sym typeface="Lucida Grande"/>
      </a:defRPr>
    </a:lvl5pPr>
    <a:lvl6pPr indent="1143000" defTabSz="584200" latinLnBrk="0">
      <a:defRPr sz="2200">
        <a:latin typeface="+mj-lt"/>
        <a:ea typeface="+mj-ea"/>
        <a:cs typeface="+mj-cs"/>
        <a:sym typeface="Lucida Grande"/>
      </a:defRPr>
    </a:lvl6pPr>
    <a:lvl7pPr indent="1371600" defTabSz="584200" latinLnBrk="0">
      <a:defRPr sz="2200">
        <a:latin typeface="+mj-lt"/>
        <a:ea typeface="+mj-ea"/>
        <a:cs typeface="+mj-cs"/>
        <a:sym typeface="Lucida Grande"/>
      </a:defRPr>
    </a:lvl7pPr>
    <a:lvl8pPr indent="1600200" defTabSz="584200" latinLnBrk="0">
      <a:defRPr sz="2200">
        <a:latin typeface="+mj-lt"/>
        <a:ea typeface="+mj-ea"/>
        <a:cs typeface="+mj-cs"/>
        <a:sym typeface="Lucida Grande"/>
      </a:defRPr>
    </a:lvl8pPr>
    <a:lvl9pPr indent="1828800" defTabSz="584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Titel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t>Titeltext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el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t>Titeltext</a:t>
            </a:r>
          </a:p>
        </p:txBody>
      </p:sp>
      <p:sp>
        <p:nvSpPr>
          <p:cNvPr id="9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2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el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Titel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itel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" name="Titeltext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Titeltext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4541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268097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271653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27520900" marR="0" indent="-240030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MST-Test</a:t>
            </a:r>
          </a:p>
          <a:p>
            <a:r>
              <a:t>Testanweisung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53"/>
          <p:cNvSpPr txBox="1"/>
          <p:nvPr/>
        </p:nvSpPr>
        <p:spPr>
          <a:xfrm>
            <a:off x="5264066" y="7639049"/>
            <a:ext cx="24662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0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DRAUSSEN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210a.jpg" descr="21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1866900"/>
            <a:ext cx="6007100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210a.jpg" descr="21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1866900"/>
            <a:ext cx="6007100" cy="600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un sind Sie an der Reihe!"/>
          <p:cNvSpPr txBox="1"/>
          <p:nvPr/>
        </p:nvSpPr>
        <p:spPr>
          <a:xfrm>
            <a:off x="3489802" y="4203700"/>
            <a:ext cx="602519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Nun sind Sie an der Reihe!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213"/>
          <p:cNvSpPr txBox="1"/>
          <p:nvPr/>
        </p:nvSpPr>
        <p:spPr>
          <a:xfrm>
            <a:off x="270733" y="3359150"/>
            <a:ext cx="12452879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In diesem Test geht es um Gegenstände. </a:t>
            </a:r>
          </a:p>
          <a:p>
            <a:pPr>
              <a:defRPr sz="4000"/>
            </a:pPr>
            <a:endParaRPr/>
          </a:p>
          <a:p>
            <a:pPr>
              <a:defRPr sz="4000"/>
            </a:pPr>
            <a:r>
              <a:t>Ich werde Ihnen jetzt nacheinander verschiedene Gegenstände zeigen. Bei jedem Bild sollen Sie möglichst schnell auf eine Taste drücken.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39"/>
          <p:cNvSpPr txBox="1"/>
          <p:nvPr/>
        </p:nvSpPr>
        <p:spPr>
          <a:xfrm>
            <a:off x="6349" y="448670"/>
            <a:ext cx="12992102" cy="8504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Nun </a:t>
            </a:r>
            <a:r>
              <a:rPr dirty="0" err="1"/>
              <a:t>werde</a:t>
            </a:r>
            <a:r>
              <a:rPr dirty="0"/>
              <a:t> </a:t>
            </a:r>
            <a:r>
              <a:rPr dirty="0" err="1"/>
              <a:t>ich</a:t>
            </a:r>
            <a:r>
              <a:rPr dirty="0"/>
              <a:t> </a:t>
            </a:r>
            <a:r>
              <a:rPr dirty="0" err="1"/>
              <a:t>testen</a:t>
            </a:r>
            <a:r>
              <a:rPr dirty="0"/>
              <a:t>, </a:t>
            </a:r>
            <a:r>
              <a:rPr dirty="0" err="1"/>
              <a:t>wie</a:t>
            </a:r>
            <a:r>
              <a:rPr dirty="0"/>
              <a:t> gut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an die </a:t>
            </a:r>
            <a:r>
              <a:rPr dirty="0" err="1"/>
              <a:t>gerade</a:t>
            </a:r>
            <a:r>
              <a:rPr dirty="0"/>
              <a:t> </a:t>
            </a:r>
            <a:r>
              <a:rPr dirty="0" err="1"/>
              <a:t>eben</a:t>
            </a:r>
            <a:r>
              <a:rPr dirty="0"/>
              <a:t> </a:t>
            </a:r>
            <a:r>
              <a:rPr dirty="0" err="1"/>
              <a:t>gesehenen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erinnern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jedes</a:t>
            </a:r>
            <a:r>
              <a:rPr dirty="0"/>
              <a:t> </a:t>
            </a:r>
            <a:r>
              <a:rPr dirty="0" err="1"/>
              <a:t>Bild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mithilfe</a:t>
            </a:r>
            <a:r>
              <a:rPr dirty="0"/>
              <a:t> der </a:t>
            </a:r>
            <a:r>
              <a:rPr dirty="0" err="1"/>
              <a:t>Tastenbox</a:t>
            </a:r>
            <a:r>
              <a:rPr dirty="0"/>
              <a:t> an, </a:t>
            </a:r>
            <a:r>
              <a:rPr dirty="0" err="1"/>
              <a:t>ob</a:t>
            </a:r>
            <a:r>
              <a:rPr dirty="0"/>
              <a:t> </a:t>
            </a:r>
            <a:r>
              <a:rPr dirty="0" smtClean="0"/>
              <a:t> </a:t>
            </a:r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de-DE" dirty="0" smtClean="0"/>
              <a:t>der </a:t>
            </a:r>
            <a:r>
              <a:rPr dirty="0" err="1" smtClean="0"/>
              <a:t>Gegenstand</a:t>
            </a:r>
            <a:r>
              <a:rPr dirty="0" smtClean="0"/>
              <a:t> </a:t>
            </a:r>
            <a:r>
              <a:rPr dirty="0">
                <a:solidFill>
                  <a:schemeClr val="accent4">
                    <a:lumOff val="-9333"/>
                  </a:schemeClr>
                </a:solidFill>
              </a:rPr>
              <a:t>alt</a:t>
            </a:r>
            <a:r>
              <a:rPr dirty="0"/>
              <a:t>, </a:t>
            </a:r>
            <a:r>
              <a:rPr dirty="0" err="1">
                <a:solidFill>
                  <a:schemeClr val="accent5">
                    <a:lumOff val="-8078"/>
                  </a:schemeClr>
                </a:solidFill>
              </a:rPr>
              <a:t>ähnlich</a:t>
            </a:r>
            <a:r>
              <a:rPr dirty="0"/>
              <a:t> </a:t>
            </a:r>
            <a:r>
              <a:rPr dirty="0" err="1"/>
              <a:t>oder</a:t>
            </a:r>
            <a:r>
              <a:rPr dirty="0"/>
              <a:t> </a:t>
            </a:r>
            <a:r>
              <a:rPr dirty="0" err="1">
                <a:solidFill>
                  <a:schemeClr val="accent6">
                    <a:lumOff val="-8549"/>
                  </a:schemeClr>
                </a:solidFill>
              </a:rPr>
              <a:t>neu</a:t>
            </a:r>
            <a:r>
              <a:rPr dirty="0">
                <a:solidFill>
                  <a:schemeClr val="accent6">
                    <a:lumOff val="-8549"/>
                  </a:schemeClr>
                </a:solidFill>
              </a:rPr>
              <a:t> </a:t>
            </a:r>
            <a:r>
              <a:rPr dirty="0" err="1"/>
              <a:t>ist</a:t>
            </a:r>
            <a:r>
              <a:rPr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41" y="3213995"/>
            <a:ext cx="6582117" cy="4936588"/>
          </a:xfrm>
          <a:prstGeom prst="rect">
            <a:avLst/>
          </a:prstGeom>
        </p:spPr>
      </p:pic>
      <p:sp>
        <p:nvSpPr>
          <p:cNvPr id="182" name="Linie"/>
          <p:cNvSpPr/>
          <p:nvPr/>
        </p:nvSpPr>
        <p:spPr>
          <a:xfrm flipH="1" flipV="1">
            <a:off x="5022375" y="6005012"/>
            <a:ext cx="873458" cy="2309343"/>
          </a:xfrm>
          <a:prstGeom prst="line">
            <a:avLst/>
          </a:prstGeom>
          <a:ln w="38100">
            <a:solidFill>
              <a:schemeClr val="accent4">
                <a:lumOff val="-9333"/>
              </a:schemeClr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Linie"/>
          <p:cNvSpPr/>
          <p:nvPr/>
        </p:nvSpPr>
        <p:spPr>
          <a:xfrm flipH="1" flipV="1">
            <a:off x="6970073" y="7574505"/>
            <a:ext cx="300251" cy="739849"/>
          </a:xfrm>
          <a:prstGeom prst="line">
            <a:avLst/>
          </a:prstGeom>
          <a:ln w="38100">
            <a:solidFill>
              <a:schemeClr val="accent5">
                <a:lumOff val="-8078"/>
              </a:schemeClr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4" name="Linie"/>
          <p:cNvSpPr/>
          <p:nvPr/>
        </p:nvSpPr>
        <p:spPr>
          <a:xfrm flipH="1" flipV="1">
            <a:off x="8338780" y="6005014"/>
            <a:ext cx="1610437" cy="2309340"/>
          </a:xfrm>
          <a:prstGeom prst="line">
            <a:avLst/>
          </a:prstGeom>
          <a:ln w="38100">
            <a:solidFill>
              <a:schemeClr val="accent6">
                <a:lumOff val="-8549"/>
              </a:schemeClr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39"/>
          <p:cNvSpPr txBox="1"/>
          <p:nvPr/>
        </p:nvSpPr>
        <p:spPr>
          <a:xfrm>
            <a:off x="610392" y="2019299"/>
            <a:ext cx="11773561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sz="3300" b="1">
                <a:solidFill>
                  <a:schemeClr val="accent4">
                    <a:lumOff val="-9333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ALT</a:t>
            </a:r>
            <a:r>
              <a:t> bedeutet, dass es sich um einen Gegenstand handelt, den Sie bereits gesehen haben. </a:t>
            </a:r>
          </a:p>
          <a:p>
            <a:endParaRPr/>
          </a:p>
          <a:p>
            <a:r>
              <a:rPr sz="3300" b="1">
                <a:solidFill>
                  <a:schemeClr val="accent5">
                    <a:lumOff val="-8078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NEU</a:t>
            </a:r>
            <a:r>
              <a:t> bedeutet, dass Sie diesen Gegenstand noch nicht gesehen haben in diesem Test. </a:t>
            </a:r>
          </a:p>
          <a:p>
            <a:endParaRPr/>
          </a:p>
          <a:p>
            <a:r>
              <a:rPr sz="3300" b="1">
                <a:solidFill>
                  <a:schemeClr val="accent6">
                    <a:lumOff val="-8549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ÄHNLICH</a:t>
            </a:r>
            <a:r>
              <a:t> bedeutet, dass der Gegenstand ähnlich, aber nicht exakt gleich ist wie ein bereits gesehener Gegenstand.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39"/>
          <p:cNvSpPr txBox="1"/>
          <p:nvPr/>
        </p:nvSpPr>
        <p:spPr>
          <a:xfrm>
            <a:off x="1121" y="4197349"/>
            <a:ext cx="1299210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Bevor Sie beginnen, gebe ich Ihnen einige Beispiele, damit Sie ein Gefühl dafür bekommen.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41"/>
          <p:cNvSpPr txBox="1"/>
          <p:nvPr/>
        </p:nvSpPr>
        <p:spPr>
          <a:xfrm>
            <a:off x="1074339" y="3886199"/>
            <a:ext cx="10845667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Zuerst lassen Sie uns einige Gegenstände ansehen, als ob sie aus dem </a:t>
            </a:r>
          </a:p>
          <a:p>
            <a:r>
              <a:t>drinnen/draußen - Test entnommen wären.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200b.jpg" descr="20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200b.jpg" descr="20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147"/>
          <p:cNvSpPr txBox="1"/>
          <p:nvPr/>
        </p:nvSpPr>
        <p:spPr>
          <a:xfrm>
            <a:off x="5189968" y="7581900"/>
            <a:ext cx="261440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DRAUSSEN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213"/>
          <p:cNvSpPr txBox="1"/>
          <p:nvPr/>
        </p:nvSpPr>
        <p:spPr>
          <a:xfrm>
            <a:off x="275961" y="584200"/>
            <a:ext cx="124528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Dabei geht es zunächst um die Frage, ob dieser Gegenstand eher </a:t>
            </a:r>
            <a:r>
              <a:rPr i="1">
                <a:solidFill>
                  <a:schemeClr val="accent1">
                    <a:lumOff val="-7647"/>
                  </a:schemeClr>
                </a:solidFill>
              </a:rPr>
              <a:t>draußen</a:t>
            </a:r>
            <a:r>
              <a:t> oder eher </a:t>
            </a:r>
            <a:r>
              <a:rPr i="1">
                <a:solidFill>
                  <a:schemeClr val="accent2">
                    <a:lumOff val="-5333"/>
                  </a:schemeClr>
                </a:solidFill>
              </a:rPr>
              <a:t>drinnen</a:t>
            </a:r>
            <a:r>
              <a:t> zu verorten ist.</a:t>
            </a:r>
          </a:p>
        </p:txBody>
      </p:sp>
      <p:sp>
        <p:nvSpPr>
          <p:cNvPr id="144" name="Shape 213"/>
          <p:cNvSpPr txBox="1"/>
          <p:nvPr/>
        </p:nvSpPr>
        <p:spPr>
          <a:xfrm>
            <a:off x="748356" y="2044973"/>
            <a:ext cx="11074919" cy="278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numCol="2" spcCol="1281758" anchor="ctr"/>
          <a:lstStyle/>
          <a:p>
            <a:pPr>
              <a:defRPr sz="4000"/>
            </a:pPr>
            <a:r>
              <a:rPr dirty="0" err="1"/>
              <a:t>Bitte</a:t>
            </a:r>
            <a:r>
              <a:rPr dirty="0"/>
              <a:t> </a:t>
            </a:r>
            <a:r>
              <a:rPr dirty="0" err="1"/>
              <a:t>drücken</a:t>
            </a:r>
            <a:r>
              <a:rPr dirty="0"/>
              <a:t>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>
                <a:solidFill>
                  <a:schemeClr val="accent1">
                    <a:lumOff val="-7647"/>
                  </a:schemeClr>
                </a:solidFill>
              </a:rPr>
              <a:t>„</a:t>
            </a:r>
            <a:r>
              <a:rPr i="1" dirty="0" err="1">
                <a:solidFill>
                  <a:schemeClr val="accent1">
                    <a:lumOff val="-7647"/>
                  </a:schemeClr>
                </a:solidFill>
              </a:rPr>
              <a:t>eher</a:t>
            </a:r>
            <a:r>
              <a:rPr i="1" dirty="0">
                <a:solidFill>
                  <a:schemeClr val="accent1">
                    <a:lumOff val="-7647"/>
                  </a:schemeClr>
                </a:solidFill>
              </a:rPr>
              <a:t> </a:t>
            </a:r>
            <a:r>
              <a:rPr i="1" dirty="0" err="1">
                <a:solidFill>
                  <a:schemeClr val="accent1">
                    <a:lumOff val="-7647"/>
                  </a:schemeClr>
                </a:solidFill>
              </a:rPr>
              <a:t>draußen</a:t>
            </a:r>
            <a:r>
              <a:rPr i="1" dirty="0">
                <a:solidFill>
                  <a:schemeClr val="accent1">
                    <a:lumOff val="-7647"/>
                  </a:schemeClr>
                </a:solidFill>
              </a:rPr>
              <a:t>“</a:t>
            </a:r>
            <a:r>
              <a:rPr b="1" i="1" dirty="0">
                <a:solidFill>
                  <a:schemeClr val="accent1">
                    <a:lumOff val="-7647"/>
                  </a:schemeClr>
                </a:solidFill>
              </a:rPr>
              <a:t> </a:t>
            </a:r>
          </a:p>
          <a:p>
            <a:pPr>
              <a:defRPr sz="4000"/>
            </a:pPr>
            <a:r>
              <a:rPr dirty="0"/>
              <a:t>die Taste </a:t>
            </a:r>
            <a:r>
              <a:rPr sz="3300" b="1" dirty="0">
                <a:latin typeface="+mn-lt"/>
                <a:ea typeface="+mn-ea"/>
                <a:cs typeface="+mn-cs"/>
                <a:sym typeface="Helvetica"/>
              </a:rPr>
              <a:t>DRAUSSEN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04" y="4455941"/>
            <a:ext cx="6582117" cy="4936588"/>
          </a:xfrm>
          <a:prstGeom prst="rect">
            <a:avLst/>
          </a:prstGeom>
        </p:spPr>
      </p:pic>
      <p:sp>
        <p:nvSpPr>
          <p:cNvPr id="143" name="Linie"/>
          <p:cNvSpPr/>
          <p:nvPr/>
        </p:nvSpPr>
        <p:spPr>
          <a:xfrm>
            <a:off x="5332904" y="4332685"/>
            <a:ext cx="1124167" cy="1336596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210a.jpg" descr="21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1866900"/>
            <a:ext cx="6007100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210a.jpg" descr="21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1866900"/>
            <a:ext cx="6007100" cy="60071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68"/>
          <p:cNvSpPr txBox="1"/>
          <p:nvPr/>
        </p:nvSpPr>
        <p:spPr>
          <a:xfrm>
            <a:off x="816886" y="4197349"/>
            <a:ext cx="1136057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Nun geht es um die Frage, ob die Gegenstände </a:t>
            </a:r>
            <a:r>
              <a:rPr sz="33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Helvetica"/>
              </a:rPr>
              <a:t>ALT</a:t>
            </a:r>
            <a:r>
              <a:t>, </a:t>
            </a:r>
            <a:r>
              <a:rPr sz="3300" b="1">
                <a:solidFill>
                  <a:schemeClr val="accent5">
                    <a:lumOff val="-8078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ÄHNLICH</a:t>
            </a:r>
            <a:r>
              <a:t> oder </a:t>
            </a:r>
            <a:r>
              <a:rPr sz="3300" b="1">
                <a:solidFill>
                  <a:schemeClr val="accent6">
                    <a:lumOff val="-8549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NEU</a:t>
            </a:r>
            <a:r>
              <a:rPr>
                <a:solidFill>
                  <a:schemeClr val="accent6">
                    <a:lumOff val="-8549"/>
                  </a:schemeClr>
                </a:solidFill>
              </a:rPr>
              <a:t> </a:t>
            </a:r>
            <a:r>
              <a:t>sind…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203b.jpg" descr="20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2273300"/>
            <a:ext cx="5207002" cy="5207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ALT"/>
          <p:cNvSpPr txBox="1"/>
          <p:nvPr/>
        </p:nvSpPr>
        <p:spPr>
          <a:xfrm>
            <a:off x="6180366" y="7611533"/>
            <a:ext cx="89806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ALT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213"/>
          <p:cNvSpPr txBox="1"/>
          <p:nvPr/>
        </p:nvSpPr>
        <p:spPr>
          <a:xfrm>
            <a:off x="275961" y="584200"/>
            <a:ext cx="124528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Dabei geht es zunächst um die Frage, ob dieser Gegenstand eher </a:t>
            </a:r>
            <a:r>
              <a:rPr i="1">
                <a:solidFill>
                  <a:schemeClr val="accent1">
                    <a:lumOff val="-7647"/>
                  </a:schemeClr>
                </a:solidFill>
              </a:rPr>
              <a:t>draußen</a:t>
            </a:r>
            <a:r>
              <a:t> oder eher </a:t>
            </a:r>
            <a:r>
              <a:rPr i="1">
                <a:solidFill>
                  <a:schemeClr val="accent2">
                    <a:lumOff val="-5333"/>
                  </a:schemeClr>
                </a:solidFill>
              </a:rPr>
              <a:t>drinnen</a:t>
            </a:r>
            <a:r>
              <a:t> zu verorten ist.</a:t>
            </a:r>
          </a:p>
        </p:txBody>
      </p:sp>
      <p:sp>
        <p:nvSpPr>
          <p:cNvPr id="149" name="Shape 213"/>
          <p:cNvSpPr txBox="1"/>
          <p:nvPr/>
        </p:nvSpPr>
        <p:spPr>
          <a:xfrm>
            <a:off x="7131694" y="2044973"/>
            <a:ext cx="4691582" cy="278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4000"/>
            </a:pPr>
            <a:r>
              <a:t>Bitte drücken Sie für </a:t>
            </a:r>
            <a:r>
              <a:rPr i="1">
                <a:solidFill>
                  <a:schemeClr val="accent2">
                    <a:lumOff val="-5333"/>
                  </a:schemeClr>
                </a:solidFill>
              </a:rPr>
              <a:t>„eher drinnen“</a:t>
            </a:r>
            <a:r>
              <a:rPr b="1" i="1">
                <a:solidFill>
                  <a:schemeClr val="accent2">
                    <a:lumOff val="-5333"/>
                  </a:schemeClr>
                </a:solidFill>
              </a:rPr>
              <a:t> </a:t>
            </a:r>
            <a:endParaRPr b="1" i="1">
              <a:solidFill>
                <a:schemeClr val="accent1">
                  <a:lumOff val="-7647"/>
                </a:schemeClr>
              </a:solidFill>
            </a:endParaRPr>
          </a:p>
          <a:p>
            <a:pPr>
              <a:defRPr sz="4000"/>
            </a:pPr>
            <a:r>
              <a:t>die Taste </a:t>
            </a:r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04" y="4455941"/>
            <a:ext cx="6582117" cy="4936588"/>
          </a:xfrm>
          <a:prstGeom prst="rect">
            <a:avLst/>
          </a:prstGeom>
        </p:spPr>
      </p:pic>
      <p:sp>
        <p:nvSpPr>
          <p:cNvPr id="148" name="Linie"/>
          <p:cNvSpPr/>
          <p:nvPr/>
        </p:nvSpPr>
        <p:spPr>
          <a:xfrm>
            <a:off x="9972638" y="4400417"/>
            <a:ext cx="781797" cy="1099631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201a.jpg" descr="201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2959100"/>
            <a:ext cx="4368800" cy="384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201a.jpg" descr="201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2959100"/>
            <a:ext cx="4368800" cy="38481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NEU"/>
          <p:cNvSpPr txBox="1"/>
          <p:nvPr/>
        </p:nvSpPr>
        <p:spPr>
          <a:xfrm>
            <a:off x="6129821" y="7611533"/>
            <a:ext cx="99915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NEU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200a.jpg" descr="20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200a.jpg" descr="20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ÄHNLICH"/>
          <p:cNvSpPr txBox="1"/>
          <p:nvPr/>
        </p:nvSpPr>
        <p:spPr>
          <a:xfrm>
            <a:off x="5629377" y="7611533"/>
            <a:ext cx="200004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ÄHNLICH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200a.jpg" descr="20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5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200b.jpg" descr="200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205a.jpg" descr="205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5900" y="2400300"/>
            <a:ext cx="4965702" cy="496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205a.jpg" descr="205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5900" y="2400300"/>
            <a:ext cx="4965702" cy="49657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NEU"/>
          <p:cNvSpPr txBox="1"/>
          <p:nvPr/>
        </p:nvSpPr>
        <p:spPr>
          <a:xfrm>
            <a:off x="6129821" y="7611533"/>
            <a:ext cx="99915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NEU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41"/>
          <p:cNvSpPr txBox="1"/>
          <p:nvPr/>
        </p:nvSpPr>
        <p:spPr>
          <a:xfrm>
            <a:off x="1121" y="4508500"/>
            <a:ext cx="1299210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Bevor es losgeht, zeige ich Ihnen einige Beispiele.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183b.jpg" descr="183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3365500"/>
            <a:ext cx="50673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ALT"/>
          <p:cNvSpPr txBox="1"/>
          <p:nvPr/>
        </p:nvSpPr>
        <p:spPr>
          <a:xfrm>
            <a:off x="6180366" y="7611533"/>
            <a:ext cx="89806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ALT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210b.jpg" descr="21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1701800"/>
            <a:ext cx="63500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210b.jpg" descr="21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1701800"/>
            <a:ext cx="63500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ÄHNLICH"/>
          <p:cNvSpPr txBox="1"/>
          <p:nvPr/>
        </p:nvSpPr>
        <p:spPr>
          <a:xfrm>
            <a:off x="5629377" y="7611533"/>
            <a:ext cx="200004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sz="3300" b="1">
                <a:latin typeface="+mn-lt"/>
                <a:ea typeface="+mn-ea"/>
                <a:cs typeface="+mn-cs"/>
                <a:sym typeface="Helvetica"/>
              </a:rPr>
              <a:t>ÄHNLICH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210a.jpg" descr="210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701800"/>
            <a:ext cx="6350000" cy="635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210b.jpg" descr="210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3700" y="1930400"/>
            <a:ext cx="6045202" cy="604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13"/>
          <p:cNvSpPr txBox="1"/>
          <p:nvPr/>
        </p:nvSpPr>
        <p:spPr>
          <a:xfrm>
            <a:off x="1121" y="3575049"/>
            <a:ext cx="1299210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Nun sind Sie an der Reihe!</a:t>
            </a:r>
          </a:p>
          <a:p>
            <a:endParaRPr/>
          </a:p>
          <a:p>
            <a:r>
              <a:t>Bitte geben Sie für jeden Gegenstand an, ob er </a:t>
            </a:r>
            <a:r>
              <a:rPr sz="33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Helvetica"/>
              </a:rPr>
              <a:t>ALT</a:t>
            </a:r>
            <a:r>
              <a:t>, </a:t>
            </a:r>
            <a:r>
              <a:rPr sz="3300" b="1">
                <a:solidFill>
                  <a:schemeClr val="accent5">
                    <a:lumOff val="-8078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ÄHNLICH</a:t>
            </a:r>
            <a:r>
              <a:t> oder </a:t>
            </a:r>
            <a:r>
              <a:rPr sz="3300" b="1">
                <a:solidFill>
                  <a:schemeClr val="accent6">
                    <a:lumOff val="-8549"/>
                  </a:schemeClr>
                </a:solidFill>
                <a:latin typeface="+mn-lt"/>
                <a:ea typeface="+mn-ea"/>
                <a:cs typeface="+mn-cs"/>
                <a:sym typeface="Helvetica"/>
              </a:rPr>
              <a:t>NEU</a:t>
            </a:r>
            <a:r>
              <a:rPr>
                <a:solidFill>
                  <a:schemeClr val="accent6">
                    <a:lumOff val="-8549"/>
                  </a:schemeClr>
                </a:solidFill>
              </a:rPr>
              <a:t> </a:t>
            </a:r>
            <a:r>
              <a:t>ist.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200b.jpg" descr="20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200b.jpg" descr="20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2654300"/>
            <a:ext cx="4445000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47"/>
          <p:cNvSpPr txBox="1"/>
          <p:nvPr/>
        </p:nvSpPr>
        <p:spPr>
          <a:xfrm>
            <a:off x="5411285" y="7581900"/>
            <a:ext cx="21717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300" b="1">
                <a:latin typeface="+mn-lt"/>
                <a:ea typeface="+mn-ea"/>
                <a:cs typeface="+mn-cs"/>
                <a:sym typeface="Helvetica"/>
              </a:rPr>
              <a:t>DRINNEN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Custom</PresentationFormat>
  <Paragraphs>51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Gill Sans</vt:lpstr>
      <vt:lpstr>Helvetica</vt:lpstr>
      <vt:lpstr>Lucida Grande</vt:lpstr>
      <vt:lpstr>White</vt:lpstr>
      <vt:lpstr>MST-Test Testanweisung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MST-Test Testanweisung</dc:title>
  <dc:creator>Frauke Beyer</dc:creator>
  <cp:lastModifiedBy>Frauke Beyer</cp:lastModifiedBy>
  <cp:revision>4</cp:revision>
  <dcterms:modified xsi:type="dcterms:W3CDTF">2018-09-11T09:57:53Z</dcterms:modified>
</cp:coreProperties>
</file>