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1" r:id="rId5"/>
  </p:sldMasterIdLst>
  <p:notesMasterIdLst>
    <p:notesMasterId r:id="rId20"/>
  </p:notesMasterIdLst>
  <p:sldIdLst>
    <p:sldId id="272" r:id="rId6"/>
    <p:sldId id="273" r:id="rId7"/>
    <p:sldId id="275" r:id="rId8"/>
    <p:sldId id="276" r:id="rId9"/>
    <p:sldId id="280" r:id="rId10"/>
    <p:sldId id="284" r:id="rId11"/>
    <p:sldId id="281" r:id="rId12"/>
    <p:sldId id="286" r:id="rId13"/>
    <p:sldId id="287" r:id="rId14"/>
    <p:sldId id="288" r:id="rId15"/>
    <p:sldId id="289" r:id="rId16"/>
    <p:sldId id="277" r:id="rId17"/>
    <p:sldId id="279" r:id="rId18"/>
    <p:sldId id="282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2" roundtripDataSignature="AMtx7mguDr4aS5sYTPAAYqKN8sVGgu6e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58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4.fntdata"/><Relationship Id="rId32" Type="http://customschemas.google.com/relationships/presentationmetadata" Target="meta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apositiva titolo">
  <p:cSld name="2_Diapositiva titolo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403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7" descr="Y:\IMMAGINE _COORDINATA_2014\LOGO_UFFICIALE\01_Polimi_centrato\eps\01_Polimi_centrato_COL_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4725" y="1996654"/>
            <a:ext cx="2133600" cy="15731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7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oogle Shape;13;p17"/>
          <p:cNvGrpSpPr/>
          <p:nvPr/>
        </p:nvGrpSpPr>
        <p:grpSpPr>
          <a:xfrm>
            <a:off x="48007" y="3842173"/>
            <a:ext cx="9036648" cy="180000"/>
            <a:chOff x="1218340" y="275867"/>
            <a:chExt cx="17715122" cy="567843"/>
          </a:xfrm>
        </p:grpSpPr>
        <p:cxnSp>
          <p:nvCxnSpPr>
            <p:cNvPr id="14" name="Google Shape;14;p17"/>
            <p:cNvCxnSpPr/>
            <p:nvPr/>
          </p:nvCxnSpPr>
          <p:spPr>
            <a:xfrm>
              <a:off x="121834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7"/>
            <p:cNvCxnSpPr/>
            <p:nvPr/>
          </p:nvCxnSpPr>
          <p:spPr>
            <a:xfrm>
              <a:off x="136720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7"/>
            <p:cNvCxnSpPr/>
            <p:nvPr/>
          </p:nvCxnSpPr>
          <p:spPr>
            <a:xfrm>
              <a:off x="151607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7"/>
            <p:cNvCxnSpPr/>
            <p:nvPr/>
          </p:nvCxnSpPr>
          <p:spPr>
            <a:xfrm>
              <a:off x="166494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7"/>
            <p:cNvCxnSpPr/>
            <p:nvPr/>
          </p:nvCxnSpPr>
          <p:spPr>
            <a:xfrm>
              <a:off x="181380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7"/>
            <p:cNvCxnSpPr/>
            <p:nvPr/>
          </p:nvCxnSpPr>
          <p:spPr>
            <a:xfrm>
              <a:off x="196267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7"/>
            <p:cNvCxnSpPr/>
            <p:nvPr/>
          </p:nvCxnSpPr>
          <p:spPr>
            <a:xfrm>
              <a:off x="211154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7"/>
            <p:cNvCxnSpPr/>
            <p:nvPr/>
          </p:nvCxnSpPr>
          <p:spPr>
            <a:xfrm>
              <a:off x="226040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7"/>
            <p:cNvCxnSpPr/>
            <p:nvPr/>
          </p:nvCxnSpPr>
          <p:spPr>
            <a:xfrm>
              <a:off x="240927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7"/>
            <p:cNvCxnSpPr/>
            <p:nvPr/>
          </p:nvCxnSpPr>
          <p:spPr>
            <a:xfrm>
              <a:off x="255814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7"/>
            <p:cNvCxnSpPr/>
            <p:nvPr/>
          </p:nvCxnSpPr>
          <p:spPr>
            <a:xfrm>
              <a:off x="270701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7"/>
            <p:cNvCxnSpPr/>
            <p:nvPr/>
          </p:nvCxnSpPr>
          <p:spPr>
            <a:xfrm>
              <a:off x="285587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7"/>
            <p:cNvCxnSpPr/>
            <p:nvPr/>
          </p:nvCxnSpPr>
          <p:spPr>
            <a:xfrm>
              <a:off x="300474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7"/>
            <p:cNvCxnSpPr/>
            <p:nvPr/>
          </p:nvCxnSpPr>
          <p:spPr>
            <a:xfrm>
              <a:off x="315361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7"/>
            <p:cNvCxnSpPr/>
            <p:nvPr/>
          </p:nvCxnSpPr>
          <p:spPr>
            <a:xfrm>
              <a:off x="330247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7"/>
            <p:cNvCxnSpPr/>
            <p:nvPr/>
          </p:nvCxnSpPr>
          <p:spPr>
            <a:xfrm>
              <a:off x="345134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17"/>
            <p:cNvCxnSpPr/>
            <p:nvPr/>
          </p:nvCxnSpPr>
          <p:spPr>
            <a:xfrm>
              <a:off x="360021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17"/>
            <p:cNvCxnSpPr/>
            <p:nvPr/>
          </p:nvCxnSpPr>
          <p:spPr>
            <a:xfrm>
              <a:off x="374907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17"/>
            <p:cNvCxnSpPr/>
            <p:nvPr/>
          </p:nvCxnSpPr>
          <p:spPr>
            <a:xfrm>
              <a:off x="389794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17"/>
            <p:cNvCxnSpPr/>
            <p:nvPr/>
          </p:nvCxnSpPr>
          <p:spPr>
            <a:xfrm>
              <a:off x="404681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17"/>
            <p:cNvCxnSpPr/>
            <p:nvPr/>
          </p:nvCxnSpPr>
          <p:spPr>
            <a:xfrm>
              <a:off x="419568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17"/>
            <p:cNvCxnSpPr/>
            <p:nvPr/>
          </p:nvCxnSpPr>
          <p:spPr>
            <a:xfrm>
              <a:off x="434454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6;p17"/>
            <p:cNvCxnSpPr/>
            <p:nvPr/>
          </p:nvCxnSpPr>
          <p:spPr>
            <a:xfrm>
              <a:off x="449341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7;p17"/>
            <p:cNvCxnSpPr/>
            <p:nvPr/>
          </p:nvCxnSpPr>
          <p:spPr>
            <a:xfrm>
              <a:off x="464228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8;p17"/>
            <p:cNvCxnSpPr/>
            <p:nvPr/>
          </p:nvCxnSpPr>
          <p:spPr>
            <a:xfrm>
              <a:off x="479114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17"/>
            <p:cNvCxnSpPr/>
            <p:nvPr/>
          </p:nvCxnSpPr>
          <p:spPr>
            <a:xfrm>
              <a:off x="494001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40;p17"/>
            <p:cNvCxnSpPr/>
            <p:nvPr/>
          </p:nvCxnSpPr>
          <p:spPr>
            <a:xfrm>
              <a:off x="508888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41;p17"/>
            <p:cNvCxnSpPr/>
            <p:nvPr/>
          </p:nvCxnSpPr>
          <p:spPr>
            <a:xfrm>
              <a:off x="523774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p17"/>
            <p:cNvCxnSpPr/>
            <p:nvPr/>
          </p:nvCxnSpPr>
          <p:spPr>
            <a:xfrm>
              <a:off x="538661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17"/>
            <p:cNvCxnSpPr/>
            <p:nvPr/>
          </p:nvCxnSpPr>
          <p:spPr>
            <a:xfrm>
              <a:off x="553548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" name="Google Shape;44;p17"/>
            <p:cNvCxnSpPr/>
            <p:nvPr/>
          </p:nvCxnSpPr>
          <p:spPr>
            <a:xfrm>
              <a:off x="568435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45;p17"/>
            <p:cNvCxnSpPr/>
            <p:nvPr/>
          </p:nvCxnSpPr>
          <p:spPr>
            <a:xfrm>
              <a:off x="583321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" name="Google Shape;46;p17"/>
            <p:cNvCxnSpPr/>
            <p:nvPr/>
          </p:nvCxnSpPr>
          <p:spPr>
            <a:xfrm>
              <a:off x="598208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17"/>
            <p:cNvCxnSpPr/>
            <p:nvPr/>
          </p:nvCxnSpPr>
          <p:spPr>
            <a:xfrm>
              <a:off x="613095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48;p17"/>
            <p:cNvCxnSpPr/>
            <p:nvPr/>
          </p:nvCxnSpPr>
          <p:spPr>
            <a:xfrm>
              <a:off x="627981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49;p17"/>
            <p:cNvCxnSpPr/>
            <p:nvPr/>
          </p:nvCxnSpPr>
          <p:spPr>
            <a:xfrm>
              <a:off x="642868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50;p17"/>
            <p:cNvCxnSpPr/>
            <p:nvPr/>
          </p:nvCxnSpPr>
          <p:spPr>
            <a:xfrm>
              <a:off x="657755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17"/>
            <p:cNvCxnSpPr/>
            <p:nvPr/>
          </p:nvCxnSpPr>
          <p:spPr>
            <a:xfrm>
              <a:off x="672641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17"/>
            <p:cNvCxnSpPr/>
            <p:nvPr/>
          </p:nvCxnSpPr>
          <p:spPr>
            <a:xfrm>
              <a:off x="687528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17"/>
            <p:cNvCxnSpPr/>
            <p:nvPr/>
          </p:nvCxnSpPr>
          <p:spPr>
            <a:xfrm>
              <a:off x="702415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54;p17"/>
            <p:cNvCxnSpPr/>
            <p:nvPr/>
          </p:nvCxnSpPr>
          <p:spPr>
            <a:xfrm>
              <a:off x="717302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55;p17"/>
            <p:cNvCxnSpPr/>
            <p:nvPr/>
          </p:nvCxnSpPr>
          <p:spPr>
            <a:xfrm>
              <a:off x="732188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17"/>
            <p:cNvCxnSpPr/>
            <p:nvPr/>
          </p:nvCxnSpPr>
          <p:spPr>
            <a:xfrm>
              <a:off x="747075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57;p17"/>
            <p:cNvCxnSpPr/>
            <p:nvPr/>
          </p:nvCxnSpPr>
          <p:spPr>
            <a:xfrm>
              <a:off x="761962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17"/>
            <p:cNvCxnSpPr/>
            <p:nvPr/>
          </p:nvCxnSpPr>
          <p:spPr>
            <a:xfrm>
              <a:off x="776848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17"/>
            <p:cNvCxnSpPr/>
            <p:nvPr/>
          </p:nvCxnSpPr>
          <p:spPr>
            <a:xfrm>
              <a:off x="791735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17"/>
            <p:cNvCxnSpPr/>
            <p:nvPr/>
          </p:nvCxnSpPr>
          <p:spPr>
            <a:xfrm>
              <a:off x="806622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17"/>
            <p:cNvCxnSpPr/>
            <p:nvPr/>
          </p:nvCxnSpPr>
          <p:spPr>
            <a:xfrm>
              <a:off x="821508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17"/>
            <p:cNvCxnSpPr/>
            <p:nvPr/>
          </p:nvCxnSpPr>
          <p:spPr>
            <a:xfrm>
              <a:off x="836395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17"/>
            <p:cNvCxnSpPr/>
            <p:nvPr/>
          </p:nvCxnSpPr>
          <p:spPr>
            <a:xfrm>
              <a:off x="851282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17"/>
            <p:cNvCxnSpPr/>
            <p:nvPr/>
          </p:nvCxnSpPr>
          <p:spPr>
            <a:xfrm>
              <a:off x="866169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17"/>
            <p:cNvCxnSpPr/>
            <p:nvPr/>
          </p:nvCxnSpPr>
          <p:spPr>
            <a:xfrm>
              <a:off x="881055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17"/>
            <p:cNvCxnSpPr/>
            <p:nvPr/>
          </p:nvCxnSpPr>
          <p:spPr>
            <a:xfrm>
              <a:off x="895942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67;p17"/>
            <p:cNvCxnSpPr/>
            <p:nvPr/>
          </p:nvCxnSpPr>
          <p:spPr>
            <a:xfrm>
              <a:off x="910829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68;p17"/>
            <p:cNvCxnSpPr/>
            <p:nvPr/>
          </p:nvCxnSpPr>
          <p:spPr>
            <a:xfrm>
              <a:off x="925715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17"/>
            <p:cNvCxnSpPr/>
            <p:nvPr/>
          </p:nvCxnSpPr>
          <p:spPr>
            <a:xfrm>
              <a:off x="940602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17"/>
            <p:cNvCxnSpPr/>
            <p:nvPr/>
          </p:nvCxnSpPr>
          <p:spPr>
            <a:xfrm>
              <a:off x="955489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17"/>
            <p:cNvCxnSpPr/>
            <p:nvPr/>
          </p:nvCxnSpPr>
          <p:spPr>
            <a:xfrm>
              <a:off x="970375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" name="Google Shape;72;p17"/>
            <p:cNvCxnSpPr/>
            <p:nvPr/>
          </p:nvCxnSpPr>
          <p:spPr>
            <a:xfrm>
              <a:off x="985262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17"/>
            <p:cNvCxnSpPr/>
            <p:nvPr/>
          </p:nvCxnSpPr>
          <p:spPr>
            <a:xfrm>
              <a:off x="1000149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74;p17"/>
            <p:cNvCxnSpPr/>
            <p:nvPr/>
          </p:nvCxnSpPr>
          <p:spPr>
            <a:xfrm>
              <a:off x="1015036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Google Shape;75;p17"/>
            <p:cNvCxnSpPr/>
            <p:nvPr/>
          </p:nvCxnSpPr>
          <p:spPr>
            <a:xfrm>
              <a:off x="1029922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17"/>
            <p:cNvCxnSpPr/>
            <p:nvPr/>
          </p:nvCxnSpPr>
          <p:spPr>
            <a:xfrm>
              <a:off x="1044809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Google Shape;77;p17"/>
            <p:cNvCxnSpPr/>
            <p:nvPr/>
          </p:nvCxnSpPr>
          <p:spPr>
            <a:xfrm>
              <a:off x="1059696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78;p17"/>
            <p:cNvCxnSpPr/>
            <p:nvPr/>
          </p:nvCxnSpPr>
          <p:spPr>
            <a:xfrm>
              <a:off x="1074582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79;p17"/>
            <p:cNvCxnSpPr/>
            <p:nvPr/>
          </p:nvCxnSpPr>
          <p:spPr>
            <a:xfrm>
              <a:off x="1089469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80;p17"/>
            <p:cNvCxnSpPr/>
            <p:nvPr/>
          </p:nvCxnSpPr>
          <p:spPr>
            <a:xfrm>
              <a:off x="1104356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1;p17"/>
            <p:cNvCxnSpPr/>
            <p:nvPr/>
          </p:nvCxnSpPr>
          <p:spPr>
            <a:xfrm>
              <a:off x="1119242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17"/>
            <p:cNvCxnSpPr/>
            <p:nvPr/>
          </p:nvCxnSpPr>
          <p:spPr>
            <a:xfrm>
              <a:off x="1134129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17"/>
            <p:cNvCxnSpPr/>
            <p:nvPr/>
          </p:nvCxnSpPr>
          <p:spPr>
            <a:xfrm>
              <a:off x="1149016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84;p17"/>
            <p:cNvCxnSpPr/>
            <p:nvPr/>
          </p:nvCxnSpPr>
          <p:spPr>
            <a:xfrm>
              <a:off x="1163903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" name="Google Shape;85;p17"/>
            <p:cNvCxnSpPr/>
            <p:nvPr/>
          </p:nvCxnSpPr>
          <p:spPr>
            <a:xfrm>
              <a:off x="1178789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Google Shape;86;p17"/>
            <p:cNvCxnSpPr/>
            <p:nvPr/>
          </p:nvCxnSpPr>
          <p:spPr>
            <a:xfrm>
              <a:off x="1193676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87;p17"/>
            <p:cNvCxnSpPr/>
            <p:nvPr/>
          </p:nvCxnSpPr>
          <p:spPr>
            <a:xfrm>
              <a:off x="1208563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88;p17"/>
            <p:cNvCxnSpPr/>
            <p:nvPr/>
          </p:nvCxnSpPr>
          <p:spPr>
            <a:xfrm>
              <a:off x="1223449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89;p17"/>
            <p:cNvCxnSpPr/>
            <p:nvPr/>
          </p:nvCxnSpPr>
          <p:spPr>
            <a:xfrm>
              <a:off x="1238336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90;p17"/>
            <p:cNvCxnSpPr/>
            <p:nvPr/>
          </p:nvCxnSpPr>
          <p:spPr>
            <a:xfrm>
              <a:off x="1253223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91;p17"/>
            <p:cNvCxnSpPr/>
            <p:nvPr/>
          </p:nvCxnSpPr>
          <p:spPr>
            <a:xfrm>
              <a:off x="1268109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7"/>
            <p:cNvCxnSpPr/>
            <p:nvPr/>
          </p:nvCxnSpPr>
          <p:spPr>
            <a:xfrm>
              <a:off x="1282996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7"/>
            <p:cNvCxnSpPr/>
            <p:nvPr/>
          </p:nvCxnSpPr>
          <p:spPr>
            <a:xfrm>
              <a:off x="1297883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7"/>
            <p:cNvCxnSpPr/>
            <p:nvPr/>
          </p:nvCxnSpPr>
          <p:spPr>
            <a:xfrm>
              <a:off x="1312770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17"/>
            <p:cNvCxnSpPr/>
            <p:nvPr/>
          </p:nvCxnSpPr>
          <p:spPr>
            <a:xfrm>
              <a:off x="1327656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" name="Google Shape;96;p17"/>
            <p:cNvCxnSpPr/>
            <p:nvPr/>
          </p:nvCxnSpPr>
          <p:spPr>
            <a:xfrm>
              <a:off x="1342543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97;p17"/>
            <p:cNvCxnSpPr/>
            <p:nvPr/>
          </p:nvCxnSpPr>
          <p:spPr>
            <a:xfrm>
              <a:off x="1357430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17"/>
            <p:cNvCxnSpPr/>
            <p:nvPr/>
          </p:nvCxnSpPr>
          <p:spPr>
            <a:xfrm>
              <a:off x="1372316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17"/>
            <p:cNvCxnSpPr/>
            <p:nvPr/>
          </p:nvCxnSpPr>
          <p:spPr>
            <a:xfrm>
              <a:off x="1387203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17"/>
            <p:cNvCxnSpPr/>
            <p:nvPr/>
          </p:nvCxnSpPr>
          <p:spPr>
            <a:xfrm>
              <a:off x="1402090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17"/>
            <p:cNvCxnSpPr/>
            <p:nvPr/>
          </p:nvCxnSpPr>
          <p:spPr>
            <a:xfrm>
              <a:off x="1416976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17"/>
            <p:cNvCxnSpPr/>
            <p:nvPr/>
          </p:nvCxnSpPr>
          <p:spPr>
            <a:xfrm>
              <a:off x="1431863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17"/>
            <p:cNvCxnSpPr/>
            <p:nvPr/>
          </p:nvCxnSpPr>
          <p:spPr>
            <a:xfrm>
              <a:off x="1446750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17"/>
            <p:cNvCxnSpPr/>
            <p:nvPr/>
          </p:nvCxnSpPr>
          <p:spPr>
            <a:xfrm>
              <a:off x="1461637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105;p17"/>
            <p:cNvCxnSpPr/>
            <p:nvPr/>
          </p:nvCxnSpPr>
          <p:spPr>
            <a:xfrm>
              <a:off x="1476523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106;p17"/>
            <p:cNvCxnSpPr/>
            <p:nvPr/>
          </p:nvCxnSpPr>
          <p:spPr>
            <a:xfrm>
              <a:off x="1491410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" name="Google Shape;107;p17"/>
            <p:cNvCxnSpPr/>
            <p:nvPr/>
          </p:nvCxnSpPr>
          <p:spPr>
            <a:xfrm>
              <a:off x="1506297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17"/>
            <p:cNvCxnSpPr/>
            <p:nvPr/>
          </p:nvCxnSpPr>
          <p:spPr>
            <a:xfrm>
              <a:off x="1521183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109;p17"/>
            <p:cNvCxnSpPr/>
            <p:nvPr/>
          </p:nvCxnSpPr>
          <p:spPr>
            <a:xfrm>
              <a:off x="1536070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110;p17"/>
            <p:cNvCxnSpPr/>
            <p:nvPr/>
          </p:nvCxnSpPr>
          <p:spPr>
            <a:xfrm>
              <a:off x="1550957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" name="Google Shape;111;p17"/>
            <p:cNvCxnSpPr/>
            <p:nvPr/>
          </p:nvCxnSpPr>
          <p:spPr>
            <a:xfrm>
              <a:off x="1565843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17"/>
            <p:cNvCxnSpPr/>
            <p:nvPr/>
          </p:nvCxnSpPr>
          <p:spPr>
            <a:xfrm>
              <a:off x="1580730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p17"/>
            <p:cNvCxnSpPr/>
            <p:nvPr/>
          </p:nvCxnSpPr>
          <p:spPr>
            <a:xfrm>
              <a:off x="1595617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114;p17"/>
            <p:cNvCxnSpPr/>
            <p:nvPr/>
          </p:nvCxnSpPr>
          <p:spPr>
            <a:xfrm>
              <a:off x="1610504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115;p17"/>
            <p:cNvCxnSpPr/>
            <p:nvPr/>
          </p:nvCxnSpPr>
          <p:spPr>
            <a:xfrm>
              <a:off x="1625390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16;p17"/>
            <p:cNvCxnSpPr/>
            <p:nvPr/>
          </p:nvCxnSpPr>
          <p:spPr>
            <a:xfrm>
              <a:off x="1640277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17"/>
            <p:cNvCxnSpPr/>
            <p:nvPr/>
          </p:nvCxnSpPr>
          <p:spPr>
            <a:xfrm>
              <a:off x="1655164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70050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" name="Google Shape;119;p17"/>
            <p:cNvCxnSpPr/>
            <p:nvPr/>
          </p:nvCxnSpPr>
          <p:spPr>
            <a:xfrm>
              <a:off x="1684937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120;p17"/>
            <p:cNvCxnSpPr/>
            <p:nvPr/>
          </p:nvCxnSpPr>
          <p:spPr>
            <a:xfrm>
              <a:off x="1699824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" name="Google Shape;121;p17"/>
            <p:cNvCxnSpPr/>
            <p:nvPr/>
          </p:nvCxnSpPr>
          <p:spPr>
            <a:xfrm>
              <a:off x="1714710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" name="Google Shape;122;p17"/>
            <p:cNvCxnSpPr/>
            <p:nvPr/>
          </p:nvCxnSpPr>
          <p:spPr>
            <a:xfrm>
              <a:off x="1729597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" name="Google Shape;123;p17"/>
            <p:cNvCxnSpPr/>
            <p:nvPr/>
          </p:nvCxnSpPr>
          <p:spPr>
            <a:xfrm>
              <a:off x="1744484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1759370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" name="Google Shape;125;p17"/>
            <p:cNvCxnSpPr/>
            <p:nvPr/>
          </p:nvCxnSpPr>
          <p:spPr>
            <a:xfrm>
              <a:off x="1774257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1789144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" name="Google Shape;127;p17"/>
            <p:cNvCxnSpPr/>
            <p:nvPr/>
          </p:nvCxnSpPr>
          <p:spPr>
            <a:xfrm>
              <a:off x="1804031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1818917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1833804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1848691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1863578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1878464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1893346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7"/>
          <p:cNvSpPr txBox="1">
            <a:spLocks noGrp="1"/>
          </p:cNvSpPr>
          <p:nvPr>
            <p:ph type="body" idx="1"/>
          </p:nvPr>
        </p:nvSpPr>
        <p:spPr>
          <a:xfrm rot="5400000">
            <a:off x="2265945" y="-208544"/>
            <a:ext cx="4525963" cy="814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8" name="Google Shape;43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9" name="Google Shape;43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0" name="Google Shape;44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verticale e testo" type="vertTitleAndTx">
  <p:cSld name="VERTICAL_TITLE_AND_VERTICAL_TEX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4" name="Google Shape;444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5" name="Google Shape;445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Titolo e contenuto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237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Nome Cognome, </a:t>
            </a:r>
            <a:r>
              <a:rPr lang="it-IT" sz="1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assoc.prof</a:t>
            </a:r>
            <a:r>
              <a:rPr lang="it-IT" sz="1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ABC </a:t>
            </a:r>
            <a:r>
              <a:rPr lang="it-IT" sz="1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</a:t>
            </a:r>
            <a:r>
              <a:rPr lang="it-IT" sz="1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8"/>
          <p:cNvGrpSpPr/>
          <p:nvPr/>
        </p:nvGrpSpPr>
        <p:grpSpPr>
          <a:xfrm>
            <a:off x="48007" y="1089904"/>
            <a:ext cx="9036648" cy="180000"/>
            <a:chOff x="1218340" y="275867"/>
            <a:chExt cx="17715122" cy="567843"/>
          </a:xfrm>
        </p:grpSpPr>
        <p:cxnSp>
          <p:nvCxnSpPr>
            <p:cNvPr id="142" name="Google Shape;142;p18"/>
            <p:cNvCxnSpPr/>
            <p:nvPr/>
          </p:nvCxnSpPr>
          <p:spPr>
            <a:xfrm>
              <a:off x="121834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18"/>
            <p:cNvCxnSpPr/>
            <p:nvPr/>
          </p:nvCxnSpPr>
          <p:spPr>
            <a:xfrm>
              <a:off x="136720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18"/>
            <p:cNvCxnSpPr/>
            <p:nvPr/>
          </p:nvCxnSpPr>
          <p:spPr>
            <a:xfrm>
              <a:off x="151607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5" name="Google Shape;145;p18"/>
            <p:cNvCxnSpPr/>
            <p:nvPr/>
          </p:nvCxnSpPr>
          <p:spPr>
            <a:xfrm>
              <a:off x="166494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18"/>
            <p:cNvCxnSpPr/>
            <p:nvPr/>
          </p:nvCxnSpPr>
          <p:spPr>
            <a:xfrm>
              <a:off x="181380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18"/>
            <p:cNvCxnSpPr/>
            <p:nvPr/>
          </p:nvCxnSpPr>
          <p:spPr>
            <a:xfrm>
              <a:off x="196267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18"/>
            <p:cNvCxnSpPr/>
            <p:nvPr/>
          </p:nvCxnSpPr>
          <p:spPr>
            <a:xfrm>
              <a:off x="211154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" name="Google Shape;149;p18"/>
            <p:cNvCxnSpPr/>
            <p:nvPr/>
          </p:nvCxnSpPr>
          <p:spPr>
            <a:xfrm>
              <a:off x="226040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p18"/>
            <p:cNvCxnSpPr/>
            <p:nvPr/>
          </p:nvCxnSpPr>
          <p:spPr>
            <a:xfrm>
              <a:off x="240927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" name="Google Shape;151;p18"/>
            <p:cNvCxnSpPr/>
            <p:nvPr/>
          </p:nvCxnSpPr>
          <p:spPr>
            <a:xfrm>
              <a:off x="255814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" name="Google Shape;152;p18"/>
            <p:cNvCxnSpPr/>
            <p:nvPr/>
          </p:nvCxnSpPr>
          <p:spPr>
            <a:xfrm>
              <a:off x="270701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" name="Google Shape;153;p18"/>
            <p:cNvCxnSpPr/>
            <p:nvPr/>
          </p:nvCxnSpPr>
          <p:spPr>
            <a:xfrm>
              <a:off x="285587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" name="Google Shape;154;p18"/>
            <p:cNvCxnSpPr/>
            <p:nvPr/>
          </p:nvCxnSpPr>
          <p:spPr>
            <a:xfrm>
              <a:off x="300474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" name="Google Shape;155;p18"/>
            <p:cNvCxnSpPr/>
            <p:nvPr/>
          </p:nvCxnSpPr>
          <p:spPr>
            <a:xfrm>
              <a:off x="315361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" name="Google Shape;156;p18"/>
            <p:cNvCxnSpPr/>
            <p:nvPr/>
          </p:nvCxnSpPr>
          <p:spPr>
            <a:xfrm>
              <a:off x="330247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" name="Google Shape;157;p18"/>
            <p:cNvCxnSpPr/>
            <p:nvPr/>
          </p:nvCxnSpPr>
          <p:spPr>
            <a:xfrm>
              <a:off x="345134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18"/>
            <p:cNvCxnSpPr/>
            <p:nvPr/>
          </p:nvCxnSpPr>
          <p:spPr>
            <a:xfrm>
              <a:off x="360021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8"/>
            <p:cNvCxnSpPr/>
            <p:nvPr/>
          </p:nvCxnSpPr>
          <p:spPr>
            <a:xfrm>
              <a:off x="374907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18"/>
            <p:cNvCxnSpPr/>
            <p:nvPr/>
          </p:nvCxnSpPr>
          <p:spPr>
            <a:xfrm>
              <a:off x="389794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" name="Google Shape;161;p18"/>
            <p:cNvCxnSpPr/>
            <p:nvPr/>
          </p:nvCxnSpPr>
          <p:spPr>
            <a:xfrm>
              <a:off x="404681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18"/>
            <p:cNvCxnSpPr/>
            <p:nvPr/>
          </p:nvCxnSpPr>
          <p:spPr>
            <a:xfrm>
              <a:off x="419568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18"/>
            <p:cNvCxnSpPr/>
            <p:nvPr/>
          </p:nvCxnSpPr>
          <p:spPr>
            <a:xfrm>
              <a:off x="434454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" name="Google Shape;164;p18"/>
            <p:cNvCxnSpPr/>
            <p:nvPr/>
          </p:nvCxnSpPr>
          <p:spPr>
            <a:xfrm>
              <a:off x="449341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" name="Google Shape;165;p18"/>
            <p:cNvCxnSpPr/>
            <p:nvPr/>
          </p:nvCxnSpPr>
          <p:spPr>
            <a:xfrm>
              <a:off x="464228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166;p18"/>
            <p:cNvCxnSpPr/>
            <p:nvPr/>
          </p:nvCxnSpPr>
          <p:spPr>
            <a:xfrm>
              <a:off x="479114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7" name="Google Shape;167;p18"/>
            <p:cNvCxnSpPr/>
            <p:nvPr/>
          </p:nvCxnSpPr>
          <p:spPr>
            <a:xfrm>
              <a:off x="494001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p18"/>
            <p:cNvCxnSpPr/>
            <p:nvPr/>
          </p:nvCxnSpPr>
          <p:spPr>
            <a:xfrm>
              <a:off x="508888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18"/>
            <p:cNvCxnSpPr/>
            <p:nvPr/>
          </p:nvCxnSpPr>
          <p:spPr>
            <a:xfrm>
              <a:off x="523774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18"/>
            <p:cNvCxnSpPr/>
            <p:nvPr/>
          </p:nvCxnSpPr>
          <p:spPr>
            <a:xfrm>
              <a:off x="538661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18"/>
            <p:cNvCxnSpPr/>
            <p:nvPr/>
          </p:nvCxnSpPr>
          <p:spPr>
            <a:xfrm>
              <a:off x="553548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" name="Google Shape;172;p18"/>
            <p:cNvCxnSpPr/>
            <p:nvPr/>
          </p:nvCxnSpPr>
          <p:spPr>
            <a:xfrm>
              <a:off x="568435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73;p18"/>
            <p:cNvCxnSpPr/>
            <p:nvPr/>
          </p:nvCxnSpPr>
          <p:spPr>
            <a:xfrm>
              <a:off x="583321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" name="Google Shape;174;p18"/>
            <p:cNvCxnSpPr/>
            <p:nvPr/>
          </p:nvCxnSpPr>
          <p:spPr>
            <a:xfrm>
              <a:off x="598208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18"/>
            <p:cNvCxnSpPr/>
            <p:nvPr/>
          </p:nvCxnSpPr>
          <p:spPr>
            <a:xfrm>
              <a:off x="613095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18"/>
            <p:cNvCxnSpPr/>
            <p:nvPr/>
          </p:nvCxnSpPr>
          <p:spPr>
            <a:xfrm>
              <a:off x="627981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7" name="Google Shape;177;p18"/>
            <p:cNvCxnSpPr/>
            <p:nvPr/>
          </p:nvCxnSpPr>
          <p:spPr>
            <a:xfrm>
              <a:off x="642868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8" name="Google Shape;178;p18"/>
            <p:cNvCxnSpPr/>
            <p:nvPr/>
          </p:nvCxnSpPr>
          <p:spPr>
            <a:xfrm>
              <a:off x="657755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p18"/>
            <p:cNvCxnSpPr/>
            <p:nvPr/>
          </p:nvCxnSpPr>
          <p:spPr>
            <a:xfrm>
              <a:off x="672641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18"/>
            <p:cNvCxnSpPr/>
            <p:nvPr/>
          </p:nvCxnSpPr>
          <p:spPr>
            <a:xfrm>
              <a:off x="687528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18"/>
            <p:cNvCxnSpPr/>
            <p:nvPr/>
          </p:nvCxnSpPr>
          <p:spPr>
            <a:xfrm>
              <a:off x="702415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18"/>
            <p:cNvCxnSpPr/>
            <p:nvPr/>
          </p:nvCxnSpPr>
          <p:spPr>
            <a:xfrm>
              <a:off x="717302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732188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747075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761962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86;p18"/>
            <p:cNvCxnSpPr/>
            <p:nvPr/>
          </p:nvCxnSpPr>
          <p:spPr>
            <a:xfrm>
              <a:off x="776848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18"/>
            <p:cNvCxnSpPr/>
            <p:nvPr/>
          </p:nvCxnSpPr>
          <p:spPr>
            <a:xfrm>
              <a:off x="791735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18"/>
            <p:cNvCxnSpPr/>
            <p:nvPr/>
          </p:nvCxnSpPr>
          <p:spPr>
            <a:xfrm>
              <a:off x="806622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18"/>
            <p:cNvCxnSpPr/>
            <p:nvPr/>
          </p:nvCxnSpPr>
          <p:spPr>
            <a:xfrm>
              <a:off x="821508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836395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851282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18"/>
            <p:cNvCxnSpPr/>
            <p:nvPr/>
          </p:nvCxnSpPr>
          <p:spPr>
            <a:xfrm>
              <a:off x="866169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3" name="Google Shape;193;p18"/>
            <p:cNvCxnSpPr/>
            <p:nvPr/>
          </p:nvCxnSpPr>
          <p:spPr>
            <a:xfrm>
              <a:off x="881055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18"/>
            <p:cNvCxnSpPr/>
            <p:nvPr/>
          </p:nvCxnSpPr>
          <p:spPr>
            <a:xfrm>
              <a:off x="895942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" name="Google Shape;195;p18"/>
            <p:cNvCxnSpPr/>
            <p:nvPr/>
          </p:nvCxnSpPr>
          <p:spPr>
            <a:xfrm>
              <a:off x="910829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18"/>
            <p:cNvCxnSpPr/>
            <p:nvPr/>
          </p:nvCxnSpPr>
          <p:spPr>
            <a:xfrm>
              <a:off x="925715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" name="Google Shape;197;p18"/>
            <p:cNvCxnSpPr/>
            <p:nvPr/>
          </p:nvCxnSpPr>
          <p:spPr>
            <a:xfrm>
              <a:off x="940602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98;p18"/>
            <p:cNvCxnSpPr/>
            <p:nvPr/>
          </p:nvCxnSpPr>
          <p:spPr>
            <a:xfrm>
              <a:off x="955489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99;p18"/>
            <p:cNvCxnSpPr/>
            <p:nvPr/>
          </p:nvCxnSpPr>
          <p:spPr>
            <a:xfrm>
              <a:off x="970375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200;p18"/>
            <p:cNvCxnSpPr/>
            <p:nvPr/>
          </p:nvCxnSpPr>
          <p:spPr>
            <a:xfrm>
              <a:off x="985262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1" name="Google Shape;201;p18"/>
            <p:cNvCxnSpPr/>
            <p:nvPr/>
          </p:nvCxnSpPr>
          <p:spPr>
            <a:xfrm>
              <a:off x="1000149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2" name="Google Shape;202;p18"/>
            <p:cNvCxnSpPr/>
            <p:nvPr/>
          </p:nvCxnSpPr>
          <p:spPr>
            <a:xfrm>
              <a:off x="1015036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3" name="Google Shape;203;p18"/>
            <p:cNvCxnSpPr/>
            <p:nvPr/>
          </p:nvCxnSpPr>
          <p:spPr>
            <a:xfrm>
              <a:off x="1029922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4" name="Google Shape;204;p18"/>
            <p:cNvCxnSpPr/>
            <p:nvPr/>
          </p:nvCxnSpPr>
          <p:spPr>
            <a:xfrm>
              <a:off x="1044809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5" name="Google Shape;205;p18"/>
            <p:cNvCxnSpPr/>
            <p:nvPr/>
          </p:nvCxnSpPr>
          <p:spPr>
            <a:xfrm>
              <a:off x="1059696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6" name="Google Shape;206;p18"/>
            <p:cNvCxnSpPr/>
            <p:nvPr/>
          </p:nvCxnSpPr>
          <p:spPr>
            <a:xfrm>
              <a:off x="1074582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7" name="Google Shape;207;p18"/>
            <p:cNvCxnSpPr/>
            <p:nvPr/>
          </p:nvCxnSpPr>
          <p:spPr>
            <a:xfrm>
              <a:off x="1089469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8" name="Google Shape;208;p18"/>
            <p:cNvCxnSpPr/>
            <p:nvPr/>
          </p:nvCxnSpPr>
          <p:spPr>
            <a:xfrm>
              <a:off x="1104356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9" name="Google Shape;209;p18"/>
            <p:cNvCxnSpPr/>
            <p:nvPr/>
          </p:nvCxnSpPr>
          <p:spPr>
            <a:xfrm>
              <a:off x="1119242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0" name="Google Shape;210;p18"/>
            <p:cNvCxnSpPr/>
            <p:nvPr/>
          </p:nvCxnSpPr>
          <p:spPr>
            <a:xfrm>
              <a:off x="1134129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1" name="Google Shape;211;p18"/>
            <p:cNvCxnSpPr/>
            <p:nvPr/>
          </p:nvCxnSpPr>
          <p:spPr>
            <a:xfrm>
              <a:off x="1149016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2" name="Google Shape;212;p18"/>
            <p:cNvCxnSpPr/>
            <p:nvPr/>
          </p:nvCxnSpPr>
          <p:spPr>
            <a:xfrm>
              <a:off x="1163903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3" name="Google Shape;213;p18"/>
            <p:cNvCxnSpPr/>
            <p:nvPr/>
          </p:nvCxnSpPr>
          <p:spPr>
            <a:xfrm>
              <a:off x="1178789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4" name="Google Shape;214;p18"/>
            <p:cNvCxnSpPr/>
            <p:nvPr/>
          </p:nvCxnSpPr>
          <p:spPr>
            <a:xfrm>
              <a:off x="1193676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5" name="Google Shape;215;p18"/>
            <p:cNvCxnSpPr/>
            <p:nvPr/>
          </p:nvCxnSpPr>
          <p:spPr>
            <a:xfrm>
              <a:off x="1208563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" name="Google Shape;216;p18"/>
            <p:cNvCxnSpPr/>
            <p:nvPr/>
          </p:nvCxnSpPr>
          <p:spPr>
            <a:xfrm>
              <a:off x="1223449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7" name="Google Shape;217;p18"/>
            <p:cNvCxnSpPr/>
            <p:nvPr/>
          </p:nvCxnSpPr>
          <p:spPr>
            <a:xfrm>
              <a:off x="1238336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8" name="Google Shape;218;p18"/>
            <p:cNvCxnSpPr/>
            <p:nvPr/>
          </p:nvCxnSpPr>
          <p:spPr>
            <a:xfrm>
              <a:off x="1253223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9" name="Google Shape;219;p18"/>
            <p:cNvCxnSpPr/>
            <p:nvPr/>
          </p:nvCxnSpPr>
          <p:spPr>
            <a:xfrm>
              <a:off x="1268109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0" name="Google Shape;220;p18"/>
            <p:cNvCxnSpPr/>
            <p:nvPr/>
          </p:nvCxnSpPr>
          <p:spPr>
            <a:xfrm>
              <a:off x="1282996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1" name="Google Shape;221;p18"/>
            <p:cNvCxnSpPr/>
            <p:nvPr/>
          </p:nvCxnSpPr>
          <p:spPr>
            <a:xfrm>
              <a:off x="1297883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" name="Google Shape;222;p18"/>
            <p:cNvCxnSpPr/>
            <p:nvPr/>
          </p:nvCxnSpPr>
          <p:spPr>
            <a:xfrm>
              <a:off x="1312770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3" name="Google Shape;223;p18"/>
            <p:cNvCxnSpPr/>
            <p:nvPr/>
          </p:nvCxnSpPr>
          <p:spPr>
            <a:xfrm>
              <a:off x="1327656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4" name="Google Shape;224;p18"/>
            <p:cNvCxnSpPr/>
            <p:nvPr/>
          </p:nvCxnSpPr>
          <p:spPr>
            <a:xfrm>
              <a:off x="1342543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18"/>
            <p:cNvCxnSpPr/>
            <p:nvPr/>
          </p:nvCxnSpPr>
          <p:spPr>
            <a:xfrm>
              <a:off x="1357430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6" name="Google Shape;226;p18"/>
            <p:cNvCxnSpPr/>
            <p:nvPr/>
          </p:nvCxnSpPr>
          <p:spPr>
            <a:xfrm>
              <a:off x="1372316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7" name="Google Shape;227;p18"/>
            <p:cNvCxnSpPr/>
            <p:nvPr/>
          </p:nvCxnSpPr>
          <p:spPr>
            <a:xfrm>
              <a:off x="1387203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8" name="Google Shape;228;p18"/>
            <p:cNvCxnSpPr/>
            <p:nvPr/>
          </p:nvCxnSpPr>
          <p:spPr>
            <a:xfrm>
              <a:off x="1402090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9" name="Google Shape;229;p18"/>
            <p:cNvCxnSpPr/>
            <p:nvPr/>
          </p:nvCxnSpPr>
          <p:spPr>
            <a:xfrm>
              <a:off x="1416976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0" name="Google Shape;230;p18"/>
            <p:cNvCxnSpPr/>
            <p:nvPr/>
          </p:nvCxnSpPr>
          <p:spPr>
            <a:xfrm>
              <a:off x="1431863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1" name="Google Shape;231;p18"/>
            <p:cNvCxnSpPr/>
            <p:nvPr/>
          </p:nvCxnSpPr>
          <p:spPr>
            <a:xfrm>
              <a:off x="1446750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2" name="Google Shape;232;p18"/>
            <p:cNvCxnSpPr/>
            <p:nvPr/>
          </p:nvCxnSpPr>
          <p:spPr>
            <a:xfrm>
              <a:off x="1461637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3" name="Google Shape;233;p18"/>
            <p:cNvCxnSpPr/>
            <p:nvPr/>
          </p:nvCxnSpPr>
          <p:spPr>
            <a:xfrm>
              <a:off x="1476523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4" name="Google Shape;234;p18"/>
            <p:cNvCxnSpPr/>
            <p:nvPr/>
          </p:nvCxnSpPr>
          <p:spPr>
            <a:xfrm>
              <a:off x="1491410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5" name="Google Shape;235;p18"/>
            <p:cNvCxnSpPr/>
            <p:nvPr/>
          </p:nvCxnSpPr>
          <p:spPr>
            <a:xfrm>
              <a:off x="1506297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6" name="Google Shape;236;p18"/>
            <p:cNvCxnSpPr/>
            <p:nvPr/>
          </p:nvCxnSpPr>
          <p:spPr>
            <a:xfrm>
              <a:off x="1521183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7" name="Google Shape;237;p18"/>
            <p:cNvCxnSpPr/>
            <p:nvPr/>
          </p:nvCxnSpPr>
          <p:spPr>
            <a:xfrm>
              <a:off x="1536070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8" name="Google Shape;238;p18"/>
            <p:cNvCxnSpPr/>
            <p:nvPr/>
          </p:nvCxnSpPr>
          <p:spPr>
            <a:xfrm>
              <a:off x="1550957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9" name="Google Shape;239;p18"/>
            <p:cNvCxnSpPr/>
            <p:nvPr/>
          </p:nvCxnSpPr>
          <p:spPr>
            <a:xfrm>
              <a:off x="1565843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0" name="Google Shape;240;p18"/>
            <p:cNvCxnSpPr/>
            <p:nvPr/>
          </p:nvCxnSpPr>
          <p:spPr>
            <a:xfrm>
              <a:off x="1580730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1" name="Google Shape;241;p18"/>
            <p:cNvCxnSpPr/>
            <p:nvPr/>
          </p:nvCxnSpPr>
          <p:spPr>
            <a:xfrm>
              <a:off x="1595617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2" name="Google Shape;242;p18"/>
            <p:cNvCxnSpPr/>
            <p:nvPr/>
          </p:nvCxnSpPr>
          <p:spPr>
            <a:xfrm>
              <a:off x="1610504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p18"/>
            <p:cNvCxnSpPr/>
            <p:nvPr/>
          </p:nvCxnSpPr>
          <p:spPr>
            <a:xfrm>
              <a:off x="1625390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18"/>
            <p:cNvCxnSpPr/>
            <p:nvPr/>
          </p:nvCxnSpPr>
          <p:spPr>
            <a:xfrm>
              <a:off x="1640277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18"/>
            <p:cNvCxnSpPr/>
            <p:nvPr/>
          </p:nvCxnSpPr>
          <p:spPr>
            <a:xfrm>
              <a:off x="1655164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6" name="Google Shape;246;p18"/>
            <p:cNvCxnSpPr/>
            <p:nvPr/>
          </p:nvCxnSpPr>
          <p:spPr>
            <a:xfrm>
              <a:off x="1670050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18"/>
            <p:cNvCxnSpPr/>
            <p:nvPr/>
          </p:nvCxnSpPr>
          <p:spPr>
            <a:xfrm>
              <a:off x="1684937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18"/>
            <p:cNvCxnSpPr/>
            <p:nvPr/>
          </p:nvCxnSpPr>
          <p:spPr>
            <a:xfrm>
              <a:off x="1699824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9" name="Google Shape;249;p18"/>
            <p:cNvCxnSpPr/>
            <p:nvPr/>
          </p:nvCxnSpPr>
          <p:spPr>
            <a:xfrm>
              <a:off x="1714710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0" name="Google Shape;250;p18"/>
            <p:cNvCxnSpPr/>
            <p:nvPr/>
          </p:nvCxnSpPr>
          <p:spPr>
            <a:xfrm>
              <a:off x="1729597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1" name="Google Shape;251;p18"/>
            <p:cNvCxnSpPr/>
            <p:nvPr/>
          </p:nvCxnSpPr>
          <p:spPr>
            <a:xfrm>
              <a:off x="1744484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18"/>
            <p:cNvCxnSpPr/>
            <p:nvPr/>
          </p:nvCxnSpPr>
          <p:spPr>
            <a:xfrm>
              <a:off x="1759370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18"/>
            <p:cNvCxnSpPr/>
            <p:nvPr/>
          </p:nvCxnSpPr>
          <p:spPr>
            <a:xfrm>
              <a:off x="1774257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4" name="Google Shape;254;p18"/>
            <p:cNvCxnSpPr/>
            <p:nvPr/>
          </p:nvCxnSpPr>
          <p:spPr>
            <a:xfrm>
              <a:off x="1789144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5" name="Google Shape;255;p18"/>
            <p:cNvCxnSpPr/>
            <p:nvPr/>
          </p:nvCxnSpPr>
          <p:spPr>
            <a:xfrm>
              <a:off x="1804031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18"/>
            <p:cNvCxnSpPr/>
            <p:nvPr/>
          </p:nvCxnSpPr>
          <p:spPr>
            <a:xfrm>
              <a:off x="1818917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18"/>
            <p:cNvCxnSpPr/>
            <p:nvPr/>
          </p:nvCxnSpPr>
          <p:spPr>
            <a:xfrm>
              <a:off x="1833804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18"/>
            <p:cNvCxnSpPr/>
            <p:nvPr/>
          </p:nvCxnSpPr>
          <p:spPr>
            <a:xfrm>
              <a:off x="1848691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18"/>
            <p:cNvCxnSpPr/>
            <p:nvPr/>
          </p:nvCxnSpPr>
          <p:spPr>
            <a:xfrm>
              <a:off x="1863578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18"/>
            <p:cNvCxnSpPr/>
            <p:nvPr/>
          </p:nvCxnSpPr>
          <p:spPr>
            <a:xfrm>
              <a:off x="1878464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18"/>
            <p:cNvCxnSpPr/>
            <p:nvPr/>
          </p:nvCxnSpPr>
          <p:spPr>
            <a:xfrm>
              <a:off x="1893346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62" name="Google Shape;262;p18" descr="Y:\IMMAGINE _COORDINATA_2014\PPT\modello1\loghi_PNG\03_Polimi_logotipo_bandiera-1rig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898" y="6346378"/>
            <a:ext cx="2780124" cy="28938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6672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2" type="twoObj">
  <p:cSld name="Contenuto 2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"/>
          <p:cNvSpPr txBox="1"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9" name="Google Shape;399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0" name="Google Shape;40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1" name="Google Shape;40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2" name="Google Shape;40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262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Confronto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2"/>
          <p:cNvSpPr txBox="1"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0" name="Google Shape;410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1" name="Google Shape;411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9382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Solo titolo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"/>
          <p:cNvSpPr txBox="1"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5" name="Google Shape;41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6" name="Google Shape;41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6779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o" type="blank">
  <p:cSld name="Vuoto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9" name="Google Shape;41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0" name="Google Shape;42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986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Contenuto con didascalia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24" name="Google Shape;424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25" name="Google Shape;42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6" name="Google Shape;42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7" name="Google Shape;42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937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Immagine con didascalia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1" name="Google Shape;431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2" name="Google Shape;43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3" name="Google Shape;43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4" name="Google Shape;43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9540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Titolo e testo verticale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7"/>
          <p:cNvSpPr txBox="1">
            <a:spLocks noGrp="1"/>
          </p:cNvSpPr>
          <p:nvPr>
            <p:ph type="body" idx="1"/>
          </p:nvPr>
        </p:nvSpPr>
        <p:spPr>
          <a:xfrm rot="5400000">
            <a:off x="2265945" y="-208544"/>
            <a:ext cx="4525963" cy="814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8" name="Google Shape;43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9" name="Google Shape;43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0" name="Google Shape;44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926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237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Nome Cognome, assoc.prof. ABC Dept.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8"/>
          <p:cNvGrpSpPr/>
          <p:nvPr/>
        </p:nvGrpSpPr>
        <p:grpSpPr>
          <a:xfrm>
            <a:off x="48007" y="1089904"/>
            <a:ext cx="9036648" cy="180000"/>
            <a:chOff x="1218340" y="275867"/>
            <a:chExt cx="17715122" cy="567843"/>
          </a:xfrm>
        </p:grpSpPr>
        <p:cxnSp>
          <p:nvCxnSpPr>
            <p:cNvPr id="142" name="Google Shape;142;p18"/>
            <p:cNvCxnSpPr/>
            <p:nvPr/>
          </p:nvCxnSpPr>
          <p:spPr>
            <a:xfrm>
              <a:off x="121834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18"/>
            <p:cNvCxnSpPr/>
            <p:nvPr/>
          </p:nvCxnSpPr>
          <p:spPr>
            <a:xfrm>
              <a:off x="136720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18"/>
            <p:cNvCxnSpPr/>
            <p:nvPr/>
          </p:nvCxnSpPr>
          <p:spPr>
            <a:xfrm>
              <a:off x="151607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5" name="Google Shape;145;p18"/>
            <p:cNvCxnSpPr/>
            <p:nvPr/>
          </p:nvCxnSpPr>
          <p:spPr>
            <a:xfrm>
              <a:off x="166494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18"/>
            <p:cNvCxnSpPr/>
            <p:nvPr/>
          </p:nvCxnSpPr>
          <p:spPr>
            <a:xfrm>
              <a:off x="181380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18"/>
            <p:cNvCxnSpPr/>
            <p:nvPr/>
          </p:nvCxnSpPr>
          <p:spPr>
            <a:xfrm>
              <a:off x="196267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18"/>
            <p:cNvCxnSpPr/>
            <p:nvPr/>
          </p:nvCxnSpPr>
          <p:spPr>
            <a:xfrm>
              <a:off x="211154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" name="Google Shape;149;p18"/>
            <p:cNvCxnSpPr/>
            <p:nvPr/>
          </p:nvCxnSpPr>
          <p:spPr>
            <a:xfrm>
              <a:off x="226040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p18"/>
            <p:cNvCxnSpPr/>
            <p:nvPr/>
          </p:nvCxnSpPr>
          <p:spPr>
            <a:xfrm>
              <a:off x="240927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" name="Google Shape;151;p18"/>
            <p:cNvCxnSpPr/>
            <p:nvPr/>
          </p:nvCxnSpPr>
          <p:spPr>
            <a:xfrm>
              <a:off x="255814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" name="Google Shape;152;p18"/>
            <p:cNvCxnSpPr/>
            <p:nvPr/>
          </p:nvCxnSpPr>
          <p:spPr>
            <a:xfrm>
              <a:off x="270701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" name="Google Shape;153;p18"/>
            <p:cNvCxnSpPr/>
            <p:nvPr/>
          </p:nvCxnSpPr>
          <p:spPr>
            <a:xfrm>
              <a:off x="285587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" name="Google Shape;154;p18"/>
            <p:cNvCxnSpPr/>
            <p:nvPr/>
          </p:nvCxnSpPr>
          <p:spPr>
            <a:xfrm>
              <a:off x="300474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" name="Google Shape;155;p18"/>
            <p:cNvCxnSpPr/>
            <p:nvPr/>
          </p:nvCxnSpPr>
          <p:spPr>
            <a:xfrm>
              <a:off x="315361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" name="Google Shape;156;p18"/>
            <p:cNvCxnSpPr/>
            <p:nvPr/>
          </p:nvCxnSpPr>
          <p:spPr>
            <a:xfrm>
              <a:off x="330247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" name="Google Shape;157;p18"/>
            <p:cNvCxnSpPr/>
            <p:nvPr/>
          </p:nvCxnSpPr>
          <p:spPr>
            <a:xfrm>
              <a:off x="345134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18"/>
            <p:cNvCxnSpPr/>
            <p:nvPr/>
          </p:nvCxnSpPr>
          <p:spPr>
            <a:xfrm>
              <a:off x="360021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8"/>
            <p:cNvCxnSpPr/>
            <p:nvPr/>
          </p:nvCxnSpPr>
          <p:spPr>
            <a:xfrm>
              <a:off x="374907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18"/>
            <p:cNvCxnSpPr/>
            <p:nvPr/>
          </p:nvCxnSpPr>
          <p:spPr>
            <a:xfrm>
              <a:off x="389794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" name="Google Shape;161;p18"/>
            <p:cNvCxnSpPr/>
            <p:nvPr/>
          </p:nvCxnSpPr>
          <p:spPr>
            <a:xfrm>
              <a:off x="404681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18"/>
            <p:cNvCxnSpPr/>
            <p:nvPr/>
          </p:nvCxnSpPr>
          <p:spPr>
            <a:xfrm>
              <a:off x="419568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18"/>
            <p:cNvCxnSpPr/>
            <p:nvPr/>
          </p:nvCxnSpPr>
          <p:spPr>
            <a:xfrm>
              <a:off x="434454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" name="Google Shape;164;p18"/>
            <p:cNvCxnSpPr/>
            <p:nvPr/>
          </p:nvCxnSpPr>
          <p:spPr>
            <a:xfrm>
              <a:off x="449341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" name="Google Shape;165;p18"/>
            <p:cNvCxnSpPr/>
            <p:nvPr/>
          </p:nvCxnSpPr>
          <p:spPr>
            <a:xfrm>
              <a:off x="464228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166;p18"/>
            <p:cNvCxnSpPr/>
            <p:nvPr/>
          </p:nvCxnSpPr>
          <p:spPr>
            <a:xfrm>
              <a:off x="479114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7" name="Google Shape;167;p18"/>
            <p:cNvCxnSpPr/>
            <p:nvPr/>
          </p:nvCxnSpPr>
          <p:spPr>
            <a:xfrm>
              <a:off x="494001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p18"/>
            <p:cNvCxnSpPr/>
            <p:nvPr/>
          </p:nvCxnSpPr>
          <p:spPr>
            <a:xfrm>
              <a:off x="508888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18"/>
            <p:cNvCxnSpPr/>
            <p:nvPr/>
          </p:nvCxnSpPr>
          <p:spPr>
            <a:xfrm>
              <a:off x="523774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18"/>
            <p:cNvCxnSpPr/>
            <p:nvPr/>
          </p:nvCxnSpPr>
          <p:spPr>
            <a:xfrm>
              <a:off x="538661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18"/>
            <p:cNvCxnSpPr/>
            <p:nvPr/>
          </p:nvCxnSpPr>
          <p:spPr>
            <a:xfrm>
              <a:off x="553548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" name="Google Shape;172;p18"/>
            <p:cNvCxnSpPr/>
            <p:nvPr/>
          </p:nvCxnSpPr>
          <p:spPr>
            <a:xfrm>
              <a:off x="568435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73;p18"/>
            <p:cNvCxnSpPr/>
            <p:nvPr/>
          </p:nvCxnSpPr>
          <p:spPr>
            <a:xfrm>
              <a:off x="583321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" name="Google Shape;174;p18"/>
            <p:cNvCxnSpPr/>
            <p:nvPr/>
          </p:nvCxnSpPr>
          <p:spPr>
            <a:xfrm>
              <a:off x="598208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18"/>
            <p:cNvCxnSpPr/>
            <p:nvPr/>
          </p:nvCxnSpPr>
          <p:spPr>
            <a:xfrm>
              <a:off x="613095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18"/>
            <p:cNvCxnSpPr/>
            <p:nvPr/>
          </p:nvCxnSpPr>
          <p:spPr>
            <a:xfrm>
              <a:off x="627981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7" name="Google Shape;177;p18"/>
            <p:cNvCxnSpPr/>
            <p:nvPr/>
          </p:nvCxnSpPr>
          <p:spPr>
            <a:xfrm>
              <a:off x="642868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8" name="Google Shape;178;p18"/>
            <p:cNvCxnSpPr/>
            <p:nvPr/>
          </p:nvCxnSpPr>
          <p:spPr>
            <a:xfrm>
              <a:off x="657755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p18"/>
            <p:cNvCxnSpPr/>
            <p:nvPr/>
          </p:nvCxnSpPr>
          <p:spPr>
            <a:xfrm>
              <a:off x="672641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18"/>
            <p:cNvCxnSpPr/>
            <p:nvPr/>
          </p:nvCxnSpPr>
          <p:spPr>
            <a:xfrm>
              <a:off x="687528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18"/>
            <p:cNvCxnSpPr/>
            <p:nvPr/>
          </p:nvCxnSpPr>
          <p:spPr>
            <a:xfrm>
              <a:off x="702415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18"/>
            <p:cNvCxnSpPr/>
            <p:nvPr/>
          </p:nvCxnSpPr>
          <p:spPr>
            <a:xfrm>
              <a:off x="717302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732188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747075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761962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86;p18"/>
            <p:cNvCxnSpPr/>
            <p:nvPr/>
          </p:nvCxnSpPr>
          <p:spPr>
            <a:xfrm>
              <a:off x="776848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18"/>
            <p:cNvCxnSpPr/>
            <p:nvPr/>
          </p:nvCxnSpPr>
          <p:spPr>
            <a:xfrm>
              <a:off x="791735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18"/>
            <p:cNvCxnSpPr/>
            <p:nvPr/>
          </p:nvCxnSpPr>
          <p:spPr>
            <a:xfrm>
              <a:off x="806622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18"/>
            <p:cNvCxnSpPr/>
            <p:nvPr/>
          </p:nvCxnSpPr>
          <p:spPr>
            <a:xfrm>
              <a:off x="821508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836395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851282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18"/>
            <p:cNvCxnSpPr/>
            <p:nvPr/>
          </p:nvCxnSpPr>
          <p:spPr>
            <a:xfrm>
              <a:off x="866169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3" name="Google Shape;193;p18"/>
            <p:cNvCxnSpPr/>
            <p:nvPr/>
          </p:nvCxnSpPr>
          <p:spPr>
            <a:xfrm>
              <a:off x="881055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18"/>
            <p:cNvCxnSpPr/>
            <p:nvPr/>
          </p:nvCxnSpPr>
          <p:spPr>
            <a:xfrm>
              <a:off x="895942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" name="Google Shape;195;p18"/>
            <p:cNvCxnSpPr/>
            <p:nvPr/>
          </p:nvCxnSpPr>
          <p:spPr>
            <a:xfrm>
              <a:off x="910829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18"/>
            <p:cNvCxnSpPr/>
            <p:nvPr/>
          </p:nvCxnSpPr>
          <p:spPr>
            <a:xfrm>
              <a:off x="925715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" name="Google Shape;197;p18"/>
            <p:cNvCxnSpPr/>
            <p:nvPr/>
          </p:nvCxnSpPr>
          <p:spPr>
            <a:xfrm>
              <a:off x="940602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98;p18"/>
            <p:cNvCxnSpPr/>
            <p:nvPr/>
          </p:nvCxnSpPr>
          <p:spPr>
            <a:xfrm>
              <a:off x="955489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99;p18"/>
            <p:cNvCxnSpPr/>
            <p:nvPr/>
          </p:nvCxnSpPr>
          <p:spPr>
            <a:xfrm>
              <a:off x="970375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200;p18"/>
            <p:cNvCxnSpPr/>
            <p:nvPr/>
          </p:nvCxnSpPr>
          <p:spPr>
            <a:xfrm>
              <a:off x="985262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1" name="Google Shape;201;p18"/>
            <p:cNvCxnSpPr/>
            <p:nvPr/>
          </p:nvCxnSpPr>
          <p:spPr>
            <a:xfrm>
              <a:off x="1000149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2" name="Google Shape;202;p18"/>
            <p:cNvCxnSpPr/>
            <p:nvPr/>
          </p:nvCxnSpPr>
          <p:spPr>
            <a:xfrm>
              <a:off x="1015036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3" name="Google Shape;203;p18"/>
            <p:cNvCxnSpPr/>
            <p:nvPr/>
          </p:nvCxnSpPr>
          <p:spPr>
            <a:xfrm>
              <a:off x="1029922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4" name="Google Shape;204;p18"/>
            <p:cNvCxnSpPr/>
            <p:nvPr/>
          </p:nvCxnSpPr>
          <p:spPr>
            <a:xfrm>
              <a:off x="1044809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5" name="Google Shape;205;p18"/>
            <p:cNvCxnSpPr/>
            <p:nvPr/>
          </p:nvCxnSpPr>
          <p:spPr>
            <a:xfrm>
              <a:off x="1059696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6" name="Google Shape;206;p18"/>
            <p:cNvCxnSpPr/>
            <p:nvPr/>
          </p:nvCxnSpPr>
          <p:spPr>
            <a:xfrm>
              <a:off x="1074582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7" name="Google Shape;207;p18"/>
            <p:cNvCxnSpPr/>
            <p:nvPr/>
          </p:nvCxnSpPr>
          <p:spPr>
            <a:xfrm>
              <a:off x="1089469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8" name="Google Shape;208;p18"/>
            <p:cNvCxnSpPr/>
            <p:nvPr/>
          </p:nvCxnSpPr>
          <p:spPr>
            <a:xfrm>
              <a:off x="1104356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9" name="Google Shape;209;p18"/>
            <p:cNvCxnSpPr/>
            <p:nvPr/>
          </p:nvCxnSpPr>
          <p:spPr>
            <a:xfrm>
              <a:off x="1119242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0" name="Google Shape;210;p18"/>
            <p:cNvCxnSpPr/>
            <p:nvPr/>
          </p:nvCxnSpPr>
          <p:spPr>
            <a:xfrm>
              <a:off x="1134129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1" name="Google Shape;211;p18"/>
            <p:cNvCxnSpPr/>
            <p:nvPr/>
          </p:nvCxnSpPr>
          <p:spPr>
            <a:xfrm>
              <a:off x="1149016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2" name="Google Shape;212;p18"/>
            <p:cNvCxnSpPr/>
            <p:nvPr/>
          </p:nvCxnSpPr>
          <p:spPr>
            <a:xfrm>
              <a:off x="1163903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3" name="Google Shape;213;p18"/>
            <p:cNvCxnSpPr/>
            <p:nvPr/>
          </p:nvCxnSpPr>
          <p:spPr>
            <a:xfrm>
              <a:off x="1178789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4" name="Google Shape;214;p18"/>
            <p:cNvCxnSpPr/>
            <p:nvPr/>
          </p:nvCxnSpPr>
          <p:spPr>
            <a:xfrm>
              <a:off x="1193676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5" name="Google Shape;215;p18"/>
            <p:cNvCxnSpPr/>
            <p:nvPr/>
          </p:nvCxnSpPr>
          <p:spPr>
            <a:xfrm>
              <a:off x="1208563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" name="Google Shape;216;p18"/>
            <p:cNvCxnSpPr/>
            <p:nvPr/>
          </p:nvCxnSpPr>
          <p:spPr>
            <a:xfrm>
              <a:off x="1223449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7" name="Google Shape;217;p18"/>
            <p:cNvCxnSpPr/>
            <p:nvPr/>
          </p:nvCxnSpPr>
          <p:spPr>
            <a:xfrm>
              <a:off x="1238336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8" name="Google Shape;218;p18"/>
            <p:cNvCxnSpPr/>
            <p:nvPr/>
          </p:nvCxnSpPr>
          <p:spPr>
            <a:xfrm>
              <a:off x="1253223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9" name="Google Shape;219;p18"/>
            <p:cNvCxnSpPr/>
            <p:nvPr/>
          </p:nvCxnSpPr>
          <p:spPr>
            <a:xfrm>
              <a:off x="1268109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0" name="Google Shape;220;p18"/>
            <p:cNvCxnSpPr/>
            <p:nvPr/>
          </p:nvCxnSpPr>
          <p:spPr>
            <a:xfrm>
              <a:off x="1282996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1" name="Google Shape;221;p18"/>
            <p:cNvCxnSpPr/>
            <p:nvPr/>
          </p:nvCxnSpPr>
          <p:spPr>
            <a:xfrm>
              <a:off x="1297883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" name="Google Shape;222;p18"/>
            <p:cNvCxnSpPr/>
            <p:nvPr/>
          </p:nvCxnSpPr>
          <p:spPr>
            <a:xfrm>
              <a:off x="1312770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3" name="Google Shape;223;p18"/>
            <p:cNvCxnSpPr/>
            <p:nvPr/>
          </p:nvCxnSpPr>
          <p:spPr>
            <a:xfrm>
              <a:off x="1327656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4" name="Google Shape;224;p18"/>
            <p:cNvCxnSpPr/>
            <p:nvPr/>
          </p:nvCxnSpPr>
          <p:spPr>
            <a:xfrm>
              <a:off x="1342543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18"/>
            <p:cNvCxnSpPr/>
            <p:nvPr/>
          </p:nvCxnSpPr>
          <p:spPr>
            <a:xfrm>
              <a:off x="1357430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6" name="Google Shape;226;p18"/>
            <p:cNvCxnSpPr/>
            <p:nvPr/>
          </p:nvCxnSpPr>
          <p:spPr>
            <a:xfrm>
              <a:off x="1372316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7" name="Google Shape;227;p18"/>
            <p:cNvCxnSpPr/>
            <p:nvPr/>
          </p:nvCxnSpPr>
          <p:spPr>
            <a:xfrm>
              <a:off x="1387203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8" name="Google Shape;228;p18"/>
            <p:cNvCxnSpPr/>
            <p:nvPr/>
          </p:nvCxnSpPr>
          <p:spPr>
            <a:xfrm>
              <a:off x="1402090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9" name="Google Shape;229;p18"/>
            <p:cNvCxnSpPr/>
            <p:nvPr/>
          </p:nvCxnSpPr>
          <p:spPr>
            <a:xfrm>
              <a:off x="1416976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0" name="Google Shape;230;p18"/>
            <p:cNvCxnSpPr/>
            <p:nvPr/>
          </p:nvCxnSpPr>
          <p:spPr>
            <a:xfrm>
              <a:off x="1431863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1" name="Google Shape;231;p18"/>
            <p:cNvCxnSpPr/>
            <p:nvPr/>
          </p:nvCxnSpPr>
          <p:spPr>
            <a:xfrm>
              <a:off x="1446750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2" name="Google Shape;232;p18"/>
            <p:cNvCxnSpPr/>
            <p:nvPr/>
          </p:nvCxnSpPr>
          <p:spPr>
            <a:xfrm>
              <a:off x="1461637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3" name="Google Shape;233;p18"/>
            <p:cNvCxnSpPr/>
            <p:nvPr/>
          </p:nvCxnSpPr>
          <p:spPr>
            <a:xfrm>
              <a:off x="1476523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4" name="Google Shape;234;p18"/>
            <p:cNvCxnSpPr/>
            <p:nvPr/>
          </p:nvCxnSpPr>
          <p:spPr>
            <a:xfrm>
              <a:off x="1491410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5" name="Google Shape;235;p18"/>
            <p:cNvCxnSpPr/>
            <p:nvPr/>
          </p:nvCxnSpPr>
          <p:spPr>
            <a:xfrm>
              <a:off x="1506297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6" name="Google Shape;236;p18"/>
            <p:cNvCxnSpPr/>
            <p:nvPr/>
          </p:nvCxnSpPr>
          <p:spPr>
            <a:xfrm>
              <a:off x="1521183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7" name="Google Shape;237;p18"/>
            <p:cNvCxnSpPr/>
            <p:nvPr/>
          </p:nvCxnSpPr>
          <p:spPr>
            <a:xfrm>
              <a:off x="1536070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8" name="Google Shape;238;p18"/>
            <p:cNvCxnSpPr/>
            <p:nvPr/>
          </p:nvCxnSpPr>
          <p:spPr>
            <a:xfrm>
              <a:off x="1550957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9" name="Google Shape;239;p18"/>
            <p:cNvCxnSpPr/>
            <p:nvPr/>
          </p:nvCxnSpPr>
          <p:spPr>
            <a:xfrm>
              <a:off x="1565843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0" name="Google Shape;240;p18"/>
            <p:cNvCxnSpPr/>
            <p:nvPr/>
          </p:nvCxnSpPr>
          <p:spPr>
            <a:xfrm>
              <a:off x="1580730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1" name="Google Shape;241;p18"/>
            <p:cNvCxnSpPr/>
            <p:nvPr/>
          </p:nvCxnSpPr>
          <p:spPr>
            <a:xfrm>
              <a:off x="1595617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2" name="Google Shape;242;p18"/>
            <p:cNvCxnSpPr/>
            <p:nvPr/>
          </p:nvCxnSpPr>
          <p:spPr>
            <a:xfrm>
              <a:off x="1610504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p18"/>
            <p:cNvCxnSpPr/>
            <p:nvPr/>
          </p:nvCxnSpPr>
          <p:spPr>
            <a:xfrm>
              <a:off x="16253906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18"/>
            <p:cNvCxnSpPr/>
            <p:nvPr/>
          </p:nvCxnSpPr>
          <p:spPr>
            <a:xfrm>
              <a:off x="1640277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18"/>
            <p:cNvCxnSpPr/>
            <p:nvPr/>
          </p:nvCxnSpPr>
          <p:spPr>
            <a:xfrm>
              <a:off x="1655164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6" name="Google Shape;246;p18"/>
            <p:cNvCxnSpPr/>
            <p:nvPr/>
          </p:nvCxnSpPr>
          <p:spPr>
            <a:xfrm>
              <a:off x="1670050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18"/>
            <p:cNvCxnSpPr/>
            <p:nvPr/>
          </p:nvCxnSpPr>
          <p:spPr>
            <a:xfrm>
              <a:off x="1684937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18"/>
            <p:cNvCxnSpPr/>
            <p:nvPr/>
          </p:nvCxnSpPr>
          <p:spPr>
            <a:xfrm>
              <a:off x="16998242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9" name="Google Shape;249;p18"/>
            <p:cNvCxnSpPr/>
            <p:nvPr/>
          </p:nvCxnSpPr>
          <p:spPr>
            <a:xfrm>
              <a:off x="1714710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0" name="Google Shape;250;p18"/>
            <p:cNvCxnSpPr/>
            <p:nvPr/>
          </p:nvCxnSpPr>
          <p:spPr>
            <a:xfrm>
              <a:off x="1729597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1" name="Google Shape;251;p18"/>
            <p:cNvCxnSpPr/>
            <p:nvPr/>
          </p:nvCxnSpPr>
          <p:spPr>
            <a:xfrm>
              <a:off x="1744484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18"/>
            <p:cNvCxnSpPr/>
            <p:nvPr/>
          </p:nvCxnSpPr>
          <p:spPr>
            <a:xfrm>
              <a:off x="17593709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18"/>
            <p:cNvCxnSpPr/>
            <p:nvPr/>
          </p:nvCxnSpPr>
          <p:spPr>
            <a:xfrm>
              <a:off x="17742577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4" name="Google Shape;254;p18"/>
            <p:cNvCxnSpPr/>
            <p:nvPr/>
          </p:nvCxnSpPr>
          <p:spPr>
            <a:xfrm>
              <a:off x="17891444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5" name="Google Shape;255;p18"/>
            <p:cNvCxnSpPr/>
            <p:nvPr/>
          </p:nvCxnSpPr>
          <p:spPr>
            <a:xfrm>
              <a:off x="18040311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18"/>
            <p:cNvCxnSpPr/>
            <p:nvPr/>
          </p:nvCxnSpPr>
          <p:spPr>
            <a:xfrm>
              <a:off x="18189178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18"/>
            <p:cNvCxnSpPr/>
            <p:nvPr/>
          </p:nvCxnSpPr>
          <p:spPr>
            <a:xfrm>
              <a:off x="1833804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18"/>
            <p:cNvCxnSpPr/>
            <p:nvPr/>
          </p:nvCxnSpPr>
          <p:spPr>
            <a:xfrm>
              <a:off x="1848691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18"/>
            <p:cNvCxnSpPr/>
            <p:nvPr/>
          </p:nvCxnSpPr>
          <p:spPr>
            <a:xfrm>
              <a:off x="18635780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18"/>
            <p:cNvCxnSpPr/>
            <p:nvPr/>
          </p:nvCxnSpPr>
          <p:spPr>
            <a:xfrm>
              <a:off x="18784645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18"/>
            <p:cNvCxnSpPr/>
            <p:nvPr/>
          </p:nvCxnSpPr>
          <p:spPr>
            <a:xfrm>
              <a:off x="18933463" y="275867"/>
              <a:ext cx="0" cy="567843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62" name="Google Shape;262;p18" descr="Y:\IMMAGINE _COORDINATA_2014\PPT\modello1\loghi_PNG\03_Polimi_logotipo_bandiera-1rig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898" y="6346378"/>
            <a:ext cx="2780124" cy="28938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verticale e testo" type="vertTitleAndTx">
  <p:cSld name="Titolo verticale e testo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4" name="Google Shape;444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5" name="Google Shape;445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622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5" name="Google Shape;395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2" type="twoObj">
  <p:cSld name="TWO_OBJECTS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"/>
          <p:cNvSpPr txBox="1"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9" name="Google Shape;399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0" name="Google Shape;40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1" name="Google Shape;40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2" name="Google Shape;40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2"/>
          <p:cNvSpPr txBox="1"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0" name="Google Shape;410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1" name="Google Shape;411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"/>
          <p:cNvSpPr txBox="1"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5" name="Google Shape;41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6" name="Google Shape;41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o" type="blank">
  <p:cSld name="BLANK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9" name="Google Shape;41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0" name="Google Shape;42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24" name="Google Shape;424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25" name="Google Shape;42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6" name="Google Shape;42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7" name="Google Shape;42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1" name="Google Shape;431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2" name="Google Shape;43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3" name="Google Shape;43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4" name="Google Shape;43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8718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CK4Q5L8FPs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065393-44B9-4C54-98EE-4F50B055802E}"/>
              </a:ext>
            </a:extLst>
          </p:cNvPr>
          <p:cNvSpPr txBox="1"/>
          <p:nvPr/>
        </p:nvSpPr>
        <p:spPr>
          <a:xfrm>
            <a:off x="664512" y="4157985"/>
            <a:ext cx="7814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+mj-lt"/>
              </a:rPr>
              <a:t>Computer Music </a:t>
            </a:r>
            <a:r>
              <a:rPr lang="it-IT" sz="2800" dirty="0" err="1">
                <a:solidFill>
                  <a:schemeClr val="bg1"/>
                </a:solidFill>
                <a:latin typeface="+mj-lt"/>
              </a:rPr>
              <a:t>Representation</a:t>
            </a:r>
            <a:r>
              <a:rPr lang="it-IT" sz="2800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it-IT" sz="2800" dirty="0" err="1">
                <a:solidFill>
                  <a:schemeClr val="bg1"/>
                </a:solidFill>
                <a:latin typeface="+mj-lt"/>
              </a:rPr>
              <a:t>Modeling</a:t>
            </a:r>
            <a:endParaRPr lang="it-IT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CAC7A3-92A2-44E5-973E-FE9247EDE89B}"/>
              </a:ext>
            </a:extLst>
          </p:cNvPr>
          <p:cNvSpPr txBox="1"/>
          <p:nvPr/>
        </p:nvSpPr>
        <p:spPr>
          <a:xfrm>
            <a:off x="2069253" y="5193686"/>
            <a:ext cx="487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+mj-lt"/>
              </a:rPr>
              <a:t>«</a:t>
            </a:r>
            <a:r>
              <a:rPr lang="it-IT" sz="3600" dirty="0" err="1">
                <a:solidFill>
                  <a:schemeClr val="bg1"/>
                </a:solidFill>
                <a:latin typeface="+mj-lt"/>
              </a:rPr>
              <a:t>Need</a:t>
            </a:r>
            <a:r>
              <a:rPr lang="it-IT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600" dirty="0" err="1">
                <a:solidFill>
                  <a:schemeClr val="bg1"/>
                </a:solidFill>
                <a:latin typeface="+mj-lt"/>
              </a:rPr>
              <a:t>Chords</a:t>
            </a:r>
            <a:r>
              <a:rPr lang="it-IT" sz="3600" dirty="0">
                <a:solidFill>
                  <a:schemeClr val="bg1"/>
                </a:solidFill>
                <a:latin typeface="+mj-lt"/>
              </a:rPr>
              <a:t>?»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269D39-2928-4682-9D7B-23D42E92D2FF}"/>
              </a:ext>
            </a:extLst>
          </p:cNvPr>
          <p:cNvSpPr txBox="1"/>
          <p:nvPr/>
        </p:nvSpPr>
        <p:spPr>
          <a:xfrm>
            <a:off x="2203806" y="4696061"/>
            <a:ext cx="473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M. Sc. in Music and Acoustic Engineering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2972D3-0140-46B3-8358-7ACDF9FBAA46}"/>
              </a:ext>
            </a:extLst>
          </p:cNvPr>
          <p:cNvSpPr txBox="1"/>
          <p:nvPr/>
        </p:nvSpPr>
        <p:spPr>
          <a:xfrm>
            <a:off x="1006868" y="6029865"/>
            <a:ext cx="166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Silvio Attolini</a:t>
            </a:r>
          </a:p>
          <a:p>
            <a:pPr algn="ctr"/>
            <a:r>
              <a:rPr lang="it-IT" b="0" dirty="0">
                <a:solidFill>
                  <a:schemeClr val="bg1"/>
                </a:solidFill>
                <a:effectLst/>
                <a:latin typeface="+mj-lt"/>
              </a:rPr>
              <a:t>10539533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227EF4-0B2B-498D-A606-4F7682ADF5E8}"/>
              </a:ext>
            </a:extLst>
          </p:cNvPr>
          <p:cNvSpPr txBox="1"/>
          <p:nvPr/>
        </p:nvSpPr>
        <p:spPr>
          <a:xfrm>
            <a:off x="3531740" y="6029865"/>
            <a:ext cx="2080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Davide Marin Pasin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10799610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8F02C18-4B5C-43E3-A029-33068CA2FDBC}"/>
              </a:ext>
            </a:extLst>
          </p:cNvPr>
          <p:cNvSpPr txBox="1"/>
          <p:nvPr/>
        </p:nvSpPr>
        <p:spPr>
          <a:xfrm>
            <a:off x="6056614" y="6028800"/>
            <a:ext cx="2080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Federico Ceriola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10786380</a:t>
            </a:r>
          </a:p>
        </p:txBody>
      </p:sp>
    </p:spTree>
    <p:extLst>
      <p:ext uri="{BB962C8B-B14F-4D97-AF65-F5344CB8AC3E}">
        <p14:creationId xmlns:p14="http://schemas.microsoft.com/office/powerpoint/2010/main" val="91846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66A4D-B44E-4A2F-A259-7EE94F44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Interactions with proposed results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A70E0EF-B1F0-4901-AB72-175C9FCD2CAF}"/>
              </a:ext>
            </a:extLst>
          </p:cNvPr>
          <p:cNvSpPr txBox="1"/>
          <p:nvPr/>
        </p:nvSpPr>
        <p:spPr>
          <a:xfrm>
            <a:off x="102740" y="6126163"/>
            <a:ext cx="3493213" cy="646331"/>
          </a:xfrm>
          <a:prstGeom prst="rect">
            <a:avLst/>
          </a:prstGeom>
          <a:solidFill>
            <a:srgbClr val="728FA5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  <a:highlight>
                  <a:srgbClr val="728FA5"/>
                </a:highlight>
              </a:rPr>
              <a:t>S.Attolini</a:t>
            </a:r>
            <a:endParaRPr lang="it-IT" sz="1200" dirty="0">
              <a:solidFill>
                <a:schemeClr val="bg1"/>
              </a:solidFill>
              <a:highlight>
                <a:srgbClr val="728FA5"/>
              </a:highlight>
            </a:endParaRP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D. Marin Pasin</a:t>
            </a: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F. Ceriola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3B6B6D-A006-400E-8CB1-5E8A956FA525}"/>
              </a:ext>
            </a:extLst>
          </p:cNvPr>
          <p:cNvSpPr txBox="1"/>
          <p:nvPr/>
        </p:nvSpPr>
        <p:spPr>
          <a:xfrm>
            <a:off x="3595953" y="6263460"/>
            <a:ext cx="195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MAE - CMRM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426A5F1-1870-44C6-9783-AB99F105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79" y="1414959"/>
            <a:ext cx="5493442" cy="46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8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66A4D-B44E-4A2F-A259-7EE94F44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Chromagram</a:t>
            </a:r>
            <a:r>
              <a:rPr lang="en-GB" sz="3200" dirty="0"/>
              <a:t> example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A70E0EF-B1F0-4901-AB72-175C9FCD2CAF}"/>
              </a:ext>
            </a:extLst>
          </p:cNvPr>
          <p:cNvSpPr txBox="1"/>
          <p:nvPr/>
        </p:nvSpPr>
        <p:spPr>
          <a:xfrm>
            <a:off x="102740" y="6126163"/>
            <a:ext cx="3493213" cy="646331"/>
          </a:xfrm>
          <a:prstGeom prst="rect">
            <a:avLst/>
          </a:prstGeom>
          <a:solidFill>
            <a:srgbClr val="728FA5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  <a:highlight>
                  <a:srgbClr val="728FA5"/>
                </a:highlight>
              </a:rPr>
              <a:t>S.Attolini</a:t>
            </a:r>
            <a:endParaRPr lang="it-IT" sz="1200" dirty="0">
              <a:solidFill>
                <a:schemeClr val="bg1"/>
              </a:solidFill>
              <a:highlight>
                <a:srgbClr val="728FA5"/>
              </a:highlight>
            </a:endParaRP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D. Marin Pasin</a:t>
            </a: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F. Ceriola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3B6B6D-A006-400E-8CB1-5E8A956FA525}"/>
              </a:ext>
            </a:extLst>
          </p:cNvPr>
          <p:cNvSpPr txBox="1"/>
          <p:nvPr/>
        </p:nvSpPr>
        <p:spPr>
          <a:xfrm>
            <a:off x="3595953" y="6263460"/>
            <a:ext cx="195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MAE - CMRM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68A05CF-2793-4197-B54E-3560961A2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382" y="1452323"/>
            <a:ext cx="6439231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8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00D667F4-E19C-478E-9853-F760D93085F5}"/>
              </a:ext>
            </a:extLst>
          </p:cNvPr>
          <p:cNvSpPr/>
          <p:nvPr/>
        </p:nvSpPr>
        <p:spPr>
          <a:xfrm>
            <a:off x="5961185" y="1511792"/>
            <a:ext cx="2831123" cy="41579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BAB941F-D8E6-476A-9A03-A7A9F4EDE9B4}"/>
              </a:ext>
            </a:extLst>
          </p:cNvPr>
          <p:cNvSpPr/>
          <p:nvPr/>
        </p:nvSpPr>
        <p:spPr>
          <a:xfrm>
            <a:off x="2543919" y="1521069"/>
            <a:ext cx="3123815" cy="41579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891D719-E6FD-4141-BFE8-2E72B3FA3A29}"/>
              </a:ext>
            </a:extLst>
          </p:cNvPr>
          <p:cNvSpPr/>
          <p:nvPr/>
        </p:nvSpPr>
        <p:spPr>
          <a:xfrm>
            <a:off x="575895" y="1521069"/>
            <a:ext cx="1541015" cy="41579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9D79F30-9E1F-417D-A290-CE3E96CC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latin typeface="+mj-lt"/>
              </a:rPr>
              <a:t>Database </a:t>
            </a:r>
            <a:r>
              <a:rPr lang="it-IT" sz="3200" dirty="0" err="1">
                <a:latin typeface="+mj-lt"/>
              </a:rPr>
              <a:t>structure</a:t>
            </a:r>
            <a:r>
              <a:rPr lang="it-IT" sz="3200" dirty="0">
                <a:latin typeface="+mj-lt"/>
              </a:rPr>
              <a:t> for Live Sharing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1A484-D177-40B0-97C8-F90C4EFC89F3}"/>
              </a:ext>
            </a:extLst>
          </p:cNvPr>
          <p:cNvSpPr txBox="1"/>
          <p:nvPr/>
        </p:nvSpPr>
        <p:spPr>
          <a:xfrm>
            <a:off x="430822" y="1661746"/>
            <a:ext cx="1820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Collections</a:t>
            </a:r>
            <a:r>
              <a:rPr lang="it-IT" dirty="0"/>
              <a:t>: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503873B-7FF9-4B05-9289-7933AB4D65D9}"/>
              </a:ext>
            </a:extLst>
          </p:cNvPr>
          <p:cNvSpPr txBox="1"/>
          <p:nvPr/>
        </p:nvSpPr>
        <p:spPr>
          <a:xfrm>
            <a:off x="3257139" y="1661746"/>
            <a:ext cx="1820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Documents</a:t>
            </a:r>
            <a:r>
              <a:rPr lang="it-IT" dirty="0"/>
              <a:t>: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3433197-27E9-4488-AF9E-C4291EC6B607}"/>
              </a:ext>
            </a:extLst>
          </p:cNvPr>
          <p:cNvSpPr txBox="1"/>
          <p:nvPr/>
        </p:nvSpPr>
        <p:spPr>
          <a:xfrm>
            <a:off x="6466742" y="1652954"/>
            <a:ext cx="1820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Fields: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B8ADB1-A3EA-4C2E-A5DF-02141177C90C}"/>
              </a:ext>
            </a:extLst>
          </p:cNvPr>
          <p:cNvSpPr txBox="1"/>
          <p:nvPr/>
        </p:nvSpPr>
        <p:spPr>
          <a:xfrm>
            <a:off x="518746" y="2461846"/>
            <a:ext cx="152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Users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DAFE8F3-5B0E-4F28-9E59-92E8B443E8E4}"/>
              </a:ext>
            </a:extLst>
          </p:cNvPr>
          <p:cNvSpPr txBox="1"/>
          <p:nvPr/>
        </p:nvSpPr>
        <p:spPr>
          <a:xfrm>
            <a:off x="558310" y="4787338"/>
            <a:ext cx="152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Comments</a:t>
            </a:r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2B70CFD-EE62-403B-8081-3947850C67A2}"/>
              </a:ext>
            </a:extLst>
          </p:cNvPr>
          <p:cNvSpPr txBox="1"/>
          <p:nvPr/>
        </p:nvSpPr>
        <p:spPr>
          <a:xfrm>
            <a:off x="575895" y="3590743"/>
            <a:ext cx="152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Posts</a:t>
            </a: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783EC16F-AC93-4D2B-8BF6-F966ADE54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22001"/>
              </p:ext>
            </p:extLst>
          </p:nvPr>
        </p:nvGraphicFramePr>
        <p:xfrm>
          <a:off x="6292364" y="2736661"/>
          <a:ext cx="2275741" cy="1447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5741">
                  <a:extLst>
                    <a:ext uri="{9D8B030D-6E8A-4147-A177-3AD203B41FA5}">
                      <a16:colId xmlns:a16="http://schemas.microsoft.com/office/drawing/2014/main" val="3458869248"/>
                    </a:ext>
                  </a:extLst>
                </a:gridCol>
              </a:tblGrid>
              <a:tr h="2527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300" dirty="0" err="1"/>
                        <a:t>Chords</a:t>
                      </a:r>
                      <a:r>
                        <a:rPr lang="it-IT" sz="13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17311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300" dirty="0" err="1"/>
                        <a:t>TimestampsInSeconds</a:t>
                      </a:r>
                      <a:endParaRPr lang="it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79438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300" dirty="0" err="1"/>
                        <a:t>NameOfSongs</a:t>
                      </a:r>
                      <a:endParaRPr lang="it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60559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300" dirty="0" err="1"/>
                        <a:t>Description</a:t>
                      </a:r>
                      <a:endParaRPr lang="it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885022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r>
                        <a:rPr lang="it-IT" sz="1300" dirty="0" err="1"/>
                        <a:t>UserNick</a:t>
                      </a:r>
                      <a:endParaRPr lang="it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882071"/>
                  </a:ext>
                </a:extLst>
              </a:tr>
            </a:tbl>
          </a:graphicData>
        </a:graphic>
      </p:graphicFrame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F81F2152-4B12-4EC0-9E56-8FD504BB8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59742"/>
              </p:ext>
            </p:extLst>
          </p:nvPr>
        </p:nvGraphicFramePr>
        <p:xfrm>
          <a:off x="6292365" y="2005911"/>
          <a:ext cx="227574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5740">
                  <a:extLst>
                    <a:ext uri="{9D8B030D-6E8A-4147-A177-3AD203B41FA5}">
                      <a16:colId xmlns:a16="http://schemas.microsoft.com/office/drawing/2014/main" val="4020567833"/>
                    </a:ext>
                  </a:extLst>
                </a:gridCol>
              </a:tblGrid>
              <a:tr h="230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300" dirty="0"/>
                        <a:t>Nickname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85845"/>
                  </a:ext>
                </a:extLst>
              </a:tr>
              <a:tr h="230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300" dirty="0" err="1"/>
                        <a:t>Profile</a:t>
                      </a:r>
                      <a:r>
                        <a:rPr lang="it-IT" sz="1300" dirty="0"/>
                        <a:t> Img 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92943"/>
                  </a:ext>
                </a:extLst>
              </a:tr>
            </a:tbl>
          </a:graphicData>
        </a:graphic>
      </p:graphicFrame>
      <p:graphicFrame>
        <p:nvGraphicFramePr>
          <p:cNvPr id="10" name="Tabella 11">
            <a:extLst>
              <a:ext uri="{FF2B5EF4-FFF2-40B4-BE49-F238E27FC236}">
                <a16:creationId xmlns:a16="http://schemas.microsoft.com/office/drawing/2014/main" id="{C1A087AE-B283-4C04-B709-0BE44F6D4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49619"/>
              </p:ext>
            </p:extLst>
          </p:nvPr>
        </p:nvGraphicFramePr>
        <p:xfrm>
          <a:off x="6292363" y="4336091"/>
          <a:ext cx="2275741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5741">
                  <a:extLst>
                    <a:ext uri="{9D8B030D-6E8A-4147-A177-3AD203B41FA5}">
                      <a16:colId xmlns:a16="http://schemas.microsoft.com/office/drawing/2014/main" val="109157359"/>
                    </a:ext>
                  </a:extLst>
                </a:gridCol>
              </a:tblGrid>
              <a:tr h="255893">
                <a:tc>
                  <a:txBody>
                    <a:bodyPr/>
                    <a:lstStyle/>
                    <a:p>
                      <a:r>
                        <a:rPr lang="it-IT" sz="13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97598"/>
                  </a:ext>
                </a:extLst>
              </a:tr>
              <a:tr h="255893">
                <a:tc>
                  <a:txBody>
                    <a:bodyPr/>
                    <a:lstStyle/>
                    <a:p>
                      <a:r>
                        <a:rPr lang="it-IT" sz="1300" dirty="0" err="1"/>
                        <a:t>PostID</a:t>
                      </a:r>
                      <a:endParaRPr lang="it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14547"/>
                  </a:ext>
                </a:extLst>
              </a:tr>
              <a:tr h="255893">
                <a:tc>
                  <a:txBody>
                    <a:bodyPr/>
                    <a:lstStyle/>
                    <a:p>
                      <a:r>
                        <a:rPr lang="it-IT" sz="13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97756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r>
                        <a:rPr lang="it-IT" sz="1300" dirty="0" err="1"/>
                        <a:t>UserNick</a:t>
                      </a:r>
                      <a:endParaRPr lang="it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8465"/>
                  </a:ext>
                </a:extLst>
              </a:tr>
            </a:tbl>
          </a:graphicData>
        </a:graphic>
      </p:graphicFrame>
      <p:graphicFrame>
        <p:nvGraphicFramePr>
          <p:cNvPr id="14" name="Tabella 15">
            <a:extLst>
              <a:ext uri="{FF2B5EF4-FFF2-40B4-BE49-F238E27FC236}">
                <a16:creationId xmlns:a16="http://schemas.microsoft.com/office/drawing/2014/main" id="{D208FA6B-44F9-4793-9582-79F512A6C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24991"/>
              </p:ext>
            </p:extLst>
          </p:nvPr>
        </p:nvGraphicFramePr>
        <p:xfrm>
          <a:off x="2871241" y="2053826"/>
          <a:ext cx="2398379" cy="868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379">
                  <a:extLst>
                    <a:ext uri="{9D8B030D-6E8A-4147-A177-3AD203B41FA5}">
                      <a16:colId xmlns:a16="http://schemas.microsoft.com/office/drawing/2014/main" val="866647572"/>
                    </a:ext>
                  </a:extLst>
                </a:gridCol>
              </a:tblGrid>
              <a:tr h="246221">
                <a:tc>
                  <a:txBody>
                    <a:bodyPr/>
                    <a:lstStyle/>
                    <a:p>
                      <a:r>
                        <a:rPr lang="it-IT" sz="1300" dirty="0" err="1"/>
                        <a:t>UsersID</a:t>
                      </a:r>
                      <a:endParaRPr lang="it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17352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3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35898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3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98269"/>
                  </a:ext>
                </a:extLst>
              </a:tr>
            </a:tbl>
          </a:graphicData>
        </a:graphic>
      </p:graphicFrame>
      <p:graphicFrame>
        <p:nvGraphicFramePr>
          <p:cNvPr id="38" name="Tabella 15">
            <a:extLst>
              <a:ext uri="{FF2B5EF4-FFF2-40B4-BE49-F238E27FC236}">
                <a16:creationId xmlns:a16="http://schemas.microsoft.com/office/drawing/2014/main" id="{9841218B-79AA-48BA-8BA3-49EA87C50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15494"/>
              </p:ext>
            </p:extLst>
          </p:nvPr>
        </p:nvGraphicFramePr>
        <p:xfrm>
          <a:off x="2871240" y="3276278"/>
          <a:ext cx="2398379" cy="85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379">
                  <a:extLst>
                    <a:ext uri="{9D8B030D-6E8A-4147-A177-3AD203B41FA5}">
                      <a16:colId xmlns:a16="http://schemas.microsoft.com/office/drawing/2014/main" val="866647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PostID</a:t>
                      </a:r>
                      <a:r>
                        <a:rPr lang="it-IT" sz="1200" dirty="0"/>
                        <a:t> (auto-</a:t>
                      </a:r>
                      <a:r>
                        <a:rPr lang="it-IT" sz="1200" dirty="0" err="1"/>
                        <a:t>generated</a:t>
                      </a:r>
                      <a:r>
                        <a:rPr lang="it-IT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17352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3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35898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3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98269"/>
                  </a:ext>
                </a:extLst>
              </a:tr>
            </a:tbl>
          </a:graphicData>
        </a:graphic>
      </p:graphicFrame>
      <p:graphicFrame>
        <p:nvGraphicFramePr>
          <p:cNvPr id="39" name="Tabella 15">
            <a:extLst>
              <a:ext uri="{FF2B5EF4-FFF2-40B4-BE49-F238E27FC236}">
                <a16:creationId xmlns:a16="http://schemas.microsoft.com/office/drawing/2014/main" id="{EF5F5EED-857D-4327-9234-79B54CEA3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09690"/>
              </p:ext>
            </p:extLst>
          </p:nvPr>
        </p:nvGraphicFramePr>
        <p:xfrm>
          <a:off x="2871239" y="4483491"/>
          <a:ext cx="2398379" cy="85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379">
                  <a:extLst>
                    <a:ext uri="{9D8B030D-6E8A-4147-A177-3AD203B41FA5}">
                      <a16:colId xmlns:a16="http://schemas.microsoft.com/office/drawing/2014/main" val="866647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200" dirty="0" err="1"/>
                        <a:t>CommentsID</a:t>
                      </a:r>
                      <a:r>
                        <a:rPr lang="it-IT" sz="1200" dirty="0"/>
                        <a:t> (auto-</a:t>
                      </a:r>
                      <a:r>
                        <a:rPr lang="it-IT" sz="1200" dirty="0" err="1"/>
                        <a:t>generated</a:t>
                      </a:r>
                      <a:r>
                        <a:rPr lang="it-IT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17352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3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35898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3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98269"/>
                  </a:ext>
                </a:extLst>
              </a:tr>
            </a:tbl>
          </a:graphicData>
        </a:graphic>
      </p:graphicFrame>
      <p:sp>
        <p:nvSpPr>
          <p:cNvPr id="41" name="Parentesi graffa aperta 40">
            <a:extLst>
              <a:ext uri="{FF2B5EF4-FFF2-40B4-BE49-F238E27FC236}">
                <a16:creationId xmlns:a16="http://schemas.microsoft.com/office/drawing/2014/main" id="{937C296E-FAA8-4085-B2FD-9A1379FE7063}"/>
              </a:ext>
            </a:extLst>
          </p:cNvPr>
          <p:cNvSpPr/>
          <p:nvPr/>
        </p:nvSpPr>
        <p:spPr>
          <a:xfrm>
            <a:off x="6128238" y="2005911"/>
            <a:ext cx="61547" cy="579120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Parentesi graffa aperta 41">
            <a:extLst>
              <a:ext uri="{FF2B5EF4-FFF2-40B4-BE49-F238E27FC236}">
                <a16:creationId xmlns:a16="http://schemas.microsoft.com/office/drawing/2014/main" id="{09540426-8184-48FD-8501-83ED33F93B79}"/>
              </a:ext>
            </a:extLst>
          </p:cNvPr>
          <p:cNvSpPr/>
          <p:nvPr/>
        </p:nvSpPr>
        <p:spPr>
          <a:xfrm>
            <a:off x="6142892" y="2738741"/>
            <a:ext cx="46894" cy="1445720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Parentesi graffa aperta 42">
            <a:extLst>
              <a:ext uri="{FF2B5EF4-FFF2-40B4-BE49-F238E27FC236}">
                <a16:creationId xmlns:a16="http://schemas.microsoft.com/office/drawing/2014/main" id="{DF1CF1A0-4C2E-4CF7-B585-F133696AD306}"/>
              </a:ext>
            </a:extLst>
          </p:cNvPr>
          <p:cNvSpPr/>
          <p:nvPr/>
        </p:nvSpPr>
        <p:spPr>
          <a:xfrm>
            <a:off x="6142891" y="4336091"/>
            <a:ext cx="46894" cy="1158240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6FA51513-7CCD-4EED-96E8-2CC1BCFD30FD}"/>
              </a:ext>
            </a:extLst>
          </p:cNvPr>
          <p:cNvCxnSpPr>
            <a:cxnSpLocks/>
          </p:cNvCxnSpPr>
          <p:nvPr/>
        </p:nvCxnSpPr>
        <p:spPr>
          <a:xfrm>
            <a:off x="5372100" y="2361469"/>
            <a:ext cx="6535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F2F968F-78BF-495B-B660-A93DE122B594}"/>
              </a:ext>
            </a:extLst>
          </p:cNvPr>
          <p:cNvCxnSpPr>
            <a:cxnSpLocks/>
          </p:cNvCxnSpPr>
          <p:nvPr/>
        </p:nvCxnSpPr>
        <p:spPr>
          <a:xfrm>
            <a:off x="5372100" y="3590012"/>
            <a:ext cx="6535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30F94372-60E3-47A4-80A5-CB3D3C622057}"/>
              </a:ext>
            </a:extLst>
          </p:cNvPr>
          <p:cNvCxnSpPr>
            <a:cxnSpLocks/>
          </p:cNvCxnSpPr>
          <p:nvPr/>
        </p:nvCxnSpPr>
        <p:spPr>
          <a:xfrm>
            <a:off x="5372100" y="4915270"/>
            <a:ext cx="6535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E4FFC10-5AB1-4F47-A621-A3B04F28E300}"/>
              </a:ext>
            </a:extLst>
          </p:cNvPr>
          <p:cNvSpPr txBox="1"/>
          <p:nvPr/>
        </p:nvSpPr>
        <p:spPr>
          <a:xfrm>
            <a:off x="102740" y="6126163"/>
            <a:ext cx="3493213" cy="646331"/>
          </a:xfrm>
          <a:prstGeom prst="rect">
            <a:avLst/>
          </a:prstGeom>
          <a:solidFill>
            <a:srgbClr val="728FA5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  <a:highlight>
                  <a:srgbClr val="728FA5"/>
                </a:highlight>
              </a:rPr>
              <a:t>S.Attolini</a:t>
            </a:r>
            <a:endParaRPr lang="it-IT" sz="1200" dirty="0">
              <a:solidFill>
                <a:schemeClr val="bg1"/>
              </a:solidFill>
              <a:highlight>
                <a:srgbClr val="728FA5"/>
              </a:highlight>
            </a:endParaRP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D. Marin Pasin</a:t>
            </a: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F. Ceriola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019B0369-E290-4A03-A84A-054E2A5E6D64}"/>
              </a:ext>
            </a:extLst>
          </p:cNvPr>
          <p:cNvSpPr txBox="1"/>
          <p:nvPr/>
        </p:nvSpPr>
        <p:spPr>
          <a:xfrm>
            <a:off x="3595953" y="6263460"/>
            <a:ext cx="195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MAE - CMRM</a:t>
            </a:r>
          </a:p>
        </p:txBody>
      </p:sp>
      <p:sp>
        <p:nvSpPr>
          <p:cNvPr id="52" name="Segnaposto numero diapositiva 51">
            <a:extLst>
              <a:ext uri="{FF2B5EF4-FFF2-40B4-BE49-F238E27FC236}">
                <a16:creationId xmlns:a16="http://schemas.microsoft.com/office/drawing/2014/main" id="{092A3DBF-C794-4F5B-8685-37FC3DE2C9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bg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1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9D79F30-9E1F-417D-A290-CE3E96CC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latin typeface="+mj-lt"/>
              </a:rPr>
              <a:t>Future </a:t>
            </a:r>
            <a:r>
              <a:rPr lang="it-IT" sz="3200" dirty="0" err="1">
                <a:latin typeface="+mj-lt"/>
              </a:rPr>
              <a:t>Developements</a:t>
            </a:r>
            <a:endParaRPr lang="it-IT" sz="3200" dirty="0">
              <a:latin typeface="+mj-l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2B8A58-7FD7-498B-95BB-8B20ABA1A065}"/>
              </a:ext>
            </a:extLst>
          </p:cNvPr>
          <p:cNvSpPr txBox="1"/>
          <p:nvPr/>
        </p:nvSpPr>
        <p:spPr>
          <a:xfrm>
            <a:off x="729762" y="2074985"/>
            <a:ext cx="7658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Analysis page: </a:t>
            </a:r>
            <a:r>
              <a:rPr lang="it-IT" sz="2000" dirty="0" err="1"/>
              <a:t>choose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chord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to </a:t>
            </a:r>
            <a:r>
              <a:rPr lang="it-IT" sz="2000" dirty="0" err="1"/>
              <a:t>keep</a:t>
            </a:r>
            <a:r>
              <a:rPr lang="it-IT" sz="2000" dirty="0"/>
              <a:t> or </a:t>
            </a:r>
            <a:r>
              <a:rPr lang="it-IT" sz="2000" dirty="0" err="1"/>
              <a:t>change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Machine Learning: the system </a:t>
            </a:r>
            <a:r>
              <a:rPr lang="it-IT" sz="2000" dirty="0" err="1"/>
              <a:t>recognize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</a:t>
            </a:r>
            <a:r>
              <a:rPr lang="it-IT" sz="2000" dirty="0" err="1"/>
              <a:t>much</a:t>
            </a:r>
            <a:r>
              <a:rPr lang="it-IT" sz="2000" dirty="0"/>
              <a:t> the </a:t>
            </a:r>
            <a:r>
              <a:rPr lang="it-IT" sz="2000" dirty="0" err="1"/>
              <a:t>chord</a:t>
            </a:r>
            <a:r>
              <a:rPr lang="it-IT" sz="2000" dirty="0"/>
              <a:t> </a:t>
            </a:r>
            <a:r>
              <a:rPr lang="it-IT" sz="2000" dirty="0" err="1"/>
              <a:t>retrieved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far from the </a:t>
            </a:r>
            <a:r>
              <a:rPr lang="it-IT" sz="2000" dirty="0" err="1"/>
              <a:t>most</a:t>
            </a:r>
            <a:r>
              <a:rPr lang="it-IT" sz="2000" dirty="0"/>
              <a:t> </a:t>
            </a:r>
            <a:r>
              <a:rPr lang="it-IT" sz="2000" dirty="0" err="1"/>
              <a:t>probable</a:t>
            </a:r>
            <a:r>
              <a:rPr lang="it-IT" sz="2000" dirty="0"/>
              <a:t> </a:t>
            </a:r>
            <a:r>
              <a:rPr lang="it-IT" sz="2000" dirty="0" err="1"/>
              <a:t>answer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Comment</a:t>
            </a:r>
            <a:r>
              <a:rPr lang="it-IT" sz="2000" dirty="0"/>
              <a:t> page: </a:t>
            </a:r>
            <a:r>
              <a:rPr lang="it-IT" sz="2000" dirty="0" err="1"/>
              <a:t>based</a:t>
            </a:r>
            <a:r>
              <a:rPr lang="it-IT" sz="2000" dirty="0"/>
              <a:t> on the machine learning </a:t>
            </a:r>
            <a:r>
              <a:rPr lang="it-IT" sz="2000" dirty="0" err="1"/>
              <a:t>computation</a:t>
            </a:r>
            <a:r>
              <a:rPr lang="it-IT" sz="2000" dirty="0"/>
              <a:t> </a:t>
            </a:r>
            <a:r>
              <a:rPr lang="it-IT" sz="2000" dirty="0" err="1"/>
              <a:t>results</a:t>
            </a:r>
            <a:r>
              <a:rPr lang="it-IT" sz="2000" dirty="0"/>
              <a:t> </a:t>
            </a:r>
            <a:r>
              <a:rPr lang="it-IT" sz="2000" dirty="0" err="1"/>
              <a:t>other</a:t>
            </a:r>
            <a:r>
              <a:rPr lang="it-IT" sz="2000" dirty="0"/>
              <a:t> users can </a:t>
            </a:r>
            <a:r>
              <a:rPr lang="it-IT" sz="2000" dirty="0" err="1"/>
              <a:t>suggest</a:t>
            </a:r>
            <a:r>
              <a:rPr lang="it-IT" sz="2000" dirty="0"/>
              <a:t> the best </a:t>
            </a:r>
            <a:r>
              <a:rPr lang="it-IT" sz="2000" dirty="0" err="1"/>
              <a:t>answer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Adapt</a:t>
            </a:r>
            <a:r>
              <a:rPr lang="it-IT" sz="2000" dirty="0"/>
              <a:t>  the app to </a:t>
            </a:r>
            <a:r>
              <a:rPr lang="it-IT" sz="2000" dirty="0" err="1"/>
              <a:t>every</a:t>
            </a:r>
            <a:r>
              <a:rPr lang="it-IT" sz="2000" dirty="0"/>
              <a:t> device by </a:t>
            </a:r>
            <a:r>
              <a:rPr lang="it-IT" sz="2000" dirty="0" err="1"/>
              <a:t>adding</a:t>
            </a:r>
            <a:r>
              <a:rPr lang="it-IT" sz="2000" dirty="0"/>
              <a:t> media queries in CSS.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…</a:t>
            </a:r>
            <a:r>
              <a:rPr lang="it-IT" sz="2000" dirty="0" err="1"/>
              <a:t>any</a:t>
            </a:r>
            <a:r>
              <a:rPr lang="it-IT" sz="2000" dirty="0"/>
              <a:t> </a:t>
            </a:r>
            <a:r>
              <a:rPr lang="it-IT" sz="2000" dirty="0" err="1"/>
              <a:t>suggestions</a:t>
            </a:r>
            <a:r>
              <a:rPr lang="it-IT" sz="2000" dirty="0"/>
              <a:t>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45583D-32CF-4874-8AAE-9ECF55E5C84D}"/>
              </a:ext>
            </a:extLst>
          </p:cNvPr>
          <p:cNvSpPr txBox="1"/>
          <p:nvPr/>
        </p:nvSpPr>
        <p:spPr>
          <a:xfrm>
            <a:off x="102740" y="6126163"/>
            <a:ext cx="3493213" cy="646331"/>
          </a:xfrm>
          <a:prstGeom prst="rect">
            <a:avLst/>
          </a:prstGeom>
          <a:solidFill>
            <a:srgbClr val="728FA5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  <a:highlight>
                  <a:srgbClr val="728FA5"/>
                </a:highlight>
              </a:rPr>
              <a:t>S.Attolini</a:t>
            </a:r>
            <a:endParaRPr lang="it-IT" sz="1200" dirty="0">
              <a:solidFill>
                <a:schemeClr val="bg1"/>
              </a:solidFill>
              <a:highlight>
                <a:srgbClr val="728FA5"/>
              </a:highlight>
            </a:endParaRP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D. Marin Pasin</a:t>
            </a: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F. Ceriola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6F0311-EC9B-45DA-8B56-776311C49ABA}"/>
              </a:ext>
            </a:extLst>
          </p:cNvPr>
          <p:cNvSpPr txBox="1"/>
          <p:nvPr/>
        </p:nvSpPr>
        <p:spPr>
          <a:xfrm>
            <a:off x="3595953" y="6263460"/>
            <a:ext cx="195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MAE - CMRM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34D993-0854-4D1A-B7A7-252DBA971F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bg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38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9D79F30-9E1F-417D-A290-CE3E96CC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latin typeface="+mj-lt"/>
              </a:rPr>
              <a:t>Demo</a:t>
            </a:r>
          </a:p>
        </p:txBody>
      </p:sp>
      <p:pic>
        <p:nvPicPr>
          <p:cNvPr id="3" name="Elementi multimediali online 2" title="&quot;Need Chords?&quot; Presentation video - Advanced Coding Tools and Methodologies">
            <a:hlinkClick r:id="" action="ppaction://media"/>
            <a:extLst>
              <a:ext uri="{FF2B5EF4-FFF2-40B4-BE49-F238E27FC236}">
                <a16:creationId xmlns:a16="http://schemas.microsoft.com/office/drawing/2014/main" id="{23C40DDB-3EB3-4632-ADDE-BBB086D8F9A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82147" y="1470899"/>
            <a:ext cx="6379706" cy="360453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B21723-1D65-4B3B-972E-5D734218C115}"/>
              </a:ext>
            </a:extLst>
          </p:cNvPr>
          <p:cNvSpPr txBox="1"/>
          <p:nvPr/>
        </p:nvSpPr>
        <p:spPr>
          <a:xfrm>
            <a:off x="1679824" y="5566766"/>
            <a:ext cx="5784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https://www.youtube.com/watch?v=UCK4Q5L8FPs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83AAD9-1EAB-40A3-891E-202CD28B802E}"/>
              </a:ext>
            </a:extLst>
          </p:cNvPr>
          <p:cNvSpPr txBox="1"/>
          <p:nvPr/>
        </p:nvSpPr>
        <p:spPr>
          <a:xfrm>
            <a:off x="102740" y="6126163"/>
            <a:ext cx="3493213" cy="646331"/>
          </a:xfrm>
          <a:prstGeom prst="rect">
            <a:avLst/>
          </a:prstGeom>
          <a:solidFill>
            <a:srgbClr val="728FA5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  <a:highlight>
                  <a:srgbClr val="728FA5"/>
                </a:highlight>
              </a:rPr>
              <a:t>S.Attolini</a:t>
            </a:r>
            <a:endParaRPr lang="it-IT" sz="1200" dirty="0">
              <a:solidFill>
                <a:schemeClr val="bg1"/>
              </a:solidFill>
              <a:highlight>
                <a:srgbClr val="728FA5"/>
              </a:highlight>
            </a:endParaRP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D. Marin Pasin</a:t>
            </a: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F. Ceriola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EA3FC318-7A22-4A9F-B54F-36C62F1C1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bg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156A5F-533D-4C5B-8A33-14AD92901504}"/>
              </a:ext>
            </a:extLst>
          </p:cNvPr>
          <p:cNvSpPr txBox="1"/>
          <p:nvPr/>
        </p:nvSpPr>
        <p:spPr>
          <a:xfrm>
            <a:off x="3595953" y="6263460"/>
            <a:ext cx="195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MAE - CMRM</a:t>
            </a:r>
          </a:p>
        </p:txBody>
      </p:sp>
    </p:spTree>
    <p:extLst>
      <p:ext uri="{BB962C8B-B14F-4D97-AF65-F5344CB8AC3E}">
        <p14:creationId xmlns:p14="http://schemas.microsoft.com/office/powerpoint/2010/main" val="31150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66A4D-B44E-4A2F-A259-7EE94F44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+mj-lt"/>
              </a:rPr>
              <a:t>What is Need Chords?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D58792-E83C-4F80-A41F-C8F0D39FF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>
                <a:latin typeface="+mj-lt"/>
              </a:rPr>
              <a:t>“Need Chords?” is a Web app that combines a chords recognition system with a live sharing between the users.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>
                <a:latin typeface="+mj-lt"/>
              </a:rPr>
              <a:t>Features: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Chords recognition based on the chromogram algorithm.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Authentication with mail and password.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Live sharing on a public board.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Feedbacks through comments on the board.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F7635A-504F-4BAB-9268-A0365D38D7D6}"/>
              </a:ext>
            </a:extLst>
          </p:cNvPr>
          <p:cNvSpPr txBox="1"/>
          <p:nvPr/>
        </p:nvSpPr>
        <p:spPr>
          <a:xfrm>
            <a:off x="102740" y="6126163"/>
            <a:ext cx="3493213" cy="646331"/>
          </a:xfrm>
          <a:prstGeom prst="rect">
            <a:avLst/>
          </a:prstGeom>
          <a:solidFill>
            <a:srgbClr val="728FA5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  <a:highlight>
                  <a:srgbClr val="728FA5"/>
                </a:highlight>
              </a:rPr>
              <a:t>S.Attolini</a:t>
            </a:r>
            <a:endParaRPr lang="it-IT" sz="1200" dirty="0">
              <a:solidFill>
                <a:schemeClr val="bg1"/>
              </a:solidFill>
              <a:highlight>
                <a:srgbClr val="728FA5"/>
              </a:highlight>
            </a:endParaRP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D. Marin Pasin</a:t>
            </a: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F. Ceriola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084ABB-AD26-4B4E-9626-4F68B56FC1C1}"/>
              </a:ext>
            </a:extLst>
          </p:cNvPr>
          <p:cNvSpPr txBox="1"/>
          <p:nvPr/>
        </p:nvSpPr>
        <p:spPr>
          <a:xfrm>
            <a:off x="3595953" y="6263460"/>
            <a:ext cx="195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MAE - CMRM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B6AE0B-2849-42FB-A6A1-0BFBD05AF2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bg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6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66A4D-B44E-4A2F-A259-7EE94F44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+mn-lt"/>
              </a:rPr>
              <a:t>Implementation tools and structure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AFFDAF4-0C6B-465C-89C5-57CE0B91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050" y="3941420"/>
            <a:ext cx="966136" cy="96613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4A667B2-0A9E-40FE-8B21-0636F590D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67" y="3941420"/>
            <a:ext cx="689389" cy="9657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14BEAF7-D470-476C-BD90-ED03DF16F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195" y="5122577"/>
            <a:ext cx="1546938" cy="53524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AD0CF15-41B7-43BE-B25B-178B55705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371" y="3862444"/>
            <a:ext cx="703342" cy="966136"/>
          </a:xfrm>
          <a:prstGeom prst="rect">
            <a:avLst/>
          </a:prstGeom>
        </p:spPr>
      </p:pic>
      <p:pic>
        <p:nvPicPr>
          <p:cNvPr id="19" name="Immagine 18" descr="Immagine che contiene testo, kit da pronto soccorso, segnale&#10;&#10;Descrizione generata automaticamente">
            <a:extLst>
              <a:ext uri="{FF2B5EF4-FFF2-40B4-BE49-F238E27FC236}">
                <a16:creationId xmlns:a16="http://schemas.microsoft.com/office/drawing/2014/main" id="{C993B642-9A52-48ED-8AA9-1D8A02CAD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7542" y="3941420"/>
            <a:ext cx="966136" cy="96613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9EF733D-1B6F-422D-9999-C37A9EE4B6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5867" y="4889546"/>
            <a:ext cx="843350" cy="966136"/>
          </a:xfrm>
          <a:prstGeom prst="rect">
            <a:avLst/>
          </a:prstGeom>
        </p:spPr>
      </p:pic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97293ED-990A-4855-BDA9-4197768A6228}"/>
              </a:ext>
            </a:extLst>
          </p:cNvPr>
          <p:cNvCxnSpPr/>
          <p:nvPr/>
        </p:nvCxnSpPr>
        <p:spPr>
          <a:xfrm>
            <a:off x="1997542" y="2570289"/>
            <a:ext cx="0" cy="1019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B16B99A-0261-4134-B521-1EF2543DCEF3}"/>
              </a:ext>
            </a:extLst>
          </p:cNvPr>
          <p:cNvCxnSpPr/>
          <p:nvPr/>
        </p:nvCxnSpPr>
        <p:spPr>
          <a:xfrm>
            <a:off x="4497488" y="2570289"/>
            <a:ext cx="0" cy="1019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58BE891-AEE0-4752-9444-8CB0E75747B3}"/>
              </a:ext>
            </a:extLst>
          </p:cNvPr>
          <p:cNvCxnSpPr/>
          <p:nvPr/>
        </p:nvCxnSpPr>
        <p:spPr>
          <a:xfrm>
            <a:off x="7120527" y="2637696"/>
            <a:ext cx="0" cy="1019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72C4DFD-F8F8-4D83-9E28-37E40D6FA68A}"/>
              </a:ext>
            </a:extLst>
          </p:cNvPr>
          <p:cNvSpPr txBox="1"/>
          <p:nvPr/>
        </p:nvSpPr>
        <p:spPr>
          <a:xfrm>
            <a:off x="738777" y="1621748"/>
            <a:ext cx="250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+mn-lt"/>
              </a:rPr>
              <a:t>Front end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31B0329-CC2F-4D13-8A86-A9A0D3BAB8E7}"/>
              </a:ext>
            </a:extLst>
          </p:cNvPr>
          <p:cNvSpPr txBox="1"/>
          <p:nvPr/>
        </p:nvSpPr>
        <p:spPr>
          <a:xfrm>
            <a:off x="3244584" y="1600025"/>
            <a:ext cx="250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+mn-lt"/>
              </a:rPr>
              <a:t>Database and Storage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4BB1267-473F-4995-AD8F-071320C0A0B1}"/>
              </a:ext>
            </a:extLst>
          </p:cNvPr>
          <p:cNvSpPr txBox="1"/>
          <p:nvPr/>
        </p:nvSpPr>
        <p:spPr>
          <a:xfrm>
            <a:off x="5750391" y="1599610"/>
            <a:ext cx="250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+mn-lt"/>
              </a:rPr>
              <a:t>Analysis and </a:t>
            </a:r>
            <a:r>
              <a:rPr lang="it-IT" sz="2400" dirty="0" err="1">
                <a:latin typeface="+mn-lt"/>
              </a:rPr>
              <a:t>Navigation</a:t>
            </a:r>
            <a:endParaRPr lang="it-IT" sz="2400" dirty="0">
              <a:latin typeface="+mn-lt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27C35D9-2695-4B78-9864-65E95CCD2741}"/>
              </a:ext>
            </a:extLst>
          </p:cNvPr>
          <p:cNvSpPr txBox="1"/>
          <p:nvPr/>
        </p:nvSpPr>
        <p:spPr>
          <a:xfrm>
            <a:off x="102740" y="6126163"/>
            <a:ext cx="3493213" cy="646331"/>
          </a:xfrm>
          <a:prstGeom prst="rect">
            <a:avLst/>
          </a:prstGeom>
          <a:solidFill>
            <a:srgbClr val="728FA5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  <a:highlight>
                  <a:srgbClr val="728FA5"/>
                </a:highlight>
              </a:rPr>
              <a:t>S.Attolini</a:t>
            </a:r>
            <a:endParaRPr lang="it-IT" sz="1200" dirty="0">
              <a:solidFill>
                <a:schemeClr val="bg1"/>
              </a:solidFill>
              <a:highlight>
                <a:srgbClr val="728FA5"/>
              </a:highlight>
            </a:endParaRP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D. Marin Pasin</a:t>
            </a: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F. Ceriola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99F07A0-9D11-483C-927E-F6561E55D409}"/>
              </a:ext>
            </a:extLst>
          </p:cNvPr>
          <p:cNvSpPr txBox="1"/>
          <p:nvPr/>
        </p:nvSpPr>
        <p:spPr>
          <a:xfrm>
            <a:off x="3595953" y="6263460"/>
            <a:ext cx="195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MAE - CMRM</a:t>
            </a:r>
          </a:p>
        </p:txBody>
      </p:sp>
      <p:sp>
        <p:nvSpPr>
          <p:cNvPr id="36" name="Segnaposto numero diapositiva 35">
            <a:extLst>
              <a:ext uri="{FF2B5EF4-FFF2-40B4-BE49-F238E27FC236}">
                <a16:creationId xmlns:a16="http://schemas.microsoft.com/office/drawing/2014/main" id="{03E90B72-00EB-494D-B4CE-98AD5B8EFD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bg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59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66A4D-B44E-4A2F-A259-7EE94F44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+mj-lt"/>
              </a:rPr>
              <a:t>Implementation tools and structure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AFFDAF4-0C6B-465C-89C5-57CE0B91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050" y="3941419"/>
            <a:ext cx="966136" cy="96613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4A667B2-0A9E-40FE-8B21-0636F590D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67" y="3941419"/>
            <a:ext cx="689389" cy="9657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14BEAF7-D470-476C-BD90-ED03DF16F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195" y="5122576"/>
            <a:ext cx="1546938" cy="53524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AD0CF15-41B7-43BE-B25B-178B55705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371" y="3862443"/>
            <a:ext cx="703342" cy="966136"/>
          </a:xfrm>
          <a:prstGeom prst="rect">
            <a:avLst/>
          </a:prstGeom>
        </p:spPr>
      </p:pic>
      <p:pic>
        <p:nvPicPr>
          <p:cNvPr id="19" name="Immagine 18" descr="Immagine che contiene testo, kit da pronto soccorso, segnale&#10;&#10;Descrizione generata automaticamente">
            <a:extLst>
              <a:ext uri="{FF2B5EF4-FFF2-40B4-BE49-F238E27FC236}">
                <a16:creationId xmlns:a16="http://schemas.microsoft.com/office/drawing/2014/main" id="{C993B642-9A52-48ED-8AA9-1D8A02CAD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7542" y="3941419"/>
            <a:ext cx="966136" cy="96613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9EF733D-1B6F-422D-9999-C37A9EE4B6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5867" y="4889545"/>
            <a:ext cx="843350" cy="966136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4B97460-1EB5-4276-AD67-26E2EBF8CC0E}"/>
              </a:ext>
            </a:extLst>
          </p:cNvPr>
          <p:cNvCxnSpPr>
            <a:cxnSpLocks/>
          </p:cNvCxnSpPr>
          <p:nvPr/>
        </p:nvCxnSpPr>
        <p:spPr>
          <a:xfrm>
            <a:off x="3112477" y="4352194"/>
            <a:ext cx="9583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05CF032-A0F5-4914-BAB8-B2BDBCEAB550}"/>
              </a:ext>
            </a:extLst>
          </p:cNvPr>
          <p:cNvCxnSpPr>
            <a:cxnSpLocks/>
          </p:cNvCxnSpPr>
          <p:nvPr/>
        </p:nvCxnSpPr>
        <p:spPr>
          <a:xfrm flipH="1">
            <a:off x="5064369" y="4424274"/>
            <a:ext cx="14683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7E53D4B5-D029-40F1-8ABB-0863DCEADA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26840" y="736073"/>
            <a:ext cx="12700" cy="5654556"/>
          </a:xfrm>
          <a:prstGeom prst="bentConnector3">
            <a:avLst>
              <a:gd name="adj1" fmla="val 12115378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F752CB6D-30EF-4E07-BC94-B24DAC5F0071}"/>
              </a:ext>
            </a:extLst>
          </p:cNvPr>
          <p:cNvSpPr/>
          <p:nvPr/>
        </p:nvSpPr>
        <p:spPr>
          <a:xfrm>
            <a:off x="1028700" y="3727962"/>
            <a:ext cx="1934978" cy="2154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11D53101-80D9-4FFF-990B-DAACF9D5759F}"/>
              </a:ext>
            </a:extLst>
          </p:cNvPr>
          <p:cNvCxnSpPr/>
          <p:nvPr/>
        </p:nvCxnSpPr>
        <p:spPr>
          <a:xfrm flipH="1">
            <a:off x="3112477" y="5398481"/>
            <a:ext cx="31300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129703F-495E-4DE5-9214-BEA76707F642}"/>
              </a:ext>
            </a:extLst>
          </p:cNvPr>
          <p:cNvSpPr txBox="1"/>
          <p:nvPr/>
        </p:nvSpPr>
        <p:spPr>
          <a:xfrm>
            <a:off x="3591657" y="1574332"/>
            <a:ext cx="167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Analysis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59064EF-61BD-459A-9CAD-312B9447DC3C}"/>
              </a:ext>
            </a:extLst>
          </p:cNvPr>
          <p:cNvSpPr txBox="1"/>
          <p:nvPr/>
        </p:nvSpPr>
        <p:spPr>
          <a:xfrm>
            <a:off x="3888846" y="3367386"/>
            <a:ext cx="1380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Live Sharing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624EDA8-AD7C-4E64-8775-93E3C2DC8B63}"/>
              </a:ext>
            </a:extLst>
          </p:cNvPr>
          <p:cNvSpPr txBox="1"/>
          <p:nvPr/>
        </p:nvSpPr>
        <p:spPr>
          <a:xfrm>
            <a:off x="3987311" y="5470561"/>
            <a:ext cx="1380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Navigation</a:t>
            </a:r>
            <a:endParaRPr lang="it-IT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C82B0FC-01EF-46BD-9F59-40942E5F7F44}"/>
              </a:ext>
            </a:extLst>
          </p:cNvPr>
          <p:cNvSpPr txBox="1"/>
          <p:nvPr/>
        </p:nvSpPr>
        <p:spPr>
          <a:xfrm>
            <a:off x="102740" y="6126163"/>
            <a:ext cx="3493213" cy="646331"/>
          </a:xfrm>
          <a:prstGeom prst="rect">
            <a:avLst/>
          </a:prstGeom>
          <a:solidFill>
            <a:srgbClr val="728FA5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  <a:highlight>
                  <a:srgbClr val="728FA5"/>
                </a:highlight>
              </a:rPr>
              <a:t>S.Attolini</a:t>
            </a:r>
            <a:endParaRPr lang="it-IT" sz="1200" dirty="0">
              <a:solidFill>
                <a:schemeClr val="bg1"/>
              </a:solidFill>
              <a:highlight>
                <a:srgbClr val="728FA5"/>
              </a:highlight>
            </a:endParaRP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D. Marin Pasin</a:t>
            </a: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F. Ceriola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EAD259E-B9E4-488F-A7A9-E502CA4470FE}"/>
              </a:ext>
            </a:extLst>
          </p:cNvPr>
          <p:cNvSpPr txBox="1"/>
          <p:nvPr/>
        </p:nvSpPr>
        <p:spPr>
          <a:xfrm>
            <a:off x="3595953" y="6263460"/>
            <a:ext cx="195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MAE - CMRM</a:t>
            </a:r>
          </a:p>
        </p:txBody>
      </p:sp>
      <p:sp>
        <p:nvSpPr>
          <p:cNvPr id="47" name="Segnaposto numero diapositiva 46">
            <a:extLst>
              <a:ext uri="{FF2B5EF4-FFF2-40B4-BE49-F238E27FC236}">
                <a16:creationId xmlns:a16="http://schemas.microsoft.com/office/drawing/2014/main" id="{991F29DC-E204-4AEF-861B-85F111CAD6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bg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1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66A4D-B44E-4A2F-A259-7EE94F44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Analysis: the chromagram algorythm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E7DCFC8-0E81-4835-9B9D-D52C62C9C16F}"/>
              </a:ext>
            </a:extLst>
          </p:cNvPr>
          <p:cNvSpPr/>
          <p:nvPr/>
        </p:nvSpPr>
        <p:spPr>
          <a:xfrm>
            <a:off x="810706" y="1885361"/>
            <a:ext cx="1489436" cy="72586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Audio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0A071112-329A-4D86-8136-8365B7098D9E}"/>
              </a:ext>
            </a:extLst>
          </p:cNvPr>
          <p:cNvSpPr/>
          <p:nvPr/>
        </p:nvSpPr>
        <p:spPr>
          <a:xfrm>
            <a:off x="2780908" y="1885361"/>
            <a:ext cx="1489436" cy="72586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Chroma representation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B41982C-128C-4E6D-970C-E97EEF4FCB01}"/>
              </a:ext>
            </a:extLst>
          </p:cNvPr>
          <p:cNvSpPr/>
          <p:nvPr/>
        </p:nvSpPr>
        <p:spPr>
          <a:xfrm>
            <a:off x="4751110" y="1885361"/>
            <a:ext cx="1489436" cy="72586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Pattern matching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5075550-FE68-43BA-ADC9-1EA00004F4F8}"/>
              </a:ext>
            </a:extLst>
          </p:cNvPr>
          <p:cNvSpPr/>
          <p:nvPr/>
        </p:nvSpPr>
        <p:spPr>
          <a:xfrm>
            <a:off x="6721311" y="1885361"/>
            <a:ext cx="1489435" cy="72586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Chord recognition 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B74A21D-35E8-47A7-9A08-F3A19B2501D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300142" y="2248293"/>
            <a:ext cx="4807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51A3794-4275-48E5-86A0-4A611EA9166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270344" y="2248293"/>
            <a:ext cx="4807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1DA4160-9215-44C0-A488-CDE4808990F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240546" y="2248293"/>
            <a:ext cx="48076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A89BEE0-6B12-4208-8712-B040CAC0579B}"/>
              </a:ext>
            </a:extLst>
          </p:cNvPr>
          <p:cNvSpPr txBox="1"/>
          <p:nvPr/>
        </p:nvSpPr>
        <p:spPr>
          <a:xfrm>
            <a:off x="810706" y="3220076"/>
            <a:ext cx="8581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Audio loading: Librosa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Chroma feature extraction through IIR elliptic filter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Pattern matching: modeling of chords and similarity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Chord labels, timestamps and visualization of the results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7D6CC03-1D33-472C-AFF7-EC729845898A}"/>
              </a:ext>
            </a:extLst>
          </p:cNvPr>
          <p:cNvSpPr txBox="1"/>
          <p:nvPr/>
        </p:nvSpPr>
        <p:spPr>
          <a:xfrm>
            <a:off x="102740" y="6126163"/>
            <a:ext cx="3493213" cy="646331"/>
          </a:xfrm>
          <a:prstGeom prst="rect">
            <a:avLst/>
          </a:prstGeom>
          <a:solidFill>
            <a:srgbClr val="728FA5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  <a:highlight>
                  <a:srgbClr val="728FA5"/>
                </a:highlight>
              </a:rPr>
              <a:t>S.Attolini</a:t>
            </a:r>
            <a:endParaRPr lang="it-IT" sz="1200" dirty="0">
              <a:solidFill>
                <a:schemeClr val="bg1"/>
              </a:solidFill>
              <a:highlight>
                <a:srgbClr val="728FA5"/>
              </a:highlight>
            </a:endParaRP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D. Marin Pasin</a:t>
            </a: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F. Ceriola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B2C0E57-480F-4F51-A80B-D289DEF8033D}"/>
              </a:ext>
            </a:extLst>
          </p:cNvPr>
          <p:cNvSpPr txBox="1"/>
          <p:nvPr/>
        </p:nvSpPr>
        <p:spPr>
          <a:xfrm>
            <a:off x="3595953" y="6263460"/>
            <a:ext cx="195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MAE - CMRM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95EBAE-34E4-433E-B0AA-3746D1A4F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bg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2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66A4D-B44E-4A2F-A259-7EE94F44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Feature extraction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CC584A-C58A-4FA7-9DEF-48F0C4A23601}"/>
              </a:ext>
            </a:extLst>
          </p:cNvPr>
          <p:cNvSpPr txBox="1"/>
          <p:nvPr/>
        </p:nvSpPr>
        <p:spPr>
          <a:xfrm>
            <a:off x="350159" y="2224726"/>
            <a:ext cx="84577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Librosa.iirt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time-frequency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representation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using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IIR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elliptic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filterbank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Filters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centered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around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MIDI pitches, with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bandwidth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of a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semitone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each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Other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methods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tested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STFT, CQT.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After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extraction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feature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normalization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smoothing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91163E-86B3-4EA5-8B12-24D4776E9B43}"/>
              </a:ext>
            </a:extLst>
          </p:cNvPr>
          <p:cNvSpPr txBox="1"/>
          <p:nvPr/>
        </p:nvSpPr>
        <p:spPr>
          <a:xfrm>
            <a:off x="102740" y="6126163"/>
            <a:ext cx="3493213" cy="646331"/>
          </a:xfrm>
          <a:prstGeom prst="rect">
            <a:avLst/>
          </a:prstGeom>
          <a:solidFill>
            <a:srgbClr val="728FA5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  <a:highlight>
                  <a:srgbClr val="728FA5"/>
                </a:highlight>
              </a:rPr>
              <a:t>S.Attolini</a:t>
            </a:r>
            <a:endParaRPr lang="it-IT" sz="1200" dirty="0">
              <a:solidFill>
                <a:schemeClr val="bg1"/>
              </a:solidFill>
              <a:highlight>
                <a:srgbClr val="728FA5"/>
              </a:highlight>
            </a:endParaRP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D. Marin Pasin</a:t>
            </a: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F. Ceriola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4745FD-3125-4970-A936-F78FA29357BE}"/>
              </a:ext>
            </a:extLst>
          </p:cNvPr>
          <p:cNvSpPr txBox="1"/>
          <p:nvPr/>
        </p:nvSpPr>
        <p:spPr>
          <a:xfrm>
            <a:off x="3595953" y="6263460"/>
            <a:ext cx="195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MAE - CMRM</a:t>
            </a:r>
          </a:p>
        </p:txBody>
      </p:sp>
    </p:spTree>
    <p:extLst>
      <p:ext uri="{BB962C8B-B14F-4D97-AF65-F5344CB8AC3E}">
        <p14:creationId xmlns:p14="http://schemas.microsoft.com/office/powerpoint/2010/main" val="154828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66A4D-B44E-4A2F-A259-7EE94F44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Chord templates and similarity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F5D3BB-1EA9-42FB-A2BA-073C7DAC6E99}"/>
              </a:ext>
            </a:extLst>
          </p:cNvPr>
          <p:cNvSpPr txBox="1"/>
          <p:nvPr/>
        </p:nvSpPr>
        <p:spPr>
          <a:xfrm>
            <a:off x="395925" y="1490008"/>
            <a:ext cx="7682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Modeling of the chords: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Vectors of 12 elements, one for each 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Vectors are binary: idnicate presence of the note in the chord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Only major and minor triads: 24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Generated by cyclically shifting the C major and C minor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86697EF-979B-4931-82AA-81EBDD5A78B3}"/>
                  </a:ext>
                </a:extLst>
              </p:cNvPr>
              <p:cNvSpPr txBox="1"/>
              <p:nvPr/>
            </p:nvSpPr>
            <p:spPr>
              <a:xfrm>
                <a:off x="1640264" y="4960584"/>
                <a:ext cx="293160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𝑎𝑟𝑔𝑚𝑎𝑥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it-IT" sz="2000" baseline="300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86697EF-979B-4931-82AA-81EBDD5A7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64" y="4960584"/>
                <a:ext cx="293160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55FB990-F287-4FBC-8764-B251ADC7BF21}"/>
              </a:ext>
            </a:extLst>
          </p:cNvPr>
          <p:cNvSpPr txBox="1"/>
          <p:nvPr/>
        </p:nvSpPr>
        <p:spPr>
          <a:xfrm>
            <a:off x="1065229" y="3277722"/>
            <a:ext cx="6697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n-lt"/>
              </a:rPr>
              <a:t>x</a:t>
            </a:r>
            <a:r>
              <a:rPr lang="it-IT" sz="2000" baseline="-25000" dirty="0">
                <a:latin typeface="+mn-lt"/>
              </a:rPr>
              <a:t>n</a:t>
            </a:r>
            <a:r>
              <a:rPr lang="it-IT" sz="2000" dirty="0">
                <a:latin typeface="+mn-lt"/>
              </a:rPr>
              <a:t>: feature vector</a:t>
            </a:r>
          </a:p>
          <a:p>
            <a:r>
              <a:rPr lang="it-IT" sz="2000" dirty="0">
                <a:latin typeface="+mn-lt"/>
              </a:rPr>
              <a:t>t</a:t>
            </a:r>
            <a:r>
              <a:rPr lang="it-IT" sz="2000" baseline="-25000" dirty="0">
                <a:latin typeface="+mn-lt"/>
              </a:rPr>
              <a:t>α</a:t>
            </a:r>
            <a:r>
              <a:rPr lang="it-IT" sz="2000" dirty="0">
                <a:latin typeface="+mn-lt"/>
              </a:rPr>
              <a:t>: chord templates</a:t>
            </a:r>
          </a:p>
          <a:p>
            <a:r>
              <a:rPr lang="el-GR" sz="2000" dirty="0">
                <a:latin typeface="+mn-lt"/>
              </a:rPr>
              <a:t>α</a:t>
            </a:r>
            <a:r>
              <a:rPr lang="it-IT" sz="2000" baseline="-25000" dirty="0">
                <a:latin typeface="+mn-lt"/>
              </a:rPr>
              <a:t>n</a:t>
            </a:r>
            <a:r>
              <a:rPr lang="it-IT" sz="2000" dirty="0">
                <a:latin typeface="+mn-lt"/>
              </a:rPr>
              <a:t>: recognition result</a:t>
            </a:r>
          </a:p>
          <a:p>
            <a:r>
              <a:rPr lang="it-IT" sz="2000" dirty="0">
                <a:latin typeface="+mn-lt"/>
              </a:rPr>
              <a:t>s: similarity measure: inner product of </a:t>
            </a:r>
            <a:r>
              <a:rPr lang="it-IT" sz="2000" dirty="0" err="1">
                <a:latin typeface="+mn-lt"/>
              </a:rPr>
              <a:t>normalized</a:t>
            </a:r>
            <a:r>
              <a:rPr lang="it-IT" sz="2000" dirty="0">
                <a:latin typeface="+mn-lt"/>
              </a:rPr>
              <a:t> vectors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73410D8-A975-45C4-9597-50ADF77C86D6}"/>
                  </a:ext>
                </a:extLst>
              </p:cNvPr>
              <p:cNvSpPr txBox="1"/>
              <p:nvPr/>
            </p:nvSpPr>
            <p:spPr>
              <a:xfrm>
                <a:off x="4671134" y="4790313"/>
                <a:ext cx="2206310" cy="740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73410D8-A975-45C4-9597-50ADF77C8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134" y="4790313"/>
                <a:ext cx="2206310" cy="740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AD88F6C9-08CE-45F3-B901-14C59AFAF3CE}"/>
              </a:ext>
            </a:extLst>
          </p:cNvPr>
          <p:cNvSpPr txBox="1"/>
          <p:nvPr/>
        </p:nvSpPr>
        <p:spPr>
          <a:xfrm>
            <a:off x="3595953" y="6263460"/>
            <a:ext cx="195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MAE - CMRM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5840AE-BBCE-4002-8EEC-35E75BA8B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bg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278583-5DC1-4790-96F6-EEF4EB116149}"/>
              </a:ext>
            </a:extLst>
          </p:cNvPr>
          <p:cNvSpPr txBox="1"/>
          <p:nvPr/>
        </p:nvSpPr>
        <p:spPr>
          <a:xfrm>
            <a:off x="102740" y="6126163"/>
            <a:ext cx="3493213" cy="646331"/>
          </a:xfrm>
          <a:prstGeom prst="rect">
            <a:avLst/>
          </a:prstGeom>
          <a:solidFill>
            <a:srgbClr val="728FA5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  <a:highlight>
                  <a:srgbClr val="728FA5"/>
                </a:highlight>
              </a:rPr>
              <a:t>S.Attolini</a:t>
            </a:r>
            <a:endParaRPr lang="it-IT" sz="1200" dirty="0">
              <a:solidFill>
                <a:schemeClr val="bg1"/>
              </a:solidFill>
              <a:highlight>
                <a:srgbClr val="728FA5"/>
              </a:highlight>
            </a:endParaRP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D. Marin Pasin</a:t>
            </a: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F. Ceriola</a:t>
            </a:r>
          </a:p>
        </p:txBody>
      </p:sp>
    </p:spTree>
    <p:extLst>
      <p:ext uri="{BB962C8B-B14F-4D97-AF65-F5344CB8AC3E}">
        <p14:creationId xmlns:p14="http://schemas.microsoft.com/office/powerpoint/2010/main" val="249717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66A4D-B44E-4A2F-A259-7EE94F44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Results visualizations and limitations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934CABE-B8A2-4B83-8B2F-0901EC8A376D}"/>
              </a:ext>
            </a:extLst>
          </p:cNvPr>
          <p:cNvSpPr txBox="1"/>
          <p:nvPr/>
        </p:nvSpPr>
        <p:spPr>
          <a:xfrm>
            <a:off x="175400" y="1828800"/>
            <a:ext cx="8393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presented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with time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chord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representation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of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only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the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most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similar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chord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together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with list of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chord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and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timestamps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(for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ease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of reading).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5265840-2419-4B5F-A407-7A2E72064C8F}"/>
              </a:ext>
            </a:extLst>
          </p:cNvPr>
          <p:cNvSpPr txBox="1"/>
          <p:nvPr/>
        </p:nvSpPr>
        <p:spPr>
          <a:xfrm>
            <a:off x="175400" y="3197385"/>
            <a:ext cx="86941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Limitations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and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possible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improvements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Only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triads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4 or more voice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chords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often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give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issues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tested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separated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notebook)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Other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similarity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measures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could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be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tested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Harmonics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and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other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sound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components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would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require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different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modeling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for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chord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templates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Machine learning (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supervised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learning) and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statistical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models (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e.g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GMM)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could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greatly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improve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the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results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A70E0EF-B1F0-4901-AB72-175C9FCD2CAF}"/>
              </a:ext>
            </a:extLst>
          </p:cNvPr>
          <p:cNvSpPr txBox="1"/>
          <p:nvPr/>
        </p:nvSpPr>
        <p:spPr>
          <a:xfrm>
            <a:off x="102740" y="6126163"/>
            <a:ext cx="3493213" cy="646331"/>
          </a:xfrm>
          <a:prstGeom prst="rect">
            <a:avLst/>
          </a:prstGeom>
          <a:solidFill>
            <a:srgbClr val="728FA5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  <a:highlight>
                  <a:srgbClr val="728FA5"/>
                </a:highlight>
              </a:rPr>
              <a:t>S.Attolini</a:t>
            </a:r>
            <a:endParaRPr lang="it-IT" sz="1200" dirty="0">
              <a:solidFill>
                <a:schemeClr val="bg1"/>
              </a:solidFill>
              <a:highlight>
                <a:srgbClr val="728FA5"/>
              </a:highlight>
            </a:endParaRP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D. Marin Pasin</a:t>
            </a: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F. Ceriola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3B6B6D-A006-400E-8CB1-5E8A956FA525}"/>
              </a:ext>
            </a:extLst>
          </p:cNvPr>
          <p:cNvSpPr txBox="1"/>
          <p:nvPr/>
        </p:nvSpPr>
        <p:spPr>
          <a:xfrm>
            <a:off x="3595953" y="6263460"/>
            <a:ext cx="195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MAE - CMRM</a:t>
            </a:r>
          </a:p>
        </p:txBody>
      </p:sp>
    </p:spTree>
    <p:extLst>
      <p:ext uri="{BB962C8B-B14F-4D97-AF65-F5344CB8AC3E}">
        <p14:creationId xmlns:p14="http://schemas.microsoft.com/office/powerpoint/2010/main" val="18000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66A4D-B44E-4A2F-A259-7EE94F44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Interactions with proposed results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A70E0EF-B1F0-4901-AB72-175C9FCD2CAF}"/>
              </a:ext>
            </a:extLst>
          </p:cNvPr>
          <p:cNvSpPr txBox="1"/>
          <p:nvPr/>
        </p:nvSpPr>
        <p:spPr>
          <a:xfrm>
            <a:off x="102740" y="6126163"/>
            <a:ext cx="3493213" cy="646331"/>
          </a:xfrm>
          <a:prstGeom prst="rect">
            <a:avLst/>
          </a:prstGeom>
          <a:solidFill>
            <a:srgbClr val="728FA5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  <a:highlight>
                  <a:srgbClr val="728FA5"/>
                </a:highlight>
              </a:rPr>
              <a:t>S.Attolini</a:t>
            </a:r>
            <a:endParaRPr lang="it-IT" sz="1200" dirty="0">
              <a:solidFill>
                <a:schemeClr val="bg1"/>
              </a:solidFill>
              <a:highlight>
                <a:srgbClr val="728FA5"/>
              </a:highlight>
            </a:endParaRP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D. Marin Pasin</a:t>
            </a:r>
          </a:p>
          <a:p>
            <a:r>
              <a:rPr lang="it-IT" sz="1200" dirty="0">
                <a:solidFill>
                  <a:schemeClr val="bg1"/>
                </a:solidFill>
                <a:highlight>
                  <a:srgbClr val="728FA5"/>
                </a:highlight>
              </a:rPr>
              <a:t>F. Ceriola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3B6B6D-A006-400E-8CB1-5E8A956FA525}"/>
              </a:ext>
            </a:extLst>
          </p:cNvPr>
          <p:cNvSpPr txBox="1"/>
          <p:nvPr/>
        </p:nvSpPr>
        <p:spPr>
          <a:xfrm>
            <a:off x="3595953" y="6263460"/>
            <a:ext cx="195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MAE - CMRM</a:t>
            </a:r>
          </a:p>
        </p:txBody>
      </p:sp>
      <p:pic>
        <p:nvPicPr>
          <p:cNvPr id="12" name="Immagine 1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236947A-36E4-4EF3-9C52-1A9993B4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79" y="1429057"/>
            <a:ext cx="5571439" cy="44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975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OLI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E2EF44EAD01244FB7CAF94C77E65F72" ma:contentTypeVersion="11" ma:contentTypeDescription="Creare un nuovo documento." ma:contentTypeScope="" ma:versionID="154af4c6ad4b57fa0033500cfb42da8d">
  <xsd:schema xmlns:xsd="http://www.w3.org/2001/XMLSchema" xmlns:xs="http://www.w3.org/2001/XMLSchema" xmlns:p="http://schemas.microsoft.com/office/2006/metadata/properties" xmlns:ns3="e0ab1a63-e823-4e52-90aa-7ead14c9ad00" xmlns:ns4="ccd8ed7d-afb7-4abd-9665-ba9c194754f0" targetNamespace="http://schemas.microsoft.com/office/2006/metadata/properties" ma:root="true" ma:fieldsID="8ab6976960f32c59382b72d76fc88190" ns3:_="" ns4:_="">
    <xsd:import namespace="e0ab1a63-e823-4e52-90aa-7ead14c9ad00"/>
    <xsd:import namespace="ccd8ed7d-afb7-4abd-9665-ba9c194754f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ab1a63-e823-4e52-90aa-7ead14c9ad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ash suggerimento condivisione" ma:hidden="true" ma:internalName="SharingHintHash" ma:readOnly="true">
      <xsd:simpleType>
        <xsd:restriction base="dms:Text"/>
      </xsd:simpleType>
    </xsd:element>
    <xsd:element name="SharedWithDetails" ma:index="1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d8ed7d-afb7-4abd-9665-ba9c194754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CF1184-2F9F-4489-A224-0006770D0DC2}">
  <ds:schemaRefs>
    <ds:schemaRef ds:uri="ccd8ed7d-afb7-4abd-9665-ba9c194754f0"/>
    <ds:schemaRef ds:uri="e0ab1a63-e823-4e52-90aa-7ead14c9ad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1F90574-C5E9-48DF-9C8B-D95C6449D0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1B4406-9B8B-4C1E-B6CF-A5A86847B75B}">
  <ds:schemaRefs>
    <ds:schemaRef ds:uri="ccd8ed7d-afb7-4abd-9665-ba9c194754f0"/>
    <ds:schemaRef ds:uri="e0ab1a63-e823-4e52-90aa-7ead14c9ad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678</Words>
  <Application>Microsoft Office PowerPoint</Application>
  <PresentationFormat>Presentazione su schermo (4:3)</PresentationFormat>
  <Paragraphs>159</Paragraphs>
  <Slides>14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Cambria Math</vt:lpstr>
      <vt:lpstr>Noto Sans Symbols</vt:lpstr>
      <vt:lpstr>Calibri</vt:lpstr>
      <vt:lpstr>Arial</vt:lpstr>
      <vt:lpstr>POLI</vt:lpstr>
      <vt:lpstr>1_POLI</vt:lpstr>
      <vt:lpstr>Presentazione standard di PowerPoint</vt:lpstr>
      <vt:lpstr>What is Need Chords?</vt:lpstr>
      <vt:lpstr>Implementation tools and structure</vt:lpstr>
      <vt:lpstr>Implementation tools and structure</vt:lpstr>
      <vt:lpstr>Analysis: the chromagram algorythm</vt:lpstr>
      <vt:lpstr>Feature extraction</vt:lpstr>
      <vt:lpstr>Chord templates and similarity</vt:lpstr>
      <vt:lpstr>Results visualizations and limitations</vt:lpstr>
      <vt:lpstr>Interactions with proposed results</vt:lpstr>
      <vt:lpstr>Interactions with proposed results</vt:lpstr>
      <vt:lpstr>Chromagram example</vt:lpstr>
      <vt:lpstr>Database structure for Live Sharing</vt:lpstr>
      <vt:lpstr>Future Developements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modello Open Access per l'accesso alle prestazioni sanitarie specialistiche e diagnostiche: applicabilità in Lombardia</dc:title>
  <dc:creator>Mariangela</dc:creator>
  <cp:lastModifiedBy>Franco Attolini</cp:lastModifiedBy>
  <cp:revision>23</cp:revision>
  <dcterms:modified xsi:type="dcterms:W3CDTF">2021-09-02T10:14:30Z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0x0101000E2EF44EAD01244FB7CAF94C77E65F72</vt:lpwstr>
  </property>
</Properties>
</file>