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47"/>
  </p:notesMasterIdLst>
  <p:sldIdLst>
    <p:sldId id="256" r:id="rId2"/>
    <p:sldId id="266" r:id="rId3"/>
    <p:sldId id="267" r:id="rId4"/>
    <p:sldId id="257" r:id="rId5"/>
    <p:sldId id="258" r:id="rId6"/>
    <p:sldId id="259" r:id="rId7"/>
    <p:sldId id="260" r:id="rId8"/>
    <p:sldId id="261" r:id="rId9"/>
    <p:sldId id="262" r:id="rId10"/>
    <p:sldId id="263" r:id="rId11"/>
    <p:sldId id="264"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00" r:id="rId39"/>
    <p:sldId id="293" r:id="rId40"/>
    <p:sldId id="294" r:id="rId41"/>
    <p:sldId id="295" r:id="rId42"/>
    <p:sldId id="296" r:id="rId43"/>
    <p:sldId id="297" r:id="rId44"/>
    <p:sldId id="298" r:id="rId45"/>
    <p:sldId id="299" r:id="rId46"/>
  </p:sldIdLst>
  <p:sldSz cx="9144000" cy="5143500" type="screen16x9"/>
  <p:notesSz cx="6858000" cy="9144000"/>
  <p:embeddedFontLst>
    <p:embeddedFont>
      <p:font typeface="Calibri" panose="020F0502020204030204" pitchFamily="34" charset="0"/>
      <p:regular r:id="rId48"/>
      <p:bold r:id="rId49"/>
      <p:italic r:id="rId50"/>
      <p:boldItalic r:id="rId51"/>
    </p:embeddedFont>
    <p:embeddedFont>
      <p:font typeface="Georgia" panose="02040502050405020303" pitchFamily="18" charset="0"/>
      <p:regular r:id="rId52"/>
      <p:bold r:id="rId53"/>
      <p:italic r:id="rId54"/>
      <p:boldItalic r:id="rId55"/>
    </p:embeddedFont>
    <p:embeddedFont>
      <p:font typeface="Roboto" panose="020B060402020202020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e840561910_0_67: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ge840561910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840561910_0_100: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e840561910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840561910_0_106: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e840561910_0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e840561910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e840561910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840561910_0_304: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e840561910_0_3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b2126859b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b2126859b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840561910_0_310: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e840561910_0_3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840561910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840561910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840561910_0_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840561910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e840561910_0_315: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e840561910_0_3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840561910_0_325: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e840561910_0_3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840561910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840561910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840561910_0_330: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ge840561910_0_3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840561910_0_335: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e840561910_0_3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e840561910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e840561910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840561910_0_340: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e840561910_0_3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840561910_0_350: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e840561910_0_3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e840561910_0_356: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e840561910_0_3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840561910_0_6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e840561910_0_6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84056191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84056191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e84056191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e84056191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e84056191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e84056191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840561910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840561910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84056191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e84056191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e840561910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e84056191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84056191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84056191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84056191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e84056191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840561910_0_443: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ge840561910_0_4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e840561910_0_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e840561910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eb2126859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eb2126859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e840561910_0_428: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ge840561910_0_4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e840561910_0_433: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ge840561910_0_4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e840561910_0_488: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ge840561910_0_4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e840561910_0_72: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ge840561910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eb2126859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eb2126859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840561910_0_498: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ge840561910_0_4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eb2126859b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eb2126859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e840561910_0_508: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ge840561910_0_5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840561910_0_558: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ge840561910_0_5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eb27936e26_0_0: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eb27936e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e840561910_0_77: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ge840561910_0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e840561910_0_82: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e840561910_0_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840561910_0_87: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ge840561910_0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840561910_0_94:notes"/>
          <p:cNvSpPr txBox="1">
            <a:spLocks noGrp="1"/>
          </p:cNvSpPr>
          <p:nvPr>
            <p:ph type="body" idx="1"/>
          </p:nvPr>
        </p:nvSpPr>
        <p:spPr>
          <a:xfrm>
            <a:off x="685800" y="4400551"/>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ge840561910_0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740203" y="4920975"/>
            <a:ext cx="190500" cy="1230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800" b="1" i="1">
                <a:solidFill>
                  <a:schemeClr val="dk1"/>
                </a:solidFill>
                <a:latin typeface="Arial"/>
                <a:ea typeface="Arial"/>
                <a:cs typeface="Arial"/>
                <a:sym typeface="Arial"/>
              </a:defRPr>
            </a:lvl1pPr>
            <a:lvl2pPr marL="38100" marR="0" lvl="1" indent="0" algn="l" rtl="0">
              <a:lnSpc>
                <a:spcPct val="100000"/>
              </a:lnSpc>
              <a:spcBef>
                <a:spcPts val="0"/>
              </a:spcBef>
              <a:buNone/>
              <a:defRPr sz="800" b="1" i="1">
                <a:solidFill>
                  <a:schemeClr val="dk1"/>
                </a:solidFill>
                <a:latin typeface="Arial"/>
                <a:ea typeface="Arial"/>
                <a:cs typeface="Arial"/>
                <a:sym typeface="Arial"/>
              </a:defRPr>
            </a:lvl2pPr>
            <a:lvl3pPr marL="38100" marR="0" lvl="2" indent="0" algn="l" rtl="0">
              <a:lnSpc>
                <a:spcPct val="100000"/>
              </a:lnSpc>
              <a:spcBef>
                <a:spcPts val="0"/>
              </a:spcBef>
              <a:buNone/>
              <a:defRPr sz="800" b="1" i="1">
                <a:solidFill>
                  <a:schemeClr val="dk1"/>
                </a:solidFill>
                <a:latin typeface="Arial"/>
                <a:ea typeface="Arial"/>
                <a:cs typeface="Arial"/>
                <a:sym typeface="Arial"/>
              </a:defRPr>
            </a:lvl3pPr>
            <a:lvl4pPr marL="38100" marR="0" lvl="3" indent="0" algn="l" rtl="0">
              <a:lnSpc>
                <a:spcPct val="100000"/>
              </a:lnSpc>
              <a:spcBef>
                <a:spcPts val="0"/>
              </a:spcBef>
              <a:buNone/>
              <a:defRPr sz="800" b="1" i="1">
                <a:solidFill>
                  <a:schemeClr val="dk1"/>
                </a:solidFill>
                <a:latin typeface="Arial"/>
                <a:ea typeface="Arial"/>
                <a:cs typeface="Arial"/>
                <a:sym typeface="Arial"/>
              </a:defRPr>
            </a:lvl4pPr>
            <a:lvl5pPr marL="38100" marR="0" lvl="4" indent="0" algn="l" rtl="0">
              <a:lnSpc>
                <a:spcPct val="100000"/>
              </a:lnSpc>
              <a:spcBef>
                <a:spcPts val="0"/>
              </a:spcBef>
              <a:buNone/>
              <a:defRPr sz="800" b="1" i="1">
                <a:solidFill>
                  <a:schemeClr val="dk1"/>
                </a:solidFill>
                <a:latin typeface="Arial"/>
                <a:ea typeface="Arial"/>
                <a:cs typeface="Arial"/>
                <a:sym typeface="Arial"/>
              </a:defRPr>
            </a:lvl5pPr>
            <a:lvl6pPr marL="38100" marR="0" lvl="5" indent="0" algn="l" rtl="0">
              <a:lnSpc>
                <a:spcPct val="100000"/>
              </a:lnSpc>
              <a:spcBef>
                <a:spcPts val="0"/>
              </a:spcBef>
              <a:buNone/>
              <a:defRPr sz="800" b="1" i="1">
                <a:solidFill>
                  <a:schemeClr val="dk1"/>
                </a:solidFill>
                <a:latin typeface="Arial"/>
                <a:ea typeface="Arial"/>
                <a:cs typeface="Arial"/>
                <a:sym typeface="Arial"/>
              </a:defRPr>
            </a:lvl6pPr>
            <a:lvl7pPr marL="38100" marR="0" lvl="6" indent="0" algn="l" rtl="0">
              <a:lnSpc>
                <a:spcPct val="100000"/>
              </a:lnSpc>
              <a:spcBef>
                <a:spcPts val="0"/>
              </a:spcBef>
              <a:buNone/>
              <a:defRPr sz="800" b="1" i="1">
                <a:solidFill>
                  <a:schemeClr val="dk1"/>
                </a:solidFill>
                <a:latin typeface="Arial"/>
                <a:ea typeface="Arial"/>
                <a:cs typeface="Arial"/>
                <a:sym typeface="Arial"/>
              </a:defRPr>
            </a:lvl7pPr>
            <a:lvl8pPr marL="38100" marR="0" lvl="7" indent="0" algn="l" rtl="0">
              <a:lnSpc>
                <a:spcPct val="100000"/>
              </a:lnSpc>
              <a:spcBef>
                <a:spcPts val="0"/>
              </a:spcBef>
              <a:buNone/>
              <a:defRPr sz="800" b="1" i="1">
                <a:solidFill>
                  <a:schemeClr val="dk1"/>
                </a:solidFill>
                <a:latin typeface="Arial"/>
                <a:ea typeface="Arial"/>
                <a:cs typeface="Arial"/>
                <a:sym typeface="Arial"/>
              </a:defRPr>
            </a:lvl8pPr>
            <a:lvl9pPr marL="38100" marR="0" lvl="8" indent="0" algn="l" rtl="0">
              <a:lnSpc>
                <a:spcPct val="100000"/>
              </a:lnSpc>
              <a:spcBef>
                <a:spcPts val="0"/>
              </a:spcBef>
              <a:buNone/>
              <a:defRPr sz="800" b="1" i="1">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2201100" y="141350"/>
            <a:ext cx="4741800" cy="430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3600" b="1" i="0">
                <a:solidFill>
                  <a:schemeClr val="dk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body" idx="1"/>
          </p:nvPr>
        </p:nvSpPr>
        <p:spPr>
          <a:xfrm>
            <a:off x="190525" y="1521270"/>
            <a:ext cx="8554200" cy="21531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b="0" i="0">
                <a:solidFill>
                  <a:schemeClr val="dk1"/>
                </a:solidFill>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57" name="Google Shape;57;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14"/>
          <p:cNvSpPr txBox="1">
            <a:spLocks noGrp="1"/>
          </p:cNvSpPr>
          <p:nvPr>
            <p:ph type="sldNum" idx="12"/>
          </p:nvPr>
        </p:nvSpPr>
        <p:spPr>
          <a:xfrm>
            <a:off x="8740203" y="4920975"/>
            <a:ext cx="190500" cy="1230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800" b="1" i="1">
                <a:solidFill>
                  <a:schemeClr val="dk1"/>
                </a:solidFill>
                <a:latin typeface="Arial"/>
                <a:ea typeface="Arial"/>
                <a:cs typeface="Arial"/>
                <a:sym typeface="Arial"/>
              </a:defRPr>
            </a:lvl1pPr>
            <a:lvl2pPr marL="38100" marR="0" lvl="1" indent="0" algn="l" rtl="0">
              <a:lnSpc>
                <a:spcPct val="100000"/>
              </a:lnSpc>
              <a:spcBef>
                <a:spcPts val="0"/>
              </a:spcBef>
              <a:buNone/>
              <a:defRPr sz="800" b="1" i="1">
                <a:solidFill>
                  <a:schemeClr val="dk1"/>
                </a:solidFill>
                <a:latin typeface="Arial"/>
                <a:ea typeface="Arial"/>
                <a:cs typeface="Arial"/>
                <a:sym typeface="Arial"/>
              </a:defRPr>
            </a:lvl2pPr>
            <a:lvl3pPr marL="38100" marR="0" lvl="2" indent="0" algn="l" rtl="0">
              <a:lnSpc>
                <a:spcPct val="100000"/>
              </a:lnSpc>
              <a:spcBef>
                <a:spcPts val="0"/>
              </a:spcBef>
              <a:buNone/>
              <a:defRPr sz="800" b="1" i="1">
                <a:solidFill>
                  <a:schemeClr val="dk1"/>
                </a:solidFill>
                <a:latin typeface="Arial"/>
                <a:ea typeface="Arial"/>
                <a:cs typeface="Arial"/>
                <a:sym typeface="Arial"/>
              </a:defRPr>
            </a:lvl3pPr>
            <a:lvl4pPr marL="38100" marR="0" lvl="3" indent="0" algn="l" rtl="0">
              <a:lnSpc>
                <a:spcPct val="100000"/>
              </a:lnSpc>
              <a:spcBef>
                <a:spcPts val="0"/>
              </a:spcBef>
              <a:buNone/>
              <a:defRPr sz="800" b="1" i="1">
                <a:solidFill>
                  <a:schemeClr val="dk1"/>
                </a:solidFill>
                <a:latin typeface="Arial"/>
                <a:ea typeface="Arial"/>
                <a:cs typeface="Arial"/>
                <a:sym typeface="Arial"/>
              </a:defRPr>
            </a:lvl4pPr>
            <a:lvl5pPr marL="38100" marR="0" lvl="4" indent="0" algn="l" rtl="0">
              <a:lnSpc>
                <a:spcPct val="100000"/>
              </a:lnSpc>
              <a:spcBef>
                <a:spcPts val="0"/>
              </a:spcBef>
              <a:buNone/>
              <a:defRPr sz="800" b="1" i="1">
                <a:solidFill>
                  <a:schemeClr val="dk1"/>
                </a:solidFill>
                <a:latin typeface="Arial"/>
                <a:ea typeface="Arial"/>
                <a:cs typeface="Arial"/>
                <a:sym typeface="Arial"/>
              </a:defRPr>
            </a:lvl5pPr>
            <a:lvl6pPr marL="38100" marR="0" lvl="5" indent="0" algn="l" rtl="0">
              <a:lnSpc>
                <a:spcPct val="100000"/>
              </a:lnSpc>
              <a:spcBef>
                <a:spcPts val="0"/>
              </a:spcBef>
              <a:buNone/>
              <a:defRPr sz="800" b="1" i="1">
                <a:solidFill>
                  <a:schemeClr val="dk1"/>
                </a:solidFill>
                <a:latin typeface="Arial"/>
                <a:ea typeface="Arial"/>
                <a:cs typeface="Arial"/>
                <a:sym typeface="Arial"/>
              </a:defRPr>
            </a:lvl6pPr>
            <a:lvl7pPr marL="38100" marR="0" lvl="6" indent="0" algn="l" rtl="0">
              <a:lnSpc>
                <a:spcPct val="100000"/>
              </a:lnSpc>
              <a:spcBef>
                <a:spcPts val="0"/>
              </a:spcBef>
              <a:buNone/>
              <a:defRPr sz="800" b="1" i="1">
                <a:solidFill>
                  <a:schemeClr val="dk1"/>
                </a:solidFill>
                <a:latin typeface="Arial"/>
                <a:ea typeface="Arial"/>
                <a:cs typeface="Arial"/>
                <a:sym typeface="Arial"/>
              </a:defRPr>
            </a:lvl7pPr>
            <a:lvl8pPr marL="38100" marR="0" lvl="7" indent="0" algn="l" rtl="0">
              <a:lnSpc>
                <a:spcPct val="100000"/>
              </a:lnSpc>
              <a:spcBef>
                <a:spcPts val="0"/>
              </a:spcBef>
              <a:buNone/>
              <a:defRPr sz="800" b="1" i="1">
                <a:solidFill>
                  <a:schemeClr val="dk1"/>
                </a:solidFill>
                <a:latin typeface="Arial"/>
                <a:ea typeface="Arial"/>
                <a:cs typeface="Arial"/>
                <a:sym typeface="Arial"/>
              </a:defRPr>
            </a:lvl8pPr>
            <a:lvl9pPr marL="38100" marR="0" lvl="8" indent="0" algn="l" rtl="0">
              <a:lnSpc>
                <a:spcPct val="100000"/>
              </a:lnSpc>
              <a:spcBef>
                <a:spcPts val="0"/>
              </a:spcBef>
              <a:buNone/>
              <a:defRPr sz="800" b="1" i="1">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towardsdatascience.com/deciding-optimal-filter-size-for-cnns-d6f7b56f9363"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Semantic_analysis_(machine_learning)" TargetMode="External"/><Relationship Id="rId3" Type="http://schemas.openxmlformats.org/officeDocument/2006/relationships/hyperlink" Target="https://en.wikipedia.org/wiki/Machine_learning" TargetMode="External"/><Relationship Id="rId7" Type="http://schemas.openxmlformats.org/officeDocument/2006/relationships/hyperlink" Target="https://en.wikipedia.org/wiki/Highway_network#cite_note-2" TargetMode="External"/><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hyperlink" Target="https://en.wikipedia.org/wiki/Highway_network#cite_note-1" TargetMode="External"/><Relationship Id="rId5" Type="http://schemas.openxmlformats.org/officeDocument/2006/relationships/hyperlink" Target="https://en.wikipedia.org/wiki/Recurrent_neural_networks" TargetMode="External"/><Relationship Id="rId4" Type="http://schemas.openxmlformats.org/officeDocument/2006/relationships/hyperlink" Target="https://en.wikipedia.org/wiki/Long_short-term_memory" TargetMode="External"/><Relationship Id="rId9" Type="http://schemas.openxmlformats.org/officeDocument/2006/relationships/hyperlink" Target="https://en.wikipedia.org/wiki/Speech_recognition"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hyperlink" Target="https://www.analyticsvidhya.com/blog/2018/04/this-deep-learning-algorithm-detects-face-swaps-videos/" TargetMode="External"/><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p:nvPr/>
        </p:nvSpPr>
        <p:spPr>
          <a:xfrm>
            <a:off x="914400" y="2286000"/>
            <a:ext cx="64398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3600" b="1">
                <a:solidFill>
                  <a:schemeClr val="dk1"/>
                </a:solidFill>
                <a:latin typeface="Calibri"/>
                <a:ea typeface="Calibri"/>
                <a:cs typeface="Calibri"/>
                <a:sym typeface="Calibri"/>
              </a:rPr>
              <a:t>Recent Architectures of Deep</a:t>
            </a:r>
            <a:endParaRPr/>
          </a:p>
          <a:p>
            <a:pPr marL="0" marR="0" lvl="0" indent="0" algn="l" rtl="0">
              <a:spcBef>
                <a:spcPts val="0"/>
              </a:spcBef>
              <a:spcAft>
                <a:spcPts val="0"/>
              </a:spcAft>
              <a:buNone/>
            </a:pPr>
            <a:r>
              <a:rPr lang="en" sz="3600" b="1">
                <a:solidFill>
                  <a:schemeClr val="dk1"/>
                </a:solidFill>
                <a:latin typeface="Calibri"/>
                <a:ea typeface="Calibri"/>
                <a:cs typeface="Calibri"/>
                <a:sym typeface="Calibri"/>
              </a:rPr>
              <a:t>Convolutional Neural Networks..</a:t>
            </a:r>
            <a:endParaRPr sz="3600">
              <a:solidFill>
                <a:schemeClr val="dk1"/>
              </a:solidFill>
              <a:latin typeface="Calibri"/>
              <a:ea typeface="Calibri"/>
              <a:cs typeface="Calibri"/>
              <a:sym typeface="Calibri"/>
            </a:endParaRPr>
          </a:p>
        </p:txBody>
      </p:sp>
      <p:sp>
        <p:nvSpPr>
          <p:cNvPr id="65" name="Google Shape;65;p15"/>
          <p:cNvSpPr txBox="1">
            <a:spLocks noGrp="1"/>
          </p:cNvSpPr>
          <p:nvPr>
            <p:ph type="sldNum" idx="12"/>
          </p:nvPr>
        </p:nvSpPr>
        <p:spPr>
          <a:xfrm>
            <a:off x="8740203" y="4920975"/>
            <a:ext cx="190500" cy="123000"/>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762000" y="141350"/>
            <a:ext cx="6705600" cy="554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a:t>Overfitting:Bias and Variance</a:t>
            </a:r>
            <a:endParaRPr/>
          </a:p>
        </p:txBody>
      </p:sp>
      <p:sp>
        <p:nvSpPr>
          <p:cNvPr id="110" name="Google Shape;110;p22"/>
          <p:cNvSpPr txBox="1">
            <a:spLocks noGrp="1"/>
          </p:cNvSpPr>
          <p:nvPr>
            <p:ph type="body" idx="1"/>
          </p:nvPr>
        </p:nvSpPr>
        <p:spPr>
          <a:xfrm>
            <a:off x="190525" y="1521270"/>
            <a:ext cx="8554200" cy="9767289"/>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i="1" dirty="0"/>
              <a:t>Bias is the algorithm’s tendency to consistently learn the wrong thing by not taking into account all the information in the data.</a:t>
            </a:r>
            <a:endParaRPr dirty="0"/>
          </a:p>
          <a:p>
            <a:pPr marL="0" lvl="0" indent="0" algn="l" rtl="0">
              <a:spcBef>
                <a:spcPts val="1200"/>
              </a:spcBef>
              <a:spcAft>
                <a:spcPts val="0"/>
              </a:spcAft>
              <a:buNone/>
            </a:pPr>
            <a:endParaRPr i="1" dirty="0"/>
          </a:p>
          <a:p>
            <a:pPr marL="0" lvl="0" indent="0" algn="l" rtl="0">
              <a:spcBef>
                <a:spcPts val="1200"/>
              </a:spcBef>
              <a:spcAft>
                <a:spcPts val="0"/>
              </a:spcAft>
              <a:buNone/>
            </a:pPr>
            <a:endParaRPr i="1" dirty="0"/>
          </a:p>
          <a:p>
            <a:pPr marL="0" lvl="0" indent="0" algn="l" rtl="0">
              <a:spcBef>
                <a:spcPts val="1200"/>
              </a:spcBef>
              <a:spcAft>
                <a:spcPts val="0"/>
              </a:spcAft>
              <a:buNone/>
            </a:pPr>
            <a:r>
              <a:rPr lang="en" dirty="0"/>
              <a:t>Variance is </a:t>
            </a:r>
            <a:r>
              <a:rPr lang="en" b="1" dirty="0"/>
              <a:t>an error from sensitivity to small fluctuations in the training set</a:t>
            </a:r>
            <a:endParaRPr i="1" dirty="0"/>
          </a:p>
          <a:p>
            <a:pPr marL="0" lvl="0" indent="0" algn="l" rtl="0">
              <a:spcBef>
                <a:spcPts val="1200"/>
              </a:spcBef>
              <a:spcAft>
                <a:spcPts val="0"/>
              </a:spcAft>
              <a:buNone/>
            </a:pPr>
            <a:endParaRPr i="1" dirty="0"/>
          </a:p>
          <a:p>
            <a:pPr marL="285750" lvl="0" indent="-285750" algn="l" rtl="0">
              <a:spcBef>
                <a:spcPts val="1200"/>
              </a:spcBef>
              <a:spcAft>
                <a:spcPts val="0"/>
              </a:spcAft>
              <a:buFont typeface="Arial" panose="020B0604020202020204" pitchFamily="34" charset="0"/>
              <a:buChar char="•"/>
            </a:pPr>
            <a:r>
              <a:rPr lang="en" i="1" dirty="0"/>
              <a:t> </a:t>
            </a:r>
            <a:r>
              <a:rPr lang="en" i="1" dirty="0" smtClean="0"/>
              <a:t>underfitting:</a:t>
            </a:r>
            <a:r>
              <a:rPr lang="en" dirty="0"/>
              <a:t> </a:t>
            </a:r>
            <a:r>
              <a:rPr lang="en" i="1" dirty="0" smtClean="0"/>
              <a:t>High </a:t>
            </a:r>
            <a:r>
              <a:rPr lang="en" i="1" dirty="0"/>
              <a:t>Bias and High </a:t>
            </a:r>
            <a:r>
              <a:rPr lang="en" i="1" dirty="0" smtClean="0"/>
              <a:t>Variance</a:t>
            </a:r>
          </a:p>
          <a:p>
            <a:pPr marL="285750" lvl="0" indent="-285750">
              <a:spcBef>
                <a:spcPts val="1200"/>
              </a:spcBef>
              <a:buFont typeface="Arial" panose="020B0604020202020204" pitchFamily="34" charset="0"/>
              <a:buChar char="•"/>
            </a:pPr>
            <a:r>
              <a:rPr lang="en-US" dirty="0"/>
              <a:t>O</a:t>
            </a:r>
            <a:r>
              <a:rPr lang="en-US" dirty="0" smtClean="0"/>
              <a:t>verfitting </a:t>
            </a:r>
            <a:r>
              <a:rPr lang="en-US" dirty="0"/>
              <a:t>occurs if </a:t>
            </a:r>
            <a:r>
              <a:rPr lang="en-US" b="1" dirty="0"/>
              <a:t>the model or algorithm shows low bias but high variance</a:t>
            </a:r>
            <a:endParaRPr dirty="0"/>
          </a:p>
          <a:p>
            <a:pPr marL="0" lvl="0" indent="0" algn="l" rtl="0">
              <a:spcBef>
                <a:spcPts val="1200"/>
              </a:spcBef>
              <a:spcAft>
                <a:spcPts val="0"/>
              </a:spcAft>
              <a:buNone/>
            </a:pPr>
            <a:endParaRPr i="1" dirty="0"/>
          </a:p>
          <a:p>
            <a:pPr marL="0" lvl="0" indent="0" algn="l" rtl="0">
              <a:spcBef>
                <a:spcPts val="1200"/>
              </a:spcBef>
              <a:spcAft>
                <a:spcPts val="0"/>
              </a:spcAft>
              <a:buNone/>
            </a:pPr>
            <a:endParaRPr i="1" dirty="0"/>
          </a:p>
          <a:p>
            <a:pPr marL="0" lvl="0" indent="0" algn="l" rtl="0">
              <a:spcBef>
                <a:spcPts val="1200"/>
              </a:spcBef>
              <a:spcAft>
                <a:spcPts val="0"/>
              </a:spcAft>
              <a:buNone/>
            </a:pPr>
            <a:r>
              <a:rPr lang="en" i="1" dirty="0"/>
              <a:t>Overfitting:</a:t>
            </a:r>
            <a:endParaRPr dirty="0"/>
          </a:p>
          <a:p>
            <a:pPr marL="0" lvl="0" indent="0" algn="l" rtl="0">
              <a:spcBef>
                <a:spcPts val="1200"/>
              </a:spcBef>
              <a:spcAft>
                <a:spcPts val="0"/>
              </a:spcAft>
              <a:buNone/>
            </a:pPr>
            <a:r>
              <a:rPr lang="en" i="1" dirty="0"/>
              <a:t>Low Bias but high variance (Less training error and High test error)</a:t>
            </a:r>
            <a:endParaRPr dirty="0"/>
          </a:p>
          <a:p>
            <a:pPr marL="0" lvl="0" indent="0" algn="l" rtl="0">
              <a:spcBef>
                <a:spcPts val="1200"/>
              </a:spcBef>
              <a:spcAft>
                <a:spcPts val="0"/>
              </a:spcAft>
              <a:buNone/>
            </a:pPr>
            <a:endParaRPr i="1" dirty="0"/>
          </a:p>
          <a:p>
            <a:pPr marL="0" lvl="0" indent="0" algn="l" rtl="0">
              <a:spcBef>
                <a:spcPts val="1200"/>
              </a:spcBef>
              <a:spcAft>
                <a:spcPts val="0"/>
              </a:spcAft>
              <a:buNone/>
            </a:pPr>
            <a:endParaRPr i="1" dirty="0"/>
          </a:p>
          <a:p>
            <a:pPr marL="0" lvl="0" indent="0" algn="l" rtl="0">
              <a:spcBef>
                <a:spcPts val="1200"/>
              </a:spcBef>
              <a:spcAft>
                <a:spcPts val="0"/>
              </a:spcAft>
              <a:buNone/>
            </a:pPr>
            <a:endParaRPr i="1" dirty="0"/>
          </a:p>
          <a:p>
            <a:pPr marL="0" lvl="0" indent="0" algn="l" rtl="0">
              <a:spcBef>
                <a:spcPts val="1200"/>
              </a:spcBef>
              <a:spcAft>
                <a:spcPts val="0"/>
              </a:spcAft>
              <a:buNone/>
            </a:pPr>
            <a:endParaRPr i="1" dirty="0"/>
          </a:p>
          <a:p>
            <a:pPr marL="0" lvl="0" indent="0" algn="l" rtl="0">
              <a:spcBef>
                <a:spcPts val="1200"/>
              </a:spcBef>
              <a:spcAft>
                <a:spcPts val="0"/>
              </a:spcAft>
              <a:buNone/>
            </a:pPr>
            <a:endParaRPr i="1" dirty="0"/>
          </a:p>
          <a:p>
            <a:pPr marL="0" lvl="0" indent="0" algn="l" rtl="0">
              <a:spcBef>
                <a:spcPts val="1200"/>
              </a:spcBef>
              <a:spcAft>
                <a:spcPts val="0"/>
              </a:spcAft>
              <a:buNone/>
            </a:pPr>
            <a:endParaRPr i="1" dirty="0"/>
          </a:p>
          <a:p>
            <a:pPr marL="0" lvl="0" indent="0" algn="l" rtl="0">
              <a:spcBef>
                <a:spcPts val="1200"/>
              </a:spcBef>
              <a:spcAft>
                <a:spcPts val="0"/>
              </a:spcAft>
              <a:buNone/>
            </a:pPr>
            <a:endParaRPr b="1" i="1" dirty="0"/>
          </a:p>
          <a:p>
            <a:pPr marL="0" lvl="0" indent="0" algn="l" rtl="0">
              <a:spcBef>
                <a:spcPts val="1200"/>
              </a:spcBef>
              <a:spcAft>
                <a:spcPts val="0"/>
              </a:spcAft>
              <a:buNone/>
            </a:pPr>
            <a:endParaRPr b="1" dirty="0"/>
          </a:p>
          <a:p>
            <a:pPr marL="0" lvl="0" indent="0" algn="l" rtl="0">
              <a:spcBef>
                <a:spcPts val="1200"/>
              </a:spcBef>
              <a:spcAft>
                <a:spcPts val="1200"/>
              </a:spcAft>
              <a:buNone/>
            </a:pPr>
            <a:endParaRPr dirty="0"/>
          </a:p>
        </p:txBody>
      </p:sp>
      <p:sp>
        <p:nvSpPr>
          <p:cNvPr id="111" name="Google Shape;111;p22"/>
          <p:cNvSpPr txBox="1">
            <a:spLocks noGrp="1"/>
          </p:cNvSpPr>
          <p:nvPr>
            <p:ph type="sldNum" idx="12"/>
          </p:nvPr>
        </p:nvSpPr>
        <p:spPr>
          <a:xfrm>
            <a:off x="8740203" y="4920975"/>
            <a:ext cx="190500" cy="123000"/>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2201100" y="141350"/>
            <a:ext cx="4741800" cy="554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a:t>AlexNet Features</a:t>
            </a:r>
            <a:endParaRPr/>
          </a:p>
        </p:txBody>
      </p:sp>
      <p:sp>
        <p:nvSpPr>
          <p:cNvPr id="117" name="Google Shape;117;p23"/>
          <p:cNvSpPr txBox="1">
            <a:spLocks noGrp="1"/>
          </p:cNvSpPr>
          <p:nvPr>
            <p:ph type="body" idx="1"/>
          </p:nvPr>
        </p:nvSpPr>
        <p:spPr>
          <a:xfrm>
            <a:off x="543000" y="914400"/>
            <a:ext cx="7421100" cy="436888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dirty="0"/>
          </a:p>
          <a:p>
            <a:pPr marL="285750" lvl="0" indent="-266700" algn="l" rtl="0">
              <a:spcBef>
                <a:spcPts val="1200"/>
              </a:spcBef>
              <a:spcAft>
                <a:spcPts val="0"/>
              </a:spcAft>
              <a:buClr>
                <a:schemeClr val="dk1"/>
              </a:buClr>
              <a:buSzPts val="1500"/>
              <a:buFont typeface="Arial"/>
              <a:buChar char="•"/>
            </a:pPr>
            <a:r>
              <a:rPr lang="en" sz="1500" b="1" dirty="0"/>
              <a:t>ReLU</a:t>
            </a:r>
            <a:r>
              <a:rPr lang="en" sz="1500" dirty="0"/>
              <a:t> was employed as a non-saturating activation function to improve the convergence rate by alleviating the problem of </a:t>
            </a:r>
            <a:r>
              <a:rPr lang="en" sz="1500" b="1" dirty="0"/>
              <a:t>vanishing gradient</a:t>
            </a:r>
            <a:r>
              <a:rPr lang="en" sz="1500" dirty="0"/>
              <a:t> to some extent .</a:t>
            </a:r>
            <a:endParaRPr sz="1500" dirty="0"/>
          </a:p>
          <a:p>
            <a:pPr marL="285750" lvl="0" indent="-266700" algn="l" rtl="0">
              <a:spcBef>
                <a:spcPts val="1200"/>
              </a:spcBef>
              <a:spcAft>
                <a:spcPts val="0"/>
              </a:spcAft>
              <a:buClr>
                <a:schemeClr val="dk1"/>
              </a:buClr>
              <a:buSzPts val="1500"/>
              <a:buFont typeface="Arial"/>
              <a:buChar char="•"/>
            </a:pPr>
            <a:r>
              <a:rPr lang="en" sz="1500" dirty="0"/>
              <a:t>    Overlapping subsampling and local response normalization were also applied to improve the generalization by reducing overfitting.</a:t>
            </a:r>
            <a:endParaRPr sz="1500" dirty="0"/>
          </a:p>
          <a:p>
            <a:pPr marL="285750" lvl="0" indent="-171450" algn="l" rtl="0">
              <a:spcBef>
                <a:spcPts val="1200"/>
              </a:spcBef>
              <a:spcAft>
                <a:spcPts val="0"/>
              </a:spcAft>
              <a:buClr>
                <a:schemeClr val="dk1"/>
              </a:buClr>
              <a:buSzPts val="1800"/>
              <a:buFont typeface="Arial"/>
              <a:buNone/>
            </a:pPr>
            <a:endParaRPr sz="1500" dirty="0"/>
          </a:p>
          <a:p>
            <a:pPr marL="285750" lvl="0" indent="-266700" algn="l" rtl="0">
              <a:spcBef>
                <a:spcPts val="1200"/>
              </a:spcBef>
              <a:spcAft>
                <a:spcPts val="0"/>
              </a:spcAft>
              <a:buClr>
                <a:schemeClr val="dk1"/>
              </a:buClr>
              <a:buSzPts val="1500"/>
              <a:buFont typeface="Arial"/>
              <a:buChar char="•"/>
            </a:pPr>
            <a:r>
              <a:rPr lang="en" sz="1500" dirty="0"/>
              <a:t>use of large size filters (11x11 and 5x5) at the initial layers, compared to previously proposed networks. </a:t>
            </a:r>
            <a:endParaRPr sz="1500" dirty="0"/>
          </a:p>
          <a:p>
            <a:pPr marL="285750" lvl="0" indent="-266700" algn="l" rtl="0">
              <a:spcBef>
                <a:spcPts val="1200"/>
              </a:spcBef>
              <a:spcAft>
                <a:spcPts val="0"/>
              </a:spcAft>
              <a:buClr>
                <a:schemeClr val="dk1"/>
              </a:buClr>
              <a:buSzPts val="1500"/>
              <a:buFont typeface="Arial"/>
              <a:buChar char="•"/>
            </a:pPr>
            <a:r>
              <a:rPr lang="en" sz="1500" dirty="0"/>
              <a:t>Due to the efficient learning approach of AlexNet, it has significant importance in the new generation of CNNs and has started a new era of research in the architectural advancements of CNNs.</a:t>
            </a:r>
            <a:endParaRPr sz="1500" dirty="0"/>
          </a:p>
          <a:p>
            <a:pPr marL="285750" lvl="0" indent="-171450" algn="l" rtl="0">
              <a:spcBef>
                <a:spcPts val="1200"/>
              </a:spcBef>
              <a:spcAft>
                <a:spcPts val="1200"/>
              </a:spcAft>
              <a:buClr>
                <a:schemeClr val="dk1"/>
              </a:buClr>
              <a:buSzPts val="1800"/>
              <a:buFont typeface="Arial"/>
              <a:buNone/>
            </a:pP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2201100" y="141350"/>
            <a:ext cx="47418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Regularization</a:t>
            </a:r>
            <a:endParaRPr/>
          </a:p>
        </p:txBody>
      </p:sp>
      <p:sp>
        <p:nvSpPr>
          <p:cNvPr id="123" name="Google Shape;123;p24"/>
          <p:cNvSpPr txBox="1">
            <a:spLocks noGrp="1"/>
          </p:cNvSpPr>
          <p:nvPr>
            <p:ph type="body" idx="1"/>
          </p:nvPr>
        </p:nvSpPr>
        <p:spPr>
          <a:xfrm>
            <a:off x="190525" y="1521270"/>
            <a:ext cx="8554200" cy="595800"/>
          </a:xfrm>
          <a:prstGeom prst="rect">
            <a:avLst/>
          </a:prstGeom>
        </p:spPr>
        <p:txBody>
          <a:bodyPr spcFirstLastPara="1" wrap="square" lIns="0" tIns="0" rIns="0" bIns="0" anchor="t" anchorCtr="0">
            <a:spAutoFit/>
          </a:bodyPr>
          <a:lstStyle/>
          <a:p>
            <a:pPr marL="0" lvl="0" indent="0" algn="l" rtl="0">
              <a:spcBef>
                <a:spcPts val="0"/>
              </a:spcBef>
              <a:spcAft>
                <a:spcPts val="1200"/>
              </a:spcAft>
              <a:buNone/>
            </a:pPr>
            <a:r>
              <a:rPr lang="en"/>
              <a:t>A network is overfitting, when it performs well on its training data, but not on new unseen inputs.</a:t>
            </a:r>
            <a:endParaRPr/>
          </a:p>
        </p:txBody>
      </p:sp>
      <p:pic>
        <p:nvPicPr>
          <p:cNvPr id="124" name="Google Shape;124;p24"/>
          <p:cNvPicPr preferRelativeResize="0"/>
          <p:nvPr/>
        </p:nvPicPr>
        <p:blipFill>
          <a:blip r:embed="rId3">
            <a:alphaModFix/>
          </a:blip>
          <a:stretch>
            <a:fillRect/>
          </a:stretch>
        </p:blipFill>
        <p:spPr>
          <a:xfrm>
            <a:off x="0" y="2673674"/>
            <a:ext cx="4300450" cy="1199500"/>
          </a:xfrm>
          <a:prstGeom prst="rect">
            <a:avLst/>
          </a:prstGeom>
          <a:noFill/>
          <a:ln>
            <a:noFill/>
          </a:ln>
        </p:spPr>
      </p:pic>
      <p:sp>
        <p:nvSpPr>
          <p:cNvPr id="125" name="Google Shape;125;p24"/>
          <p:cNvSpPr txBox="1"/>
          <p:nvPr/>
        </p:nvSpPr>
        <p:spPr>
          <a:xfrm>
            <a:off x="4416500" y="1999250"/>
            <a:ext cx="4640700" cy="345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Solutions:</a:t>
            </a:r>
            <a:endParaRPr/>
          </a:p>
          <a:p>
            <a:pPr marL="457200" lvl="0" indent="-317500" algn="l" rtl="0">
              <a:spcBef>
                <a:spcPts val="0"/>
              </a:spcBef>
              <a:spcAft>
                <a:spcPts val="0"/>
              </a:spcAft>
              <a:buSzPts val="1400"/>
              <a:buChar char="●"/>
            </a:pPr>
            <a:r>
              <a:rPr lang="en"/>
              <a:t>Data augmentation : fake data is generated and added to the training set.</a:t>
            </a:r>
            <a:endParaRPr/>
          </a:p>
          <a:p>
            <a:pPr marL="914400" lvl="1" indent="-317500" algn="l" rtl="0">
              <a:spcBef>
                <a:spcPts val="0"/>
              </a:spcBef>
              <a:spcAft>
                <a:spcPts val="0"/>
              </a:spcAft>
              <a:buSzPts val="1400"/>
              <a:buChar char="○"/>
            </a:pPr>
            <a:r>
              <a:rPr lang="en"/>
              <a:t>not for many other tasks such as natural language processing.</a:t>
            </a:r>
            <a:endParaRPr/>
          </a:p>
          <a:p>
            <a:pPr marL="457200" lvl="0" indent="-317500" algn="l" rtl="0">
              <a:spcBef>
                <a:spcPts val="0"/>
              </a:spcBef>
              <a:spcAft>
                <a:spcPts val="0"/>
              </a:spcAft>
              <a:buSzPts val="1400"/>
              <a:buChar char="●"/>
            </a:pPr>
            <a:r>
              <a:rPr lang="en"/>
              <a:t>Parameter norm penalties : a penalty is added to the loss function to optimally limit the capacity of a model.</a:t>
            </a:r>
            <a:endParaRPr/>
          </a:p>
          <a:p>
            <a:pPr marL="457200" lvl="0" indent="-317500" algn="l" rtl="0">
              <a:spcBef>
                <a:spcPts val="0"/>
              </a:spcBef>
              <a:spcAft>
                <a:spcPts val="0"/>
              </a:spcAft>
              <a:buSzPts val="1400"/>
              <a:buChar char="●"/>
            </a:pPr>
            <a:r>
              <a:rPr lang="en"/>
              <a:t>Dropout : some connections are randomly put to zero every iteration.</a:t>
            </a:r>
            <a:endParaRPr/>
          </a:p>
          <a:p>
            <a:pPr marL="457200" lvl="0" indent="-317500" algn="l" rtl="0">
              <a:lnSpc>
                <a:spcPct val="115000"/>
              </a:lnSpc>
              <a:spcBef>
                <a:spcPts val="0"/>
              </a:spcBef>
              <a:spcAft>
                <a:spcPts val="0"/>
              </a:spcAft>
              <a:buSzPts val="1400"/>
              <a:buChar char="●"/>
            </a:pPr>
            <a:r>
              <a:rPr lang="en">
                <a:solidFill>
                  <a:schemeClr val="dk1"/>
                </a:solidFill>
              </a:rPr>
              <a:t>k-Fold Cross-Validation: Cross-validation is a resampling procedure used to evaluate machine learning models on a limited data sample.</a:t>
            </a:r>
            <a:endParaRPr/>
          </a:p>
          <a:p>
            <a:pPr marL="457200" lvl="0" indent="0" algn="l" rtl="0">
              <a:spcBef>
                <a:spcPts val="1200"/>
              </a:spcBef>
              <a:spcAft>
                <a:spcPts val="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2201100" y="141350"/>
            <a:ext cx="6257100" cy="554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a:t>Vanishing Gradient Problem</a:t>
            </a:r>
            <a:endParaRPr/>
          </a:p>
        </p:txBody>
      </p:sp>
      <p:sp>
        <p:nvSpPr>
          <p:cNvPr id="145" name="Google Shape;145;p27"/>
          <p:cNvSpPr txBox="1">
            <a:spLocks noGrp="1"/>
          </p:cNvSpPr>
          <p:nvPr>
            <p:ph type="body" idx="1"/>
          </p:nvPr>
        </p:nvSpPr>
        <p:spPr>
          <a:xfrm>
            <a:off x="4654275" y="1140950"/>
            <a:ext cx="4090500" cy="36942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1600">
                <a:solidFill>
                  <a:srgbClr val="292929"/>
                </a:solidFill>
                <a:highlight>
                  <a:srgbClr val="FFFFFF"/>
                </a:highlight>
                <a:latin typeface="Georgia"/>
                <a:ea typeface="Georgia"/>
                <a:cs typeface="Georgia"/>
                <a:sym typeface="Georgia"/>
              </a:rPr>
              <a:t>Deep networks are hard to train because of the notorious vanishing gradient problem — as the gradient is back-propagated to earlier layers, repeated multiplication may make the gradient infinitively small.</a:t>
            </a:r>
            <a:endParaRPr sz="1600">
              <a:solidFill>
                <a:srgbClr val="292929"/>
              </a:solidFill>
              <a:highlight>
                <a:srgbClr val="FFFFFF"/>
              </a:highlight>
              <a:latin typeface="Georgia"/>
              <a:ea typeface="Georgia"/>
              <a:cs typeface="Georgia"/>
              <a:sym typeface="Georgia"/>
            </a:endParaRPr>
          </a:p>
          <a:p>
            <a:pPr marL="0" lvl="0" indent="0" algn="l" rtl="0">
              <a:spcBef>
                <a:spcPts val="120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1200"/>
              </a:spcBef>
              <a:spcAft>
                <a:spcPts val="0"/>
              </a:spcAft>
              <a:buNone/>
            </a:pPr>
            <a:r>
              <a:rPr lang="en" sz="1600">
                <a:solidFill>
                  <a:srgbClr val="292929"/>
                </a:solidFill>
                <a:highlight>
                  <a:srgbClr val="FFFFFF"/>
                </a:highlight>
                <a:latin typeface="Georgia"/>
                <a:ea typeface="Georgia"/>
                <a:cs typeface="Georgia"/>
                <a:sym typeface="Georgia"/>
              </a:rPr>
              <a:t> As a result, as the network goes deeper, its performance gets saturated or even starts degrading rapidly.</a:t>
            </a:r>
            <a:endParaRPr sz="1600">
              <a:solidFill>
                <a:srgbClr val="292929"/>
              </a:solidFill>
              <a:highlight>
                <a:srgbClr val="FFFFFF"/>
              </a:highlight>
              <a:latin typeface="Georgia"/>
              <a:ea typeface="Georgia"/>
              <a:cs typeface="Georgia"/>
              <a:sym typeface="Georgia"/>
            </a:endParaRPr>
          </a:p>
          <a:p>
            <a:pPr marL="0" lvl="0" indent="0" algn="l" rtl="0">
              <a:spcBef>
                <a:spcPts val="1200"/>
              </a:spcBef>
              <a:spcAft>
                <a:spcPts val="0"/>
              </a:spcAft>
              <a:buNone/>
            </a:pPr>
            <a:endParaRPr sz="1600">
              <a:solidFill>
                <a:srgbClr val="292929"/>
              </a:solidFill>
              <a:highlight>
                <a:srgbClr val="FFFFFF"/>
              </a:highlight>
              <a:latin typeface="Georgia"/>
              <a:ea typeface="Georgia"/>
              <a:cs typeface="Georgia"/>
              <a:sym typeface="Georgia"/>
            </a:endParaRPr>
          </a:p>
          <a:p>
            <a:pPr marL="0" lvl="0" indent="0" algn="l" rtl="0">
              <a:spcBef>
                <a:spcPts val="1200"/>
              </a:spcBef>
              <a:spcAft>
                <a:spcPts val="1200"/>
              </a:spcAft>
              <a:buNone/>
            </a:pPr>
            <a:endParaRPr sz="1600">
              <a:solidFill>
                <a:srgbClr val="292929"/>
              </a:solidFill>
              <a:highlight>
                <a:srgbClr val="FFFFFF"/>
              </a:highlight>
              <a:latin typeface="Georgia"/>
              <a:ea typeface="Georgia"/>
              <a:cs typeface="Georgia"/>
              <a:sym typeface="Georgia"/>
            </a:endParaRPr>
          </a:p>
        </p:txBody>
      </p:sp>
      <p:sp>
        <p:nvSpPr>
          <p:cNvPr id="146" name="Google Shape;146;p27"/>
          <p:cNvSpPr txBox="1">
            <a:spLocks noGrp="1"/>
          </p:cNvSpPr>
          <p:nvPr>
            <p:ph type="sldNum" idx="12"/>
          </p:nvPr>
        </p:nvSpPr>
        <p:spPr>
          <a:xfrm>
            <a:off x="8740203" y="3690731"/>
            <a:ext cx="190500" cy="1230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
              <a:t>13</a:t>
            </a:fld>
            <a:endParaRPr/>
          </a:p>
        </p:txBody>
      </p:sp>
      <p:pic>
        <p:nvPicPr>
          <p:cNvPr id="147" name="Google Shape;147;p27"/>
          <p:cNvPicPr preferRelativeResize="0"/>
          <p:nvPr/>
        </p:nvPicPr>
        <p:blipFill>
          <a:blip r:embed="rId3">
            <a:alphaModFix/>
          </a:blip>
          <a:stretch>
            <a:fillRect/>
          </a:stretch>
        </p:blipFill>
        <p:spPr>
          <a:xfrm>
            <a:off x="152400" y="847850"/>
            <a:ext cx="4349476" cy="2340031"/>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1238650" y="141350"/>
            <a:ext cx="7389900" cy="5541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
              <a:t>Vanishing Gradient Problem</a:t>
            </a:r>
            <a:endParaRPr/>
          </a:p>
        </p:txBody>
      </p:sp>
      <p:pic>
        <p:nvPicPr>
          <p:cNvPr id="153" name="Google Shape;153;p28"/>
          <p:cNvPicPr preferRelativeResize="0"/>
          <p:nvPr/>
        </p:nvPicPr>
        <p:blipFill>
          <a:blip r:embed="rId3">
            <a:alphaModFix/>
          </a:blip>
          <a:stretch>
            <a:fillRect/>
          </a:stretch>
        </p:blipFill>
        <p:spPr>
          <a:xfrm>
            <a:off x="1370050" y="1000250"/>
            <a:ext cx="5811901" cy="414325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609600" y="141350"/>
            <a:ext cx="7696200" cy="554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a:t>Other adjustments in AlexNet</a:t>
            </a:r>
            <a:endParaRPr/>
          </a:p>
        </p:txBody>
      </p:sp>
      <p:sp>
        <p:nvSpPr>
          <p:cNvPr id="159" name="Google Shape;159;p29"/>
          <p:cNvSpPr txBox="1">
            <a:spLocks noGrp="1"/>
          </p:cNvSpPr>
          <p:nvPr>
            <p:ph type="body" idx="1"/>
          </p:nvPr>
        </p:nvSpPr>
        <p:spPr>
          <a:xfrm>
            <a:off x="190525" y="1521272"/>
            <a:ext cx="8554200" cy="2178000"/>
          </a:xfrm>
          <a:prstGeom prst="rect">
            <a:avLst/>
          </a:prstGeom>
          <a:noFill/>
          <a:ln>
            <a:noFill/>
          </a:ln>
        </p:spPr>
        <p:txBody>
          <a:bodyPr spcFirstLastPara="1" wrap="square" lIns="0" tIns="0" rIns="0" bIns="0" anchor="t" anchorCtr="0">
            <a:spAutoFit/>
          </a:bodyPr>
          <a:lstStyle/>
          <a:p>
            <a:pPr marL="0" lvl="0" indent="-114300" algn="l" rtl="0">
              <a:spcBef>
                <a:spcPts val="0"/>
              </a:spcBef>
              <a:spcAft>
                <a:spcPts val="0"/>
              </a:spcAft>
              <a:buSzPts val="1800"/>
              <a:buChar char="-"/>
            </a:pPr>
            <a:r>
              <a:rPr lang="en"/>
              <a:t>use of large size filters (11x11 and 5x5) at the initial layers, compared to previously proposed networks</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Due to the efficient learning approach of AlexNet, it has significant importance in the new generation of CNNs and has started a new era of research in the architectural advancements of CNNs.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2201100" y="141350"/>
            <a:ext cx="47418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Choice of filter size*</a:t>
            </a:r>
            <a:endParaRPr/>
          </a:p>
        </p:txBody>
      </p:sp>
      <p:sp>
        <p:nvSpPr>
          <p:cNvPr id="165" name="Google Shape;165;p30"/>
          <p:cNvSpPr txBox="1">
            <a:spLocks noGrp="1"/>
          </p:cNvSpPr>
          <p:nvPr>
            <p:ph type="body" idx="1"/>
          </p:nvPr>
        </p:nvSpPr>
        <p:spPr>
          <a:xfrm>
            <a:off x="190525" y="963225"/>
            <a:ext cx="8554200" cy="3785700"/>
          </a:xfrm>
          <a:prstGeom prst="rect">
            <a:avLst/>
          </a:prstGeom>
        </p:spPr>
        <p:txBody>
          <a:bodyPr spcFirstLastPara="1" wrap="square" lIns="0" tIns="0" rIns="0" bIns="0" anchor="t" anchorCtr="0">
            <a:spAutoFit/>
          </a:bodyPr>
          <a:lstStyle/>
          <a:p>
            <a:pPr marL="457200" lvl="0" indent="-298450" algn="l" rtl="0">
              <a:spcBef>
                <a:spcPts val="0"/>
              </a:spcBef>
              <a:spcAft>
                <a:spcPts val="0"/>
              </a:spcAft>
              <a:buClr>
                <a:schemeClr val="dk1"/>
              </a:buClr>
              <a:buSzPts val="1100"/>
              <a:buFont typeface="Roboto"/>
              <a:buChar char="●"/>
            </a:pPr>
            <a:r>
              <a:rPr lang="en"/>
              <a:t>*</a:t>
            </a:r>
            <a:r>
              <a:rPr lang="en" sz="1600">
                <a:solidFill>
                  <a:srgbClr val="292929"/>
                </a:solidFill>
                <a:highlight>
                  <a:srgbClr val="FFFFFF"/>
                </a:highlight>
                <a:latin typeface="Georgia"/>
                <a:ea typeface="Georgia"/>
                <a:cs typeface="Georgia"/>
                <a:sym typeface="Georgia"/>
              </a:rPr>
              <a:t>In a convolution, a convolution filter slides over all the pixels of the image taking their dot product [</a:t>
            </a:r>
            <a:r>
              <a:rPr lang="en" sz="1600">
                <a:solidFill>
                  <a:srgbClr val="292929"/>
                </a:solidFill>
                <a:highlight>
                  <a:srgbClr val="E9F2FD"/>
                </a:highlight>
                <a:latin typeface="Georgia"/>
                <a:ea typeface="Georgia"/>
                <a:cs typeface="Georgia"/>
                <a:sym typeface="Georgia"/>
              </a:rPr>
              <a:t>linear combination of the pixels weighted by the convolutional filter extracts some kind of feature from the image</a:t>
            </a:r>
            <a:r>
              <a:rPr lang="en" sz="1600">
                <a:solidFill>
                  <a:srgbClr val="292929"/>
                </a:solidFill>
                <a:highlight>
                  <a:srgbClr val="FFFFFF"/>
                </a:highlight>
                <a:latin typeface="Georgia"/>
                <a:ea typeface="Georgia"/>
                <a:cs typeface="Georgia"/>
                <a:sym typeface="Georgia"/>
              </a:rPr>
              <a:t>]</a:t>
            </a:r>
            <a:endParaRPr sz="1600">
              <a:solidFill>
                <a:srgbClr val="292929"/>
              </a:solidFill>
              <a:highlight>
                <a:srgbClr val="FFFFFF"/>
              </a:highlight>
              <a:latin typeface="Georgia"/>
              <a:ea typeface="Georgia"/>
              <a:cs typeface="Georgia"/>
              <a:sym typeface="Georgia"/>
            </a:endParaRPr>
          </a:p>
          <a:p>
            <a:pPr marL="457200" lvl="0" indent="-330200" algn="l" rtl="0">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Most of the useful features in an image are usually local and it makes sense to take few local pixels at a time to apply convolutions.</a:t>
            </a:r>
            <a:endParaRPr sz="1600">
              <a:solidFill>
                <a:srgbClr val="292929"/>
              </a:solidFill>
              <a:highlight>
                <a:srgbClr val="FFFFFF"/>
              </a:highlight>
              <a:latin typeface="Georgia"/>
              <a:ea typeface="Georgia"/>
              <a:cs typeface="Georgia"/>
              <a:sym typeface="Georgia"/>
            </a:endParaRPr>
          </a:p>
          <a:p>
            <a:pPr marL="457200" lvl="0" indent="-330200" algn="l" rtl="0">
              <a:lnSpc>
                <a:spcPct val="218181"/>
              </a:lnSpc>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Most of these useful features may be found in more than one place in an image: slide </a:t>
            </a:r>
            <a:endParaRPr sz="1600">
              <a:solidFill>
                <a:srgbClr val="292929"/>
              </a:solidFill>
              <a:highlight>
                <a:srgbClr val="FFFFFF"/>
              </a:highlight>
              <a:latin typeface="Georgia"/>
              <a:ea typeface="Georgia"/>
              <a:cs typeface="Georgia"/>
              <a:sym typeface="Georgia"/>
            </a:endParaRPr>
          </a:p>
          <a:p>
            <a:pPr marL="457200" lvl="0" indent="-330200" algn="l" rtl="0">
              <a:lnSpc>
                <a:spcPct val="218181"/>
              </a:lnSpc>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single kernel all over the image to extract same feature in different parts of the image </a:t>
            </a:r>
            <a:endParaRPr sz="1600">
              <a:solidFill>
                <a:srgbClr val="292929"/>
              </a:solidFill>
              <a:highlight>
                <a:srgbClr val="FFFFFF"/>
              </a:highlight>
              <a:latin typeface="Georgia"/>
              <a:ea typeface="Georgia"/>
              <a:cs typeface="Georgia"/>
              <a:sym typeface="Georgia"/>
            </a:endParaRPr>
          </a:p>
          <a:p>
            <a:pPr marL="457200" lvl="0" indent="-330200" algn="l" rtl="0">
              <a:lnSpc>
                <a:spcPct val="218181"/>
              </a:lnSpc>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Small kernel instead of a fully connected network:</a:t>
            </a:r>
            <a:endParaRPr sz="1600">
              <a:solidFill>
                <a:srgbClr val="292929"/>
              </a:solidFill>
              <a:highlight>
                <a:srgbClr val="FFFFFF"/>
              </a:highlight>
              <a:latin typeface="Georgia"/>
              <a:ea typeface="Georgia"/>
              <a:cs typeface="Georgia"/>
              <a:sym typeface="Georgia"/>
            </a:endParaRPr>
          </a:p>
          <a:p>
            <a:pPr marL="749300" lvl="0" indent="-330200" algn="l" rtl="0">
              <a:lnSpc>
                <a:spcPct val="218181"/>
              </a:lnSpc>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 benefit from weight sharing and reduction in computational costs. </a:t>
            </a:r>
            <a:r>
              <a:rPr lang="en" sz="1200"/>
              <a:t>*</a:t>
            </a:r>
            <a:r>
              <a:rPr lang="en" sz="1200" u="sng">
                <a:solidFill>
                  <a:schemeClr val="accent5"/>
                </a:solidFill>
                <a:hlinkClick r:id="rId3">
                  <a:extLst>
                    <a:ext uri="{A12FA001-AC4F-418D-AE19-62706E023703}">
                      <ahyp:hlinkClr xmlns:ahyp="http://schemas.microsoft.com/office/drawing/2018/hyperlinkcolor" xmlns="" val="tx"/>
                    </a:ext>
                  </a:extLst>
                </a:hlinkClick>
              </a:rPr>
              <a:t>https://towardsdatascience.com/deciding-optimal-filter-size-for-cnns-d6f7b56f9363</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588250" y="141350"/>
            <a:ext cx="80394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Why smaller size and odd number?</a:t>
            </a:r>
            <a:endParaRPr/>
          </a:p>
        </p:txBody>
      </p:sp>
      <p:sp>
        <p:nvSpPr>
          <p:cNvPr id="171" name="Google Shape;171;p31"/>
          <p:cNvSpPr txBox="1">
            <a:spLocks noGrp="1"/>
          </p:cNvSpPr>
          <p:nvPr>
            <p:ph type="body" idx="1"/>
          </p:nvPr>
        </p:nvSpPr>
        <p:spPr>
          <a:xfrm>
            <a:off x="3997150" y="1521275"/>
            <a:ext cx="4747800" cy="3103200"/>
          </a:xfrm>
          <a:prstGeom prst="rect">
            <a:avLst/>
          </a:prstGeom>
        </p:spPr>
        <p:txBody>
          <a:bodyPr spcFirstLastPara="1" wrap="square" lIns="0" tIns="0" rIns="0" bIns="0" anchor="t" anchorCtr="0">
            <a:spAutoFit/>
          </a:bodyPr>
          <a:lstStyle/>
          <a:p>
            <a:pPr marL="457200" lvl="0" indent="-330200" algn="l" rtl="0">
              <a:spcBef>
                <a:spcPts val="0"/>
              </a:spcBef>
              <a:spcAft>
                <a:spcPts val="0"/>
              </a:spcAft>
              <a:buClr>
                <a:srgbClr val="242729"/>
              </a:buClr>
              <a:buSzPts val="1600"/>
              <a:buChar char="●"/>
            </a:pPr>
            <a:r>
              <a:rPr lang="en" sz="1600">
                <a:solidFill>
                  <a:srgbClr val="242729"/>
                </a:solidFill>
                <a:highlight>
                  <a:srgbClr val="FFFFFF"/>
                </a:highlight>
              </a:rPr>
              <a:t>we are trying to encode the pixels in the neighborhood of anchor/source pixel</a:t>
            </a:r>
            <a:endParaRPr sz="1600">
              <a:solidFill>
                <a:srgbClr val="242729"/>
              </a:solidFill>
              <a:highlight>
                <a:srgbClr val="FFFFFF"/>
              </a:highlight>
            </a:endParaRPr>
          </a:p>
          <a:p>
            <a:pPr marL="457200" lvl="0" indent="-330200" algn="l" rtl="0">
              <a:spcBef>
                <a:spcPts val="0"/>
              </a:spcBef>
              <a:spcAft>
                <a:spcPts val="0"/>
              </a:spcAft>
              <a:buClr>
                <a:srgbClr val="242729"/>
              </a:buClr>
              <a:buSzPts val="1600"/>
              <a:buChar char="●"/>
            </a:pPr>
            <a:r>
              <a:rPr lang="en" sz="1600">
                <a:solidFill>
                  <a:srgbClr val="242729"/>
                </a:solidFill>
                <a:highlight>
                  <a:srgbClr val="FFFFFF"/>
                </a:highlight>
              </a:rPr>
              <a:t>source pixel is the anchor point at which the kernel is centered and we are encoding all the neighboring pixels, including the anchor/source pixel</a:t>
            </a:r>
            <a:endParaRPr sz="1600">
              <a:solidFill>
                <a:srgbClr val="242729"/>
              </a:solidFill>
              <a:highlight>
                <a:srgbClr val="FFFFFF"/>
              </a:highlight>
            </a:endParaRPr>
          </a:p>
          <a:p>
            <a:pPr marL="457200" lvl="0" indent="-330200" algn="l" rtl="0">
              <a:spcBef>
                <a:spcPts val="0"/>
              </a:spcBef>
              <a:spcAft>
                <a:spcPts val="0"/>
              </a:spcAft>
              <a:buClr>
                <a:srgbClr val="242729"/>
              </a:buClr>
              <a:buSzPts val="1600"/>
              <a:buChar char="●"/>
            </a:pPr>
            <a:r>
              <a:rPr lang="en" sz="1600">
                <a:solidFill>
                  <a:srgbClr val="242729"/>
                </a:solidFill>
                <a:highlight>
                  <a:srgbClr val="FFFFFF"/>
                </a:highlight>
              </a:rPr>
              <a:t>.Odd sized  kernel is symmetrically shaped (not symmetric in kernel values)</a:t>
            </a:r>
            <a:endParaRPr sz="1600">
              <a:solidFill>
                <a:srgbClr val="242729"/>
              </a:solidFill>
              <a:highlight>
                <a:srgbClr val="FFFFFF"/>
              </a:highlight>
            </a:endParaRPr>
          </a:p>
          <a:p>
            <a:pPr marL="457200" lvl="0" indent="0" algn="l" rtl="0">
              <a:spcBef>
                <a:spcPts val="1200"/>
              </a:spcBef>
              <a:spcAft>
                <a:spcPts val="0"/>
              </a:spcAft>
              <a:buNone/>
            </a:pPr>
            <a:endParaRPr sz="1600">
              <a:solidFill>
                <a:srgbClr val="242729"/>
              </a:solidFill>
              <a:highlight>
                <a:srgbClr val="FFFFFF"/>
              </a:highlight>
            </a:endParaRPr>
          </a:p>
          <a:p>
            <a:pPr marL="457200" lvl="0" indent="-330200" algn="l" rtl="0">
              <a:spcBef>
                <a:spcPts val="1200"/>
              </a:spcBef>
              <a:spcAft>
                <a:spcPts val="0"/>
              </a:spcAft>
              <a:buClr>
                <a:srgbClr val="242729"/>
              </a:buClr>
              <a:buSzPts val="1600"/>
              <a:buChar char="●"/>
            </a:pPr>
            <a:r>
              <a:rPr lang="en" sz="1600">
                <a:solidFill>
                  <a:srgbClr val="242729"/>
                </a:solidFill>
                <a:highlight>
                  <a:srgbClr val="FFFFFF"/>
                </a:highlight>
              </a:rPr>
              <a:t>Asymmetric kernels lead to  distortion/ errors</a:t>
            </a:r>
            <a:endParaRPr sz="1600">
              <a:solidFill>
                <a:srgbClr val="242729"/>
              </a:solidFill>
              <a:highlight>
                <a:srgbClr val="FFFFFF"/>
              </a:highlight>
            </a:endParaRPr>
          </a:p>
        </p:txBody>
      </p:sp>
      <p:pic>
        <p:nvPicPr>
          <p:cNvPr id="172" name="Google Shape;172;p31"/>
          <p:cNvPicPr preferRelativeResize="0"/>
          <p:nvPr/>
        </p:nvPicPr>
        <p:blipFill>
          <a:blip r:embed="rId3">
            <a:alphaModFix/>
          </a:blip>
          <a:stretch>
            <a:fillRect/>
          </a:stretch>
        </p:blipFill>
        <p:spPr>
          <a:xfrm>
            <a:off x="69225" y="1453100"/>
            <a:ext cx="3767925" cy="2544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title"/>
          </p:nvPr>
        </p:nvSpPr>
        <p:spPr>
          <a:xfrm>
            <a:off x="2201100" y="106013"/>
            <a:ext cx="4741800" cy="554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a:t>ZfNet - 2013</a:t>
            </a:r>
            <a:endParaRPr/>
          </a:p>
        </p:txBody>
      </p:sp>
      <p:sp>
        <p:nvSpPr>
          <p:cNvPr id="178" name="Google Shape;178;p32"/>
          <p:cNvSpPr txBox="1">
            <a:spLocks noGrp="1"/>
          </p:cNvSpPr>
          <p:nvPr>
            <p:ph type="body" idx="1"/>
          </p:nvPr>
        </p:nvSpPr>
        <p:spPr>
          <a:xfrm>
            <a:off x="190525" y="1521270"/>
            <a:ext cx="8554200" cy="3361800"/>
          </a:xfrm>
          <a:prstGeom prst="rect">
            <a:avLst/>
          </a:prstGeom>
          <a:noFill/>
          <a:ln>
            <a:noFill/>
          </a:ln>
        </p:spPr>
        <p:txBody>
          <a:bodyPr spcFirstLastPara="1" wrap="square" lIns="0" tIns="0" rIns="0" bIns="0" anchor="t" anchorCtr="0">
            <a:spAutoFit/>
          </a:bodyPr>
          <a:lstStyle/>
          <a:p>
            <a:pPr marL="457200" lvl="0" indent="-330200" algn="l" rtl="0">
              <a:spcBef>
                <a:spcPts val="0"/>
              </a:spcBef>
              <a:spcAft>
                <a:spcPts val="0"/>
              </a:spcAft>
              <a:buSzPts val="1600"/>
              <a:buChar char="●"/>
            </a:pPr>
            <a:r>
              <a:rPr lang="en" sz="1600"/>
              <a:t>learning mechanism of CNN, before 2013, was based mainly on hit-and-trial, without knowing the exact reason behind the improvement.</a:t>
            </a:r>
            <a:endParaRPr sz="1600"/>
          </a:p>
          <a:p>
            <a:pPr marL="457200" lvl="0" indent="-330200" algn="l" rtl="0">
              <a:spcBef>
                <a:spcPts val="0"/>
              </a:spcBef>
              <a:spcAft>
                <a:spcPts val="0"/>
              </a:spcAft>
              <a:buSzPts val="1600"/>
              <a:buChar char="●"/>
            </a:pPr>
            <a:r>
              <a:rPr lang="en" sz="1600"/>
              <a:t>In 2013, Zeiler and Fergus proposed an interesting multilayer Deconvolutional NN (DeconvNet), which got famous as ZfNet.</a:t>
            </a:r>
            <a:endParaRPr sz="1600"/>
          </a:p>
          <a:p>
            <a:pPr marL="457200" lvl="0" indent="-330200" algn="l" rtl="0">
              <a:spcBef>
                <a:spcPts val="0"/>
              </a:spcBef>
              <a:spcAft>
                <a:spcPts val="0"/>
              </a:spcAft>
              <a:buSzPts val="1600"/>
              <a:buChar char="●"/>
            </a:pPr>
            <a:r>
              <a:rPr lang="en" sz="1600"/>
              <a:t>ZfNet was developed to visualize network performance quantitatively. [</a:t>
            </a:r>
            <a:endParaRPr sz="1600"/>
          </a:p>
          <a:p>
            <a:pPr marL="457200" lvl="0" indent="-330200" algn="l" rtl="0">
              <a:spcBef>
                <a:spcPts val="0"/>
              </a:spcBef>
              <a:spcAft>
                <a:spcPts val="0"/>
              </a:spcAft>
              <a:buSzPts val="1600"/>
              <a:buChar char="●"/>
            </a:pPr>
            <a:r>
              <a:rPr lang="en" sz="1600"/>
              <a:t>The idea of the visualization of network activity was to monitor CNN performance by interpreting neuron’s activation.]</a:t>
            </a:r>
            <a:endParaRPr sz="1600"/>
          </a:p>
          <a:p>
            <a:pPr marL="457200" lvl="0" indent="-330200" algn="l" rtl="0">
              <a:spcBef>
                <a:spcPts val="0"/>
              </a:spcBef>
              <a:spcAft>
                <a:spcPts val="0"/>
              </a:spcAft>
              <a:buSzPts val="1600"/>
              <a:buChar char="●"/>
            </a:pPr>
            <a:r>
              <a:rPr lang="en" sz="1600"/>
              <a:t>DeconvNet works in the same manner as the forward pass CNN but reverses the order of convolutional and pooling operation. </a:t>
            </a:r>
            <a:endParaRPr sz="1600"/>
          </a:p>
          <a:p>
            <a:pPr marL="457200" lvl="0" indent="-330200" algn="l" rtl="0">
              <a:spcBef>
                <a:spcPts val="0"/>
              </a:spcBef>
              <a:spcAft>
                <a:spcPts val="0"/>
              </a:spcAft>
              <a:buSzPts val="1600"/>
              <a:buChar char="●"/>
            </a:pPr>
            <a:r>
              <a:rPr lang="en" sz="1600"/>
              <a:t>This reverse mapping projects the output of the convolutional layer back to visually perceptible image patterns, consequently gives the neuron-level interpretation of the internal feature representation learned at each layer.</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2201100" y="106013"/>
            <a:ext cx="4741800" cy="554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
              <a:t>ZfNet - 2013</a:t>
            </a:r>
            <a:endParaRPr/>
          </a:p>
        </p:txBody>
      </p:sp>
      <p:sp>
        <p:nvSpPr>
          <p:cNvPr id="184" name="Google Shape;184;p33"/>
          <p:cNvSpPr txBox="1">
            <a:spLocks noGrp="1"/>
          </p:cNvSpPr>
          <p:nvPr>
            <p:ph type="body" idx="1"/>
          </p:nvPr>
        </p:nvSpPr>
        <p:spPr>
          <a:xfrm>
            <a:off x="190525" y="1140947"/>
            <a:ext cx="8554200" cy="3801300"/>
          </a:xfrm>
          <a:prstGeom prst="rect">
            <a:avLst/>
          </a:prstGeom>
          <a:noFill/>
          <a:ln>
            <a:noFill/>
          </a:ln>
        </p:spPr>
        <p:txBody>
          <a:bodyPr spcFirstLastPara="1" wrap="square" lIns="0" tIns="0" rIns="0" bIns="0" anchor="t" anchorCtr="0">
            <a:noAutofit/>
          </a:bodyPr>
          <a:lstStyle/>
          <a:p>
            <a:pPr marL="457200" lvl="0" indent="-330200" algn="l" rtl="0">
              <a:lnSpc>
                <a:spcPct val="105000"/>
              </a:lnSpc>
              <a:spcBef>
                <a:spcPts val="0"/>
              </a:spcBef>
              <a:spcAft>
                <a:spcPts val="0"/>
              </a:spcAft>
              <a:buSzPts val="1600"/>
              <a:buChar char="●"/>
            </a:pPr>
            <a:r>
              <a:rPr lang="en" sz="1600"/>
              <a:t>idea of feature visualization proposed by ZfNet was experimentally validated on AlexNet using DeconvNet,:</a:t>
            </a:r>
            <a:endParaRPr sz="1600"/>
          </a:p>
          <a:p>
            <a:pPr marL="457200" lvl="0" indent="0" algn="l" rtl="0">
              <a:lnSpc>
                <a:spcPct val="105000"/>
              </a:lnSpc>
              <a:spcBef>
                <a:spcPts val="1200"/>
              </a:spcBef>
              <a:spcAft>
                <a:spcPts val="0"/>
              </a:spcAft>
              <a:buNone/>
            </a:pPr>
            <a:r>
              <a:rPr lang="en" sz="1600"/>
              <a:t>Few observations:</a:t>
            </a:r>
            <a:endParaRPr sz="1600"/>
          </a:p>
          <a:p>
            <a:pPr marL="457200" lvl="0" indent="-330200" algn="l" rtl="0">
              <a:lnSpc>
                <a:spcPct val="105000"/>
              </a:lnSpc>
              <a:spcBef>
                <a:spcPts val="1200"/>
              </a:spcBef>
              <a:spcAft>
                <a:spcPts val="0"/>
              </a:spcAft>
              <a:buSzPts val="1600"/>
              <a:buChar char="●"/>
            </a:pPr>
            <a:r>
              <a:rPr lang="en" sz="1600"/>
              <a:t>which showed that only a few neurons were active.</a:t>
            </a:r>
            <a:endParaRPr sz="1600"/>
          </a:p>
          <a:p>
            <a:pPr marL="457200" lvl="0" indent="-330200" algn="l" rtl="0">
              <a:lnSpc>
                <a:spcPct val="105000"/>
              </a:lnSpc>
              <a:spcBef>
                <a:spcPts val="0"/>
              </a:spcBef>
              <a:spcAft>
                <a:spcPts val="0"/>
              </a:spcAft>
              <a:buSzPts val="1600"/>
              <a:buChar char="●"/>
            </a:pPr>
            <a:r>
              <a:rPr lang="en" sz="1600"/>
              <a:t> In contrast, other neurons were dead (inactive) in the first and second layers of the network. </a:t>
            </a:r>
            <a:endParaRPr sz="1600"/>
          </a:p>
          <a:p>
            <a:pPr marL="457200" lvl="0" indent="-330200" algn="l" rtl="0">
              <a:lnSpc>
                <a:spcPct val="105000"/>
              </a:lnSpc>
              <a:spcBef>
                <a:spcPts val="0"/>
              </a:spcBef>
              <a:spcAft>
                <a:spcPts val="0"/>
              </a:spcAft>
              <a:buSzPts val="1600"/>
              <a:buChar char="●"/>
            </a:pPr>
            <a:r>
              <a:rPr lang="en" sz="1600"/>
              <a:t> maximized the learning of CNN by reducing both the filter size and stride to retain the maximum number of features in the first two convolutional layers. This readjustment in CNN topology resulted in performance improvement, which suggested that features visualization can be used for the identification of design shortcomings and for timely adjustment of parameters.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2201100" y="141350"/>
            <a:ext cx="47418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endParaRPr/>
          </a:p>
        </p:txBody>
      </p:sp>
      <p:pic>
        <p:nvPicPr>
          <p:cNvPr id="131" name="Google Shape;131;p25"/>
          <p:cNvPicPr preferRelativeResize="0"/>
          <p:nvPr/>
        </p:nvPicPr>
        <p:blipFill>
          <a:blip r:embed="rId3">
            <a:alphaModFix/>
          </a:blip>
          <a:stretch>
            <a:fillRect/>
          </a:stretch>
        </p:blipFill>
        <p:spPr>
          <a:xfrm>
            <a:off x="208700" y="1519288"/>
            <a:ext cx="4161700" cy="2572588"/>
          </a:xfrm>
          <a:prstGeom prst="rect">
            <a:avLst/>
          </a:prstGeom>
          <a:noFill/>
          <a:ln>
            <a:noFill/>
          </a:ln>
        </p:spPr>
      </p:pic>
      <p:pic>
        <p:nvPicPr>
          <p:cNvPr id="132" name="Google Shape;132;p25"/>
          <p:cNvPicPr preferRelativeResize="0"/>
          <p:nvPr/>
        </p:nvPicPr>
        <p:blipFill>
          <a:blip r:embed="rId4">
            <a:alphaModFix/>
          </a:blip>
          <a:stretch>
            <a:fillRect/>
          </a:stretch>
        </p:blipFill>
        <p:spPr>
          <a:xfrm>
            <a:off x="4818724" y="1051625"/>
            <a:ext cx="4161700" cy="2791925"/>
          </a:xfrm>
          <a:prstGeom prst="rect">
            <a:avLst/>
          </a:prstGeom>
          <a:noFill/>
          <a:ln>
            <a:noFill/>
          </a:ln>
        </p:spPr>
      </p:pic>
      <p:pic>
        <p:nvPicPr>
          <p:cNvPr id="133" name="Google Shape;133;p25"/>
          <p:cNvPicPr preferRelativeResize="0"/>
          <p:nvPr/>
        </p:nvPicPr>
        <p:blipFill>
          <a:blip r:embed="rId5">
            <a:alphaModFix/>
          </a:blip>
          <a:stretch>
            <a:fillRect/>
          </a:stretch>
        </p:blipFill>
        <p:spPr>
          <a:xfrm>
            <a:off x="6107092" y="3843545"/>
            <a:ext cx="2619375" cy="790575"/>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a:spLocks noGrp="1"/>
          </p:cNvSpPr>
          <p:nvPr>
            <p:ph type="title"/>
          </p:nvPr>
        </p:nvSpPr>
        <p:spPr>
          <a:xfrm>
            <a:off x="2201100" y="106013"/>
            <a:ext cx="4741800" cy="554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a:t>VGG-2015*</a:t>
            </a:r>
            <a:endParaRPr/>
          </a:p>
        </p:txBody>
      </p:sp>
      <p:sp>
        <p:nvSpPr>
          <p:cNvPr id="190" name="Google Shape;190;p34"/>
          <p:cNvSpPr txBox="1">
            <a:spLocks noGrp="1"/>
          </p:cNvSpPr>
          <p:nvPr>
            <p:ph type="body" idx="1"/>
          </p:nvPr>
        </p:nvSpPr>
        <p:spPr>
          <a:xfrm>
            <a:off x="4123600" y="782175"/>
            <a:ext cx="4741800" cy="3078600"/>
          </a:xfrm>
          <a:prstGeom prst="rect">
            <a:avLst/>
          </a:prstGeom>
          <a:noFill/>
          <a:ln>
            <a:noFill/>
          </a:ln>
        </p:spPr>
        <p:txBody>
          <a:bodyPr spcFirstLastPara="1" wrap="square" lIns="0" tIns="0" rIns="0" bIns="0" anchor="t" anchorCtr="0">
            <a:spAutoFit/>
          </a:bodyPr>
          <a:lstStyle/>
          <a:p>
            <a:pPr marL="457200" lvl="0" indent="-330200" algn="l" rtl="0">
              <a:spcBef>
                <a:spcPts val="0"/>
              </a:spcBef>
              <a:spcAft>
                <a:spcPts val="0"/>
              </a:spcAft>
              <a:buSzPts val="1600"/>
              <a:buChar char="●"/>
            </a:pPr>
            <a:r>
              <a:rPr lang="en" sz="1600"/>
              <a:t>The successful use of CNNs in image recognition tasks has accelerated the research in architectural design. </a:t>
            </a:r>
            <a:endParaRPr sz="1600"/>
          </a:p>
          <a:p>
            <a:pPr marL="457200" lvl="0" indent="-330200" algn="l" rtl="0">
              <a:spcBef>
                <a:spcPts val="0"/>
              </a:spcBef>
              <a:spcAft>
                <a:spcPts val="0"/>
              </a:spcAft>
              <a:buSzPts val="1600"/>
              <a:buChar char="●"/>
            </a:pPr>
            <a:r>
              <a:rPr lang="en" sz="1600"/>
              <a:t>Simonyan et al. proposed a simple and effective design principle for CNN architectures: VGG</a:t>
            </a:r>
            <a:endParaRPr sz="1600"/>
          </a:p>
          <a:p>
            <a:pPr marL="457200" lvl="0" indent="-330200" algn="l" rtl="0">
              <a:spcBef>
                <a:spcPts val="0"/>
              </a:spcBef>
              <a:spcAft>
                <a:spcPts val="0"/>
              </a:spcAft>
              <a:buSzPts val="1600"/>
              <a:buChar char="●"/>
            </a:pPr>
            <a:r>
              <a:rPr lang="en" sz="1600"/>
              <a:t> modular in layers pattern VGG was made 19 layers deep compared to AlexNet and ZfNet to simulate the relation of depth with the representational capacity of the network</a:t>
            </a:r>
            <a:endParaRPr sz="1600"/>
          </a:p>
          <a:p>
            <a:pPr marL="457200" lvl="0" indent="-330200" algn="l" rtl="0">
              <a:spcBef>
                <a:spcPts val="0"/>
              </a:spcBef>
              <a:spcAft>
                <a:spcPts val="0"/>
              </a:spcAft>
              <a:buSzPts val="1600"/>
              <a:buChar char="●"/>
            </a:pPr>
            <a:r>
              <a:rPr lang="en" sz="1600"/>
              <a:t>*</a:t>
            </a:r>
            <a:r>
              <a:rPr lang="en" sz="1200"/>
              <a:t>https://arxiv.org/abs/1409.1556v6</a:t>
            </a:r>
            <a:endParaRPr sz="1200"/>
          </a:p>
        </p:txBody>
      </p:sp>
      <p:pic>
        <p:nvPicPr>
          <p:cNvPr id="191" name="Google Shape;191;p34"/>
          <p:cNvPicPr preferRelativeResize="0"/>
          <p:nvPr/>
        </p:nvPicPr>
        <p:blipFill>
          <a:blip r:embed="rId3">
            <a:alphaModFix/>
          </a:blip>
          <a:stretch>
            <a:fillRect/>
          </a:stretch>
        </p:blipFill>
        <p:spPr>
          <a:xfrm>
            <a:off x="242925" y="1414549"/>
            <a:ext cx="3406450" cy="2064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5"/>
          <p:cNvSpPr txBox="1">
            <a:spLocks noGrp="1"/>
          </p:cNvSpPr>
          <p:nvPr>
            <p:ph type="title"/>
          </p:nvPr>
        </p:nvSpPr>
        <p:spPr>
          <a:xfrm>
            <a:off x="2201100" y="106013"/>
            <a:ext cx="4741800" cy="554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a:t>VGG Improvements</a:t>
            </a:r>
            <a:endParaRPr/>
          </a:p>
        </p:txBody>
      </p:sp>
      <p:sp>
        <p:nvSpPr>
          <p:cNvPr id="197" name="Google Shape;197;p35"/>
          <p:cNvSpPr txBox="1">
            <a:spLocks noGrp="1"/>
          </p:cNvSpPr>
          <p:nvPr>
            <p:ph type="body" idx="1"/>
          </p:nvPr>
        </p:nvSpPr>
        <p:spPr>
          <a:xfrm>
            <a:off x="190525" y="1140947"/>
            <a:ext cx="8554200" cy="3716100"/>
          </a:xfrm>
          <a:prstGeom prst="rect">
            <a:avLst/>
          </a:prstGeom>
          <a:noFill/>
          <a:ln>
            <a:noFill/>
          </a:ln>
        </p:spPr>
        <p:txBody>
          <a:bodyPr spcFirstLastPara="1" wrap="square" lIns="0" tIns="0" rIns="0" bIns="0" anchor="t" anchorCtr="0">
            <a:noAutofit/>
          </a:bodyPr>
          <a:lstStyle/>
          <a:p>
            <a:pPr marL="457200" lvl="0" indent="-330200" algn="l" rtl="0">
              <a:spcBef>
                <a:spcPts val="0"/>
              </a:spcBef>
              <a:spcAft>
                <a:spcPts val="0"/>
              </a:spcAft>
              <a:buSzPts val="1600"/>
              <a:buChar char="●"/>
            </a:pPr>
            <a:r>
              <a:rPr lang="en" sz="1600" b="1" dirty="0"/>
              <a:t>ZfNet suggested that small size filters can improve the performance of the CNNs. </a:t>
            </a:r>
            <a:endParaRPr sz="1600" b="1" dirty="0"/>
          </a:p>
          <a:p>
            <a:pPr marL="457200" lvl="0" indent="-330200" algn="l" rtl="0">
              <a:spcBef>
                <a:spcPts val="0"/>
              </a:spcBef>
              <a:spcAft>
                <a:spcPts val="0"/>
              </a:spcAft>
              <a:buSzPts val="1600"/>
              <a:buChar char="●"/>
            </a:pPr>
            <a:r>
              <a:rPr lang="en" sz="1600" b="1" dirty="0"/>
              <a:t>Based on these findings, VGG replaced the 11x11 and 5x5 filters with a stack of 3x3 filters layer and experimentally demonstrated that concurrent placement of small size (3x3) filters could induce the effect of the large size filter (5x5 and 7x7). </a:t>
            </a:r>
            <a:endParaRPr sz="1600" b="1" dirty="0"/>
          </a:p>
          <a:p>
            <a:pPr marL="457200" lvl="0" indent="-330200" algn="l" rtl="0">
              <a:spcBef>
                <a:spcPts val="0"/>
              </a:spcBef>
              <a:spcAft>
                <a:spcPts val="0"/>
              </a:spcAft>
              <a:buSzPts val="1600"/>
              <a:buChar char="●"/>
            </a:pPr>
            <a:r>
              <a:rPr lang="en" sz="1600" dirty="0"/>
              <a:t>Soft-Max: </a:t>
            </a:r>
            <a:r>
              <a:rPr lang="en" sz="1600" dirty="0">
                <a:solidFill>
                  <a:srgbClr val="202124"/>
                </a:solidFill>
                <a:highlight>
                  <a:srgbClr val="FFFFFF"/>
                </a:highlight>
              </a:rPr>
              <a:t>Softmax is </a:t>
            </a:r>
            <a:r>
              <a:rPr lang="en" sz="1600" b="1" dirty="0">
                <a:solidFill>
                  <a:srgbClr val="202124"/>
                </a:solidFill>
                <a:highlight>
                  <a:srgbClr val="FFFFFF"/>
                </a:highlight>
              </a:rPr>
              <a:t>a mathematical function that converts a vector of numbers into a vector of probabilities [suitable </a:t>
            </a:r>
            <a:r>
              <a:rPr lang="en" sz="1600" dirty="0">
                <a:solidFill>
                  <a:srgbClr val="555555"/>
                </a:solidFill>
                <a:highlight>
                  <a:srgbClr val="FFFFFF"/>
                </a:highlight>
              </a:rPr>
              <a:t>multi-class classification tasks</a:t>
            </a:r>
            <a:r>
              <a:rPr lang="en" sz="1600" b="1" dirty="0">
                <a:solidFill>
                  <a:srgbClr val="202124"/>
                </a:solidFill>
                <a:highlight>
                  <a:srgbClr val="FFFFFF"/>
                </a:highlight>
              </a:rPr>
              <a:t>]</a:t>
            </a:r>
            <a:endParaRPr sz="1600" dirty="0"/>
          </a:p>
          <a:p>
            <a:pPr marL="457200" lvl="0" indent="-330200" algn="l" rtl="0">
              <a:spcBef>
                <a:spcPts val="0"/>
              </a:spcBef>
              <a:spcAft>
                <a:spcPts val="0"/>
              </a:spcAft>
              <a:buSzPts val="1600"/>
              <a:buChar char="●"/>
            </a:pPr>
            <a:r>
              <a:rPr lang="en" sz="1600" dirty="0"/>
              <a:t>For the tuning of the network, max-pooling is placed after the convolutional layer, while padding was performed to maintain the spatial resolution</a:t>
            </a:r>
            <a:endParaRPr sz="1600" dirty="0"/>
          </a:p>
          <a:p>
            <a:pPr marL="457200" lvl="0" indent="0" algn="l" rtl="0">
              <a:spcBef>
                <a:spcPts val="1200"/>
              </a:spcBef>
              <a:spcAft>
                <a:spcPts val="1200"/>
              </a:spcAft>
              <a:buNone/>
            </a:pPr>
            <a:endParaRPr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6"/>
          <p:cNvSpPr txBox="1">
            <a:spLocks noGrp="1"/>
          </p:cNvSpPr>
          <p:nvPr>
            <p:ph type="title"/>
          </p:nvPr>
        </p:nvSpPr>
        <p:spPr>
          <a:xfrm>
            <a:off x="190525" y="141350"/>
            <a:ext cx="86868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Why Padding is important?</a:t>
            </a:r>
            <a:endParaRPr/>
          </a:p>
        </p:txBody>
      </p:sp>
      <p:sp>
        <p:nvSpPr>
          <p:cNvPr id="203" name="Google Shape;203;p36"/>
          <p:cNvSpPr txBox="1">
            <a:spLocks noGrp="1"/>
          </p:cNvSpPr>
          <p:nvPr>
            <p:ph type="body" idx="1"/>
          </p:nvPr>
        </p:nvSpPr>
        <p:spPr>
          <a:xfrm>
            <a:off x="619700" y="3191475"/>
            <a:ext cx="8341800" cy="1379100"/>
          </a:xfrm>
          <a:prstGeom prst="rect">
            <a:avLst/>
          </a:prstGeom>
        </p:spPr>
        <p:txBody>
          <a:bodyPr spcFirstLastPara="1" wrap="square" lIns="0" tIns="0" rIns="0" bIns="0" anchor="t" anchorCtr="0">
            <a:spAutoFit/>
          </a:bodyPr>
          <a:lstStyle/>
          <a:p>
            <a:pPr marL="749300" lvl="0" indent="-330200" algn="l" rtl="0">
              <a:spcBef>
                <a:spcPts val="0"/>
              </a:spcBef>
              <a:spcAft>
                <a:spcPts val="0"/>
              </a:spcAft>
              <a:buClr>
                <a:srgbClr val="242729"/>
              </a:buClr>
              <a:buSzPts val="1600"/>
              <a:buAutoNum type="arabicPeriod"/>
            </a:pPr>
            <a:r>
              <a:rPr lang="en" sz="1600" b="1">
                <a:solidFill>
                  <a:srgbClr val="292929"/>
                </a:solidFill>
                <a:highlight>
                  <a:srgbClr val="FFFFFF"/>
                </a:highlight>
                <a:latin typeface="Georgia"/>
                <a:ea typeface="Georgia"/>
                <a:cs typeface="Georgia"/>
                <a:sym typeface="Georgia"/>
              </a:rPr>
              <a:t>Maintained the dimensions of the input</a:t>
            </a:r>
            <a:r>
              <a:rPr lang="en" sz="1600">
                <a:solidFill>
                  <a:srgbClr val="292929"/>
                </a:solidFill>
                <a:highlight>
                  <a:srgbClr val="FFFFFF"/>
                </a:highlight>
                <a:latin typeface="Georgia"/>
                <a:ea typeface="Georgia"/>
                <a:cs typeface="Georgia"/>
                <a:sym typeface="Georgia"/>
              </a:rPr>
              <a:t>: </a:t>
            </a:r>
            <a:r>
              <a:rPr lang="en" sz="1600">
                <a:solidFill>
                  <a:srgbClr val="242729"/>
                </a:solidFill>
                <a:highlight>
                  <a:srgbClr val="FFFFFF"/>
                </a:highlight>
              </a:rPr>
              <a:t>It's easier to design networks if we preserve the height and width</a:t>
            </a:r>
            <a:endParaRPr sz="1600">
              <a:solidFill>
                <a:srgbClr val="242729"/>
              </a:solidFill>
              <a:highlight>
                <a:srgbClr val="FFFFFF"/>
              </a:highlight>
            </a:endParaRPr>
          </a:p>
          <a:p>
            <a:pPr marL="749300" lvl="0" indent="-330200" algn="l" rtl="0">
              <a:spcBef>
                <a:spcPts val="0"/>
              </a:spcBef>
              <a:spcAft>
                <a:spcPts val="0"/>
              </a:spcAft>
              <a:buClr>
                <a:srgbClr val="242729"/>
              </a:buClr>
              <a:buSzPts val="1600"/>
              <a:buAutoNum type="arabicPeriod"/>
            </a:pPr>
            <a:r>
              <a:rPr lang="en" sz="1600">
                <a:solidFill>
                  <a:srgbClr val="242729"/>
                </a:solidFill>
                <a:highlight>
                  <a:srgbClr val="FFFFFF"/>
                </a:highlight>
              </a:rPr>
              <a:t>Without padding, reduction in volume size would reduce too quickly.</a:t>
            </a:r>
            <a:endParaRPr sz="1600">
              <a:solidFill>
                <a:srgbClr val="242729"/>
              </a:solidFill>
              <a:highlight>
                <a:srgbClr val="FFFFFF"/>
              </a:highlight>
            </a:endParaRPr>
          </a:p>
          <a:p>
            <a:pPr marL="749300" lvl="0" indent="-330200" algn="l" rtl="0">
              <a:spcBef>
                <a:spcPts val="0"/>
              </a:spcBef>
              <a:spcAft>
                <a:spcPts val="0"/>
              </a:spcAft>
              <a:buClr>
                <a:srgbClr val="242729"/>
              </a:buClr>
              <a:buSzPts val="1600"/>
              <a:buAutoNum type="arabicPeriod"/>
            </a:pPr>
            <a:r>
              <a:rPr lang="en" sz="1600">
                <a:solidFill>
                  <a:srgbClr val="242729"/>
                </a:solidFill>
                <a:highlight>
                  <a:srgbClr val="FFFFFF"/>
                </a:highlight>
              </a:rPr>
              <a:t>Padding actually </a:t>
            </a:r>
            <a:r>
              <a:rPr lang="en" sz="1600" b="1">
                <a:solidFill>
                  <a:srgbClr val="242729"/>
                </a:solidFill>
                <a:highlight>
                  <a:srgbClr val="FFFFFF"/>
                </a:highlight>
              </a:rPr>
              <a:t>improves performance by keeping information at the borders</a:t>
            </a:r>
            <a:r>
              <a:rPr lang="en" sz="1600">
                <a:solidFill>
                  <a:srgbClr val="242729"/>
                </a:solidFill>
                <a:highlight>
                  <a:srgbClr val="FFFFFF"/>
                </a:highlight>
              </a:rPr>
              <a:t>.</a:t>
            </a:r>
            <a:endParaRPr sz="1600">
              <a:solidFill>
                <a:srgbClr val="242729"/>
              </a:solidFill>
              <a:highlight>
                <a:srgbClr val="FFFFFF"/>
              </a:highlight>
            </a:endParaRPr>
          </a:p>
          <a:p>
            <a:pPr marL="0" lvl="0" indent="0" algn="l" rtl="0">
              <a:spcBef>
                <a:spcPts val="0"/>
              </a:spcBef>
              <a:spcAft>
                <a:spcPts val="1200"/>
              </a:spcAft>
              <a:buNone/>
            </a:pPr>
            <a:endParaRPr sz="1600"/>
          </a:p>
        </p:txBody>
      </p:sp>
      <p:pic>
        <p:nvPicPr>
          <p:cNvPr id="204" name="Google Shape;204;p36"/>
          <p:cNvPicPr preferRelativeResize="0"/>
          <p:nvPr/>
        </p:nvPicPr>
        <p:blipFill>
          <a:blip r:embed="rId3">
            <a:alphaModFix/>
          </a:blip>
          <a:stretch>
            <a:fillRect/>
          </a:stretch>
        </p:blipFill>
        <p:spPr>
          <a:xfrm>
            <a:off x="407400" y="1203566"/>
            <a:ext cx="4164600" cy="1845234"/>
          </a:xfrm>
          <a:prstGeom prst="rect">
            <a:avLst/>
          </a:prstGeom>
          <a:noFill/>
          <a:ln>
            <a:noFill/>
          </a:ln>
        </p:spPr>
      </p:pic>
      <p:pic>
        <p:nvPicPr>
          <p:cNvPr id="205" name="Google Shape;205;p36"/>
          <p:cNvPicPr preferRelativeResize="0"/>
          <p:nvPr/>
        </p:nvPicPr>
        <p:blipFill>
          <a:blip r:embed="rId4">
            <a:alphaModFix/>
          </a:blip>
          <a:stretch>
            <a:fillRect/>
          </a:stretch>
        </p:blipFill>
        <p:spPr>
          <a:xfrm>
            <a:off x="5004075" y="1145925"/>
            <a:ext cx="3987525" cy="1760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7"/>
          <p:cNvSpPr txBox="1">
            <a:spLocks noGrp="1"/>
          </p:cNvSpPr>
          <p:nvPr>
            <p:ph type="title"/>
          </p:nvPr>
        </p:nvSpPr>
        <p:spPr>
          <a:xfrm>
            <a:off x="2201100" y="106013"/>
            <a:ext cx="4741800" cy="554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211" name="Google Shape;211;p37"/>
          <p:cNvSpPr txBox="1">
            <a:spLocks noGrp="1"/>
          </p:cNvSpPr>
          <p:nvPr>
            <p:ph type="body" idx="1"/>
          </p:nvPr>
        </p:nvSpPr>
        <p:spPr>
          <a:xfrm>
            <a:off x="190525" y="1140949"/>
            <a:ext cx="8554200" cy="2328300"/>
          </a:xfrm>
          <a:prstGeom prst="rect">
            <a:avLst/>
          </a:prstGeom>
          <a:noFill/>
          <a:ln>
            <a:noFill/>
          </a:ln>
        </p:spPr>
        <p:txBody>
          <a:bodyPr spcFirstLastPara="1" wrap="square" lIns="0" tIns="0" rIns="0" bIns="0" anchor="t" anchorCtr="0">
            <a:noAutofit/>
          </a:bodyPr>
          <a:lstStyle/>
          <a:p>
            <a:pPr marL="457200" lvl="0" indent="-325120" algn="l" rtl="0">
              <a:lnSpc>
                <a:spcPct val="105000"/>
              </a:lnSpc>
              <a:spcBef>
                <a:spcPts val="0"/>
              </a:spcBef>
              <a:spcAft>
                <a:spcPts val="0"/>
              </a:spcAft>
              <a:buSzPts val="1520"/>
              <a:buChar char="●"/>
            </a:pPr>
            <a:r>
              <a:rPr lang="en" sz="1520"/>
              <a:t>VGG showed good results both for image classification and localization problems.</a:t>
            </a:r>
            <a:endParaRPr sz="1520"/>
          </a:p>
          <a:p>
            <a:pPr marL="457200" lvl="0" indent="-325120" algn="l" rtl="0">
              <a:lnSpc>
                <a:spcPct val="105000"/>
              </a:lnSpc>
              <a:spcBef>
                <a:spcPts val="0"/>
              </a:spcBef>
              <a:spcAft>
                <a:spcPts val="0"/>
              </a:spcAft>
              <a:buSzPts val="1520"/>
              <a:buChar char="●"/>
            </a:pPr>
            <a:r>
              <a:rPr lang="en" sz="1520"/>
              <a:t> VGG was at 2nd place in the 2014-ILSVRC competition but, got fame due to its simplicity, homogenous topology, and increased depth. </a:t>
            </a:r>
            <a:endParaRPr sz="1520"/>
          </a:p>
          <a:p>
            <a:pPr marL="0" lvl="0" indent="0" algn="l" rtl="0">
              <a:lnSpc>
                <a:spcPct val="105000"/>
              </a:lnSpc>
              <a:spcBef>
                <a:spcPts val="1200"/>
              </a:spcBef>
              <a:spcAft>
                <a:spcPts val="0"/>
              </a:spcAft>
              <a:buNone/>
            </a:pPr>
            <a:endParaRPr sz="1520"/>
          </a:p>
          <a:p>
            <a:pPr marL="457200" lvl="0" indent="-325120" algn="l" rtl="0">
              <a:lnSpc>
                <a:spcPct val="105000"/>
              </a:lnSpc>
              <a:spcBef>
                <a:spcPts val="1200"/>
              </a:spcBef>
              <a:spcAft>
                <a:spcPts val="0"/>
              </a:spcAft>
              <a:buSzPts val="1520"/>
              <a:buChar char="●"/>
            </a:pPr>
            <a:r>
              <a:rPr lang="en" sz="1520"/>
              <a:t>The main</a:t>
            </a:r>
            <a:r>
              <a:rPr lang="en" sz="1520" b="1"/>
              <a:t> limitation </a:t>
            </a:r>
            <a:r>
              <a:rPr lang="en" sz="1520"/>
              <a:t>associated with VGG was the use of 138 million parameters, which make it computationally expensive and difficult to deploy it on low resource systems.</a:t>
            </a:r>
            <a:endParaRPr sz="1520"/>
          </a:p>
          <a:p>
            <a:pPr marL="0" lvl="0" indent="0" algn="l" rtl="0">
              <a:lnSpc>
                <a:spcPct val="105000"/>
              </a:lnSpc>
              <a:spcBef>
                <a:spcPts val="1200"/>
              </a:spcBef>
              <a:spcAft>
                <a:spcPts val="0"/>
              </a:spcAft>
              <a:buNone/>
            </a:pPr>
            <a:endParaRPr sz="1520"/>
          </a:p>
          <a:p>
            <a:pPr marL="0" lvl="0" indent="0" algn="l" rtl="0">
              <a:lnSpc>
                <a:spcPct val="105000"/>
              </a:lnSpc>
              <a:spcBef>
                <a:spcPts val="1200"/>
              </a:spcBef>
              <a:spcAft>
                <a:spcPts val="0"/>
              </a:spcAft>
              <a:buNone/>
            </a:pPr>
            <a:endParaRPr sz="1520"/>
          </a:p>
          <a:p>
            <a:pPr marL="0" lvl="0" indent="0" algn="l" rtl="0">
              <a:lnSpc>
                <a:spcPct val="105000"/>
              </a:lnSpc>
              <a:spcBef>
                <a:spcPts val="1200"/>
              </a:spcBef>
              <a:spcAft>
                <a:spcPts val="0"/>
              </a:spcAft>
              <a:buNone/>
            </a:pPr>
            <a:r>
              <a:rPr lang="en" sz="1520"/>
              <a:t>                </a:t>
            </a:r>
            <a:r>
              <a:rPr lang="en" sz="1900"/>
              <a:t>Winner of 2014-ILSVRC competition : </a:t>
            </a:r>
            <a:r>
              <a:rPr lang="en" sz="2000" b="1"/>
              <a:t>GoogleNet</a:t>
            </a:r>
            <a:endParaRPr sz="1900" b="1"/>
          </a:p>
          <a:p>
            <a:pPr marL="0" lvl="0" indent="0" algn="l" rtl="0">
              <a:lnSpc>
                <a:spcPct val="105000"/>
              </a:lnSpc>
              <a:spcBef>
                <a:spcPts val="1200"/>
              </a:spcBef>
              <a:spcAft>
                <a:spcPts val="1200"/>
              </a:spcAft>
              <a:buNone/>
            </a:pPr>
            <a:endParaRPr sz="152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8"/>
          <p:cNvSpPr txBox="1">
            <a:spLocks noGrp="1"/>
          </p:cNvSpPr>
          <p:nvPr>
            <p:ph type="title"/>
          </p:nvPr>
        </p:nvSpPr>
        <p:spPr>
          <a:xfrm>
            <a:off x="1086025" y="141350"/>
            <a:ext cx="5856900" cy="11082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a:t>GoogleNet-Inception Block</a:t>
            </a:r>
            <a:endParaRPr/>
          </a:p>
        </p:txBody>
      </p:sp>
      <p:sp>
        <p:nvSpPr>
          <p:cNvPr id="217" name="Google Shape;217;p38"/>
          <p:cNvSpPr txBox="1">
            <a:spLocks noGrp="1"/>
          </p:cNvSpPr>
          <p:nvPr>
            <p:ph type="body" idx="1"/>
          </p:nvPr>
        </p:nvSpPr>
        <p:spPr>
          <a:xfrm>
            <a:off x="4313900" y="766875"/>
            <a:ext cx="4741800" cy="2447700"/>
          </a:xfrm>
          <a:prstGeom prst="rect">
            <a:avLst/>
          </a:prstGeom>
          <a:noFill/>
          <a:ln>
            <a:noFill/>
          </a:ln>
        </p:spPr>
        <p:txBody>
          <a:bodyPr spcFirstLastPara="1" wrap="square" lIns="0" tIns="0" rIns="0" bIns="0" anchor="t" anchorCtr="0">
            <a:noAutofit/>
          </a:bodyPr>
          <a:lstStyle/>
          <a:p>
            <a:pPr marL="457200" lvl="0" indent="-317500" algn="l" rtl="0">
              <a:spcBef>
                <a:spcPts val="0"/>
              </a:spcBef>
              <a:spcAft>
                <a:spcPts val="0"/>
              </a:spcAft>
              <a:buSzPts val="1400"/>
              <a:buChar char="●"/>
            </a:pPr>
            <a:r>
              <a:rPr lang="en" sz="1400"/>
              <a:t>also known as Inception-V1</a:t>
            </a:r>
            <a:endParaRPr sz="1400"/>
          </a:p>
          <a:p>
            <a:pPr marL="457200" lvl="0" indent="-317500" algn="l" rtl="0">
              <a:spcBef>
                <a:spcPts val="0"/>
              </a:spcBef>
              <a:spcAft>
                <a:spcPts val="0"/>
              </a:spcAft>
              <a:buSzPts val="1400"/>
              <a:buChar char="●"/>
            </a:pPr>
            <a:r>
              <a:rPr lang="en" sz="1400"/>
              <a:t>objective of the GoogleNet architecture was to achieve high accuracy with a reduced computational cost.</a:t>
            </a:r>
            <a:endParaRPr sz="1400"/>
          </a:p>
          <a:p>
            <a:pPr marL="457200" lvl="0" indent="-317500" algn="l" rtl="0">
              <a:spcBef>
                <a:spcPts val="0"/>
              </a:spcBef>
              <a:spcAft>
                <a:spcPts val="0"/>
              </a:spcAft>
              <a:buSzPts val="1400"/>
              <a:buChar char="●"/>
            </a:pPr>
            <a:r>
              <a:rPr lang="en" sz="1400"/>
              <a:t> incorporates multi-scale convolutional transformations using </a:t>
            </a:r>
            <a:r>
              <a:rPr lang="en" sz="1400" b="1"/>
              <a:t>split, transform and merge idea</a:t>
            </a:r>
            <a:r>
              <a:rPr lang="en" sz="1400"/>
              <a:t>.</a:t>
            </a:r>
            <a:endParaRPr sz="1400"/>
          </a:p>
          <a:p>
            <a:pPr marL="457200" lvl="0" indent="-317500" algn="l" rtl="0">
              <a:spcBef>
                <a:spcPts val="0"/>
              </a:spcBef>
              <a:spcAft>
                <a:spcPts val="0"/>
              </a:spcAft>
              <a:buSzPts val="1400"/>
              <a:buChar char="●"/>
            </a:pPr>
            <a:r>
              <a:rPr lang="en" sz="1400"/>
              <a:t>conventional convolutional layers are replaced in small blocks similar to the idea of substituting each layer with micro NN as proposed in Network in Network (NIN) architecture (Lin et al. 2013).</a:t>
            </a:r>
            <a:endParaRPr sz="1400"/>
          </a:p>
          <a:p>
            <a:pPr marL="457200" lvl="0" indent="-317500" algn="l" rtl="0">
              <a:spcBef>
                <a:spcPts val="0"/>
              </a:spcBef>
              <a:spcAft>
                <a:spcPts val="0"/>
              </a:spcAft>
              <a:buSzPts val="1400"/>
              <a:buChar char="●"/>
            </a:pPr>
            <a:r>
              <a:rPr lang="en" sz="1400"/>
              <a:t> Inception block encapsulates filters of different sizes (1x1, 3x3, and 5x5) </a:t>
            </a:r>
            <a:endParaRPr sz="1400"/>
          </a:p>
          <a:p>
            <a:pPr marL="457200" lvl="0" indent="0" algn="l" rtl="0">
              <a:spcBef>
                <a:spcPts val="1200"/>
              </a:spcBef>
              <a:spcAft>
                <a:spcPts val="0"/>
              </a:spcAft>
              <a:buNone/>
            </a:pPr>
            <a:endParaRPr sz="1400"/>
          </a:p>
          <a:p>
            <a:pPr marL="457200" lvl="0" indent="0" algn="l" rtl="0">
              <a:spcBef>
                <a:spcPts val="1200"/>
              </a:spcBef>
              <a:spcAft>
                <a:spcPts val="1200"/>
              </a:spcAft>
              <a:buNone/>
            </a:pPr>
            <a:r>
              <a:rPr lang="en" sz="1400"/>
              <a:t>*</a:t>
            </a:r>
            <a:r>
              <a:rPr lang="en" sz="1200"/>
              <a:t>https://machinelearningmastery.com/introduction-to-1x1-convolutions-to-reduce-the-complexity-of-convolutional-neural-networks/</a:t>
            </a:r>
            <a:endParaRPr sz="1200"/>
          </a:p>
        </p:txBody>
      </p:sp>
      <p:pic>
        <p:nvPicPr>
          <p:cNvPr id="218" name="Google Shape;218;p38"/>
          <p:cNvPicPr preferRelativeResize="0"/>
          <p:nvPr/>
        </p:nvPicPr>
        <p:blipFill rotWithShape="1">
          <a:blip r:embed="rId3">
            <a:alphaModFix/>
          </a:blip>
          <a:srcRect/>
          <a:stretch/>
        </p:blipFill>
        <p:spPr>
          <a:xfrm>
            <a:off x="138100" y="2105325"/>
            <a:ext cx="3946599" cy="2012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title"/>
          </p:nvPr>
        </p:nvSpPr>
        <p:spPr>
          <a:xfrm>
            <a:off x="2201100" y="106013"/>
            <a:ext cx="4741800" cy="554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b="1"/>
              <a:t>Depth based CNN</a:t>
            </a:r>
            <a:endParaRPr/>
          </a:p>
        </p:txBody>
      </p:sp>
      <p:sp>
        <p:nvSpPr>
          <p:cNvPr id="224" name="Google Shape;224;p39"/>
          <p:cNvSpPr txBox="1">
            <a:spLocks noGrp="1"/>
          </p:cNvSpPr>
          <p:nvPr>
            <p:ph type="body" idx="1"/>
          </p:nvPr>
        </p:nvSpPr>
        <p:spPr>
          <a:xfrm>
            <a:off x="190525" y="1521270"/>
            <a:ext cx="8554200" cy="26505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a:t>Deep CNN architectures are based on the assumption that with the increase in depth, the network can better approximate the target function with a number of nonlinear mappings and more enriched feature hierarchies.</a:t>
            </a:r>
            <a:endParaRPr/>
          </a:p>
          <a:p>
            <a:pPr marL="0" lvl="0" indent="0" algn="l" rtl="0">
              <a:spcBef>
                <a:spcPts val="1200"/>
              </a:spcBef>
              <a:spcAft>
                <a:spcPts val="0"/>
              </a:spcAft>
              <a:buNone/>
            </a:pPr>
            <a:r>
              <a:rPr lang="en"/>
              <a:t>Theoretical studies have shown that deep networks can represent certain classes of function more efficiently than shallow architectures</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Limitation: Slow training and convergence speed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0"/>
          <p:cNvSpPr txBox="1">
            <a:spLocks noGrp="1"/>
          </p:cNvSpPr>
          <p:nvPr>
            <p:ph type="title"/>
          </p:nvPr>
        </p:nvSpPr>
        <p:spPr>
          <a:xfrm>
            <a:off x="2201100" y="141350"/>
            <a:ext cx="4741800" cy="277200"/>
          </a:xfrm>
          <a:prstGeom prst="rect">
            <a:avLst/>
          </a:prstGeom>
        </p:spPr>
        <p:txBody>
          <a:bodyPr spcFirstLastPara="1" wrap="square" lIns="0" tIns="0" rIns="0" bIns="0" anchor="t" anchorCtr="0">
            <a:spAutoFit/>
          </a:bodyPr>
          <a:lstStyle/>
          <a:p>
            <a:pPr marL="0" lvl="0" indent="0" algn="l" rtl="0">
              <a:lnSpc>
                <a:spcPct val="115000"/>
              </a:lnSpc>
              <a:spcBef>
                <a:spcPts val="0"/>
              </a:spcBef>
              <a:spcAft>
                <a:spcPts val="1200"/>
              </a:spcAft>
              <a:buClr>
                <a:schemeClr val="dk1"/>
              </a:buClr>
              <a:buFont typeface="Arial"/>
              <a:buNone/>
            </a:pPr>
            <a:r>
              <a:rPr lang="en" sz="1800" b="0"/>
              <a:t>Highway Networks</a:t>
            </a:r>
            <a:endParaRPr/>
          </a:p>
        </p:txBody>
      </p:sp>
      <p:sp>
        <p:nvSpPr>
          <p:cNvPr id="230" name="Google Shape;230;p40"/>
          <p:cNvSpPr txBox="1">
            <a:spLocks noGrp="1"/>
          </p:cNvSpPr>
          <p:nvPr>
            <p:ph type="body" idx="1"/>
          </p:nvPr>
        </p:nvSpPr>
        <p:spPr>
          <a:xfrm>
            <a:off x="190525" y="1521270"/>
            <a:ext cx="8554200" cy="3142500"/>
          </a:xfrm>
          <a:prstGeom prst="rect">
            <a:avLst/>
          </a:prstGeom>
        </p:spPr>
        <p:txBody>
          <a:bodyPr spcFirstLastPara="1" wrap="square" lIns="0" tIns="0" rIns="0" bIns="0" anchor="t" anchorCtr="0">
            <a:spAutoFit/>
          </a:bodyPr>
          <a:lstStyle/>
          <a:p>
            <a:pPr marL="457200" lvl="0" indent="-330200" algn="l" rtl="0">
              <a:spcBef>
                <a:spcPts val="500"/>
              </a:spcBef>
              <a:spcAft>
                <a:spcPts val="0"/>
              </a:spcAft>
              <a:buSzPts val="1600"/>
              <a:buChar char="●"/>
            </a:pPr>
            <a:r>
              <a:rPr lang="en" sz="1600">
                <a:solidFill>
                  <a:srgbClr val="202122"/>
                </a:solidFill>
                <a:highlight>
                  <a:srgbClr val="FFFFFF"/>
                </a:highlight>
              </a:rPr>
              <a:t>In </a:t>
            </a:r>
            <a:r>
              <a:rPr lang="en" sz="1600">
                <a:solidFill>
                  <a:srgbClr val="0B0080"/>
                </a:solidFill>
                <a:highlight>
                  <a:srgbClr val="FFFFFF"/>
                </a:highlight>
                <a:uFill>
                  <a:noFill/>
                </a:uFill>
                <a:hlinkClick r:id="rId3">
                  <a:extLst>
                    <a:ext uri="{A12FA001-AC4F-418D-AE19-62706E023703}">
                      <ahyp:hlinkClr xmlns:ahyp="http://schemas.microsoft.com/office/drawing/2018/hyperlinkcolor" xmlns="" val="tx"/>
                    </a:ext>
                  </a:extLst>
                </a:hlinkClick>
              </a:rPr>
              <a:t>machine learning</a:t>
            </a:r>
            <a:r>
              <a:rPr lang="en" sz="1600">
                <a:solidFill>
                  <a:srgbClr val="202122"/>
                </a:solidFill>
                <a:highlight>
                  <a:srgbClr val="FFFFFF"/>
                </a:highlight>
              </a:rPr>
              <a:t>, a </a:t>
            </a:r>
            <a:r>
              <a:rPr lang="en" sz="1600" b="1">
                <a:solidFill>
                  <a:srgbClr val="202122"/>
                </a:solidFill>
                <a:highlight>
                  <a:srgbClr val="FFFFFF"/>
                </a:highlight>
              </a:rPr>
              <a:t>highway network</a:t>
            </a:r>
            <a:r>
              <a:rPr lang="en" sz="1600">
                <a:solidFill>
                  <a:srgbClr val="202122"/>
                </a:solidFill>
                <a:highlight>
                  <a:srgbClr val="FFFFFF"/>
                </a:highlight>
              </a:rPr>
              <a:t> is an approach to optimizing networks and increasing their depth. </a:t>
            </a:r>
            <a:endParaRPr sz="1600">
              <a:solidFill>
                <a:srgbClr val="202122"/>
              </a:solidFill>
              <a:highlight>
                <a:srgbClr val="FFFFFF"/>
              </a:highlight>
            </a:endParaRPr>
          </a:p>
          <a:p>
            <a:pPr marL="457200" lvl="0" indent="-330200" algn="l" rtl="0">
              <a:spcBef>
                <a:spcPts val="0"/>
              </a:spcBef>
              <a:spcAft>
                <a:spcPts val="0"/>
              </a:spcAft>
              <a:buSzPts val="1600"/>
              <a:buChar char="●"/>
            </a:pPr>
            <a:r>
              <a:rPr lang="en" sz="1600"/>
              <a:t>Highway Networks are also categorized as multi-path based CNN architectures. </a:t>
            </a:r>
            <a:endParaRPr sz="1600"/>
          </a:p>
          <a:p>
            <a:pPr marL="457200" lvl="0" indent="-330200" algn="l" rtl="0">
              <a:spcBef>
                <a:spcPts val="0"/>
              </a:spcBef>
              <a:spcAft>
                <a:spcPts val="0"/>
              </a:spcAft>
              <a:buSzPts val="1600"/>
              <a:buChar char="●"/>
            </a:pPr>
            <a:r>
              <a:rPr lang="en" sz="1600"/>
              <a:t>50-layers showed a better convergence [GoogleNet: 22layers]</a:t>
            </a:r>
            <a:endParaRPr sz="1600">
              <a:solidFill>
                <a:srgbClr val="202122"/>
              </a:solidFill>
              <a:highlight>
                <a:srgbClr val="FFFFFF"/>
              </a:highlight>
            </a:endParaRPr>
          </a:p>
          <a:p>
            <a:pPr marL="457200" lvl="0" indent="-330200" algn="l" rtl="0">
              <a:spcBef>
                <a:spcPts val="0"/>
              </a:spcBef>
              <a:spcAft>
                <a:spcPts val="0"/>
              </a:spcAft>
              <a:buSzPts val="1600"/>
              <a:buChar char="●"/>
            </a:pPr>
            <a:r>
              <a:rPr lang="en" sz="1600">
                <a:solidFill>
                  <a:srgbClr val="202122"/>
                </a:solidFill>
                <a:highlight>
                  <a:srgbClr val="FFFFFF"/>
                </a:highlight>
              </a:rPr>
              <a:t>Highway networks use learned gating mechanisms to regulate information flow, inspired by </a:t>
            </a:r>
            <a:r>
              <a:rPr lang="en" sz="1600">
                <a:solidFill>
                  <a:srgbClr val="0B0080"/>
                </a:solidFill>
                <a:highlight>
                  <a:srgbClr val="FFFFFF"/>
                </a:highlight>
                <a:uFill>
                  <a:noFill/>
                </a:uFill>
                <a:hlinkClick r:id="rId4">
                  <a:extLst>
                    <a:ext uri="{A12FA001-AC4F-418D-AE19-62706E023703}">
                      <ahyp:hlinkClr xmlns:ahyp="http://schemas.microsoft.com/office/drawing/2018/hyperlinkcolor" xmlns="" val="tx"/>
                    </a:ext>
                  </a:extLst>
                </a:hlinkClick>
              </a:rPr>
              <a:t>Long Short-Term Memory</a:t>
            </a:r>
            <a:r>
              <a:rPr lang="en" sz="1600">
                <a:solidFill>
                  <a:srgbClr val="202122"/>
                </a:solidFill>
                <a:highlight>
                  <a:srgbClr val="FFFFFF"/>
                </a:highlight>
              </a:rPr>
              <a:t> (LSTM) </a:t>
            </a:r>
            <a:r>
              <a:rPr lang="en" sz="1600">
                <a:solidFill>
                  <a:srgbClr val="0B0080"/>
                </a:solidFill>
                <a:highlight>
                  <a:srgbClr val="FFFFFF"/>
                </a:highlight>
                <a:uFill>
                  <a:noFill/>
                </a:uFill>
                <a:hlinkClick r:id="rId5">
                  <a:extLst>
                    <a:ext uri="{A12FA001-AC4F-418D-AE19-62706E023703}">
                      <ahyp:hlinkClr xmlns:ahyp="http://schemas.microsoft.com/office/drawing/2018/hyperlinkcolor" xmlns="" val="tx"/>
                    </a:ext>
                  </a:extLst>
                </a:hlinkClick>
              </a:rPr>
              <a:t>recurrent neural networks</a:t>
            </a:r>
            <a:r>
              <a:rPr lang="en" sz="1600">
                <a:solidFill>
                  <a:srgbClr val="202122"/>
                </a:solidFill>
                <a:highlight>
                  <a:srgbClr val="FFFFFF"/>
                </a:highlight>
              </a:rPr>
              <a:t>. </a:t>
            </a:r>
            <a:endParaRPr sz="1600">
              <a:solidFill>
                <a:srgbClr val="202122"/>
              </a:solidFill>
              <a:highlight>
                <a:srgbClr val="FFFFFF"/>
              </a:highlight>
            </a:endParaRPr>
          </a:p>
          <a:p>
            <a:pPr marL="457200" lvl="0" indent="-330200" algn="l" rtl="0">
              <a:spcBef>
                <a:spcPts val="0"/>
              </a:spcBef>
              <a:spcAft>
                <a:spcPts val="0"/>
              </a:spcAft>
              <a:buSzPts val="1600"/>
              <a:buChar char="●"/>
            </a:pPr>
            <a:r>
              <a:rPr lang="en" sz="1600">
                <a:solidFill>
                  <a:srgbClr val="202122"/>
                </a:solidFill>
                <a:highlight>
                  <a:srgbClr val="FFFFFF"/>
                </a:highlight>
              </a:rPr>
              <a:t>The gating mechanisms allow neural networks to have paths for information to follow across different layers ("information highways").</a:t>
            </a:r>
            <a:r>
              <a:rPr lang="en" sz="1600" baseline="30000">
                <a:solidFill>
                  <a:srgbClr val="0B0080"/>
                </a:solidFill>
                <a:highlight>
                  <a:srgbClr val="FFFFFF"/>
                </a:highlight>
                <a:uFill>
                  <a:noFill/>
                </a:uFill>
                <a:hlinkClick r:id="rId6">
                  <a:extLst>
                    <a:ext uri="{A12FA001-AC4F-418D-AE19-62706E023703}">
                      <ahyp:hlinkClr xmlns:ahyp="http://schemas.microsoft.com/office/drawing/2018/hyperlinkcolor" xmlns="" val="tx"/>
                    </a:ext>
                  </a:extLst>
                </a:hlinkClick>
              </a:rPr>
              <a:t>[1]</a:t>
            </a:r>
            <a:r>
              <a:rPr lang="en" sz="1600" baseline="30000">
                <a:solidFill>
                  <a:srgbClr val="0B0080"/>
                </a:solidFill>
                <a:highlight>
                  <a:srgbClr val="FFFFFF"/>
                </a:highlight>
                <a:uFill>
                  <a:noFill/>
                </a:uFill>
                <a:hlinkClick r:id="rId7">
                  <a:extLst>
                    <a:ext uri="{A12FA001-AC4F-418D-AE19-62706E023703}">
                      <ahyp:hlinkClr xmlns:ahyp="http://schemas.microsoft.com/office/drawing/2018/hyperlinkcolor" xmlns="" val="tx"/>
                    </a:ext>
                  </a:extLst>
                </a:hlinkClick>
              </a:rPr>
              <a:t>[2]</a:t>
            </a:r>
            <a:endParaRPr sz="1600" baseline="30000">
              <a:solidFill>
                <a:srgbClr val="0B0080"/>
              </a:solidFill>
              <a:highlight>
                <a:srgbClr val="FFFFFF"/>
              </a:highlight>
            </a:endParaRPr>
          </a:p>
          <a:p>
            <a:pPr marL="457200" lvl="0" indent="-330200" algn="l" rtl="0">
              <a:spcBef>
                <a:spcPts val="0"/>
              </a:spcBef>
              <a:spcAft>
                <a:spcPts val="0"/>
              </a:spcAft>
              <a:buSzPts val="1600"/>
              <a:buChar char="●"/>
            </a:pPr>
            <a:r>
              <a:rPr lang="en" sz="1600">
                <a:solidFill>
                  <a:srgbClr val="202122"/>
                </a:solidFill>
                <a:highlight>
                  <a:srgbClr val="FFFFFF"/>
                </a:highlight>
              </a:rPr>
              <a:t>Highway networks have been used as part of </a:t>
            </a:r>
            <a:r>
              <a:rPr lang="en" sz="1600">
                <a:solidFill>
                  <a:srgbClr val="0B0080"/>
                </a:solidFill>
                <a:highlight>
                  <a:srgbClr val="FFFFFF"/>
                </a:highlight>
                <a:uFill>
                  <a:noFill/>
                </a:uFill>
                <a:hlinkClick r:id="rId8">
                  <a:extLst>
                    <a:ext uri="{A12FA001-AC4F-418D-AE19-62706E023703}">
                      <ahyp:hlinkClr xmlns:ahyp="http://schemas.microsoft.com/office/drawing/2018/hyperlinkcolor" xmlns="" val="tx"/>
                    </a:ext>
                  </a:extLst>
                </a:hlinkClick>
              </a:rPr>
              <a:t>text sequence labeling</a:t>
            </a:r>
            <a:r>
              <a:rPr lang="en" sz="1600">
                <a:solidFill>
                  <a:srgbClr val="202122"/>
                </a:solidFill>
                <a:highlight>
                  <a:srgbClr val="FFFFFF"/>
                </a:highlight>
              </a:rPr>
              <a:t> and </a:t>
            </a:r>
            <a:r>
              <a:rPr lang="en" sz="1600">
                <a:solidFill>
                  <a:srgbClr val="0B0080"/>
                </a:solidFill>
                <a:highlight>
                  <a:srgbClr val="FFFFFF"/>
                </a:highlight>
                <a:uFill>
                  <a:noFill/>
                </a:uFill>
                <a:hlinkClick r:id="rId9">
                  <a:extLst>
                    <a:ext uri="{A12FA001-AC4F-418D-AE19-62706E023703}">
                      <ahyp:hlinkClr xmlns:ahyp="http://schemas.microsoft.com/office/drawing/2018/hyperlinkcolor" xmlns="" val="tx"/>
                    </a:ext>
                  </a:extLst>
                </a:hlinkClick>
              </a:rPr>
              <a:t>speech recognition</a:t>
            </a:r>
            <a:r>
              <a:rPr lang="en" sz="1600">
                <a:solidFill>
                  <a:srgbClr val="202122"/>
                </a:solidFill>
                <a:highlight>
                  <a:srgbClr val="FFFFFF"/>
                </a:highlight>
              </a:rPr>
              <a:t> tasks</a:t>
            </a:r>
            <a:endParaRPr sz="1600">
              <a:solidFill>
                <a:srgbClr val="202122"/>
              </a:solidFill>
              <a:highlight>
                <a:srgbClr val="FFFFFF"/>
              </a:highlight>
            </a:endParaRPr>
          </a:p>
          <a:p>
            <a:pPr marL="0" lvl="0" indent="0" algn="l" rtl="0">
              <a:spcBef>
                <a:spcPts val="500"/>
              </a:spcBef>
              <a:spcAft>
                <a:spcPts val="1200"/>
              </a:spcAft>
              <a:buNone/>
            </a:pP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0000"/>
              </a:lnSpc>
              <a:spcBef>
                <a:spcPts val="3000"/>
              </a:spcBef>
              <a:spcAft>
                <a:spcPts val="0"/>
              </a:spcAft>
              <a:buClr>
                <a:schemeClr val="dk1"/>
              </a:buClr>
              <a:buSzPct val="53658"/>
              <a:buFont typeface="Arial"/>
              <a:buNone/>
            </a:pPr>
            <a:r>
              <a:rPr lang="en" sz="2050" b="1">
                <a:solidFill>
                  <a:srgbClr val="333333"/>
                </a:solidFill>
                <a:highlight>
                  <a:srgbClr val="FFFFFF"/>
                </a:highlight>
              </a:rPr>
              <a:t>Recurrent Neural Networks</a:t>
            </a:r>
            <a:endParaRPr sz="2050" b="1">
              <a:solidFill>
                <a:srgbClr val="333333"/>
              </a:solidFill>
              <a:highlight>
                <a:srgbClr val="FFFFFF"/>
              </a:highlight>
            </a:endParaRPr>
          </a:p>
          <a:p>
            <a:pPr marL="0" lvl="0" indent="0" algn="l" rtl="0">
              <a:spcBef>
                <a:spcPts val="1500"/>
              </a:spcBef>
              <a:spcAft>
                <a:spcPts val="0"/>
              </a:spcAft>
              <a:buNone/>
            </a:pPr>
            <a:endParaRPr/>
          </a:p>
        </p:txBody>
      </p:sp>
      <p:sp>
        <p:nvSpPr>
          <p:cNvPr id="236" name="Google Shape;236;p41"/>
          <p:cNvSpPr txBox="1">
            <a:spLocks noGrp="1"/>
          </p:cNvSpPr>
          <p:nvPr>
            <p:ph type="body" idx="1"/>
          </p:nvPr>
        </p:nvSpPr>
        <p:spPr>
          <a:xfrm>
            <a:off x="4925775" y="1152475"/>
            <a:ext cx="3906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333333"/>
              </a:buClr>
              <a:buSzPts val="1600"/>
              <a:buChar char="●"/>
            </a:pPr>
            <a:r>
              <a:rPr lang="en" sz="1600">
                <a:solidFill>
                  <a:srgbClr val="333333"/>
                </a:solidFill>
                <a:highlight>
                  <a:srgbClr val="FFFFFF"/>
                </a:highlight>
              </a:rPr>
              <a:t>Humans don’t start their thinking from scratch every second. </a:t>
            </a:r>
            <a:endParaRPr sz="1600">
              <a:solidFill>
                <a:srgbClr val="333333"/>
              </a:solidFill>
              <a:highlight>
                <a:srgbClr val="FFFFFF"/>
              </a:highlight>
            </a:endParaRPr>
          </a:p>
          <a:p>
            <a:pPr marL="457200" lvl="0" indent="-330200" algn="l" rtl="0">
              <a:spcBef>
                <a:spcPts val="0"/>
              </a:spcBef>
              <a:spcAft>
                <a:spcPts val="0"/>
              </a:spcAft>
              <a:buClr>
                <a:srgbClr val="333333"/>
              </a:buClr>
              <a:buSzPts val="1600"/>
              <a:buChar char="●"/>
            </a:pPr>
            <a:r>
              <a:rPr lang="en" sz="1600">
                <a:solidFill>
                  <a:srgbClr val="333333"/>
                </a:solidFill>
                <a:highlight>
                  <a:srgbClr val="FFFFFF"/>
                </a:highlight>
              </a:rPr>
              <a:t>we understand each word based on your understanding of previous words.</a:t>
            </a:r>
            <a:endParaRPr sz="1600">
              <a:solidFill>
                <a:srgbClr val="333333"/>
              </a:solidFill>
              <a:highlight>
                <a:srgbClr val="FFFFFF"/>
              </a:highlight>
            </a:endParaRPr>
          </a:p>
          <a:p>
            <a:pPr marL="457200" lvl="0" indent="-330200" algn="l" rtl="0">
              <a:spcBef>
                <a:spcPts val="0"/>
              </a:spcBef>
              <a:spcAft>
                <a:spcPts val="0"/>
              </a:spcAft>
              <a:buClr>
                <a:srgbClr val="333333"/>
              </a:buClr>
              <a:buSzPts val="1600"/>
              <a:buChar char="●"/>
            </a:pPr>
            <a:r>
              <a:rPr lang="en" sz="1600">
                <a:solidFill>
                  <a:srgbClr val="333333"/>
                </a:solidFill>
                <a:highlight>
                  <a:srgbClr val="FFFFFF"/>
                </a:highlight>
              </a:rPr>
              <a:t>Traditional neural networks can’t d classify what kind of event is happening at every point in a movie. It’s unclear how a traditional neural network could use its reasoning about previous events.</a:t>
            </a:r>
            <a:endParaRPr sz="1600">
              <a:solidFill>
                <a:srgbClr val="333333"/>
              </a:solidFill>
              <a:highlight>
                <a:srgbClr val="FFFFFF"/>
              </a:highlight>
            </a:endParaRPr>
          </a:p>
          <a:p>
            <a:pPr marL="457200" lvl="0" indent="-330200" algn="l" rtl="0">
              <a:spcBef>
                <a:spcPts val="0"/>
              </a:spcBef>
              <a:spcAft>
                <a:spcPts val="0"/>
              </a:spcAft>
              <a:buClr>
                <a:srgbClr val="333333"/>
              </a:buClr>
              <a:buSzPts val="1600"/>
              <a:buChar char="●"/>
            </a:pPr>
            <a:r>
              <a:rPr lang="en" sz="1600">
                <a:solidFill>
                  <a:srgbClr val="333333"/>
                </a:solidFill>
                <a:highlight>
                  <a:srgbClr val="FFFFFF"/>
                </a:highlight>
              </a:rPr>
              <a:t>Applications: speech recognition, language modeling, translation, image captioning</a:t>
            </a:r>
            <a:endParaRPr sz="1600">
              <a:solidFill>
                <a:srgbClr val="333333"/>
              </a:solidFill>
              <a:highlight>
                <a:srgbClr val="FFFFFF"/>
              </a:highlight>
            </a:endParaRPr>
          </a:p>
          <a:p>
            <a:pPr marL="0" lvl="0" indent="0" algn="l" rtl="0">
              <a:spcBef>
                <a:spcPts val="1200"/>
              </a:spcBef>
              <a:spcAft>
                <a:spcPts val="1200"/>
              </a:spcAft>
              <a:buNone/>
            </a:pPr>
            <a:endParaRPr sz="1600">
              <a:solidFill>
                <a:srgbClr val="333333"/>
              </a:solidFill>
              <a:highlight>
                <a:srgbClr val="FFFFFF"/>
              </a:highlight>
            </a:endParaRPr>
          </a:p>
        </p:txBody>
      </p:sp>
      <p:pic>
        <p:nvPicPr>
          <p:cNvPr id="237" name="Google Shape;237;p41"/>
          <p:cNvPicPr preferRelativeResize="0"/>
          <p:nvPr/>
        </p:nvPicPr>
        <p:blipFill>
          <a:blip r:embed="rId3">
            <a:alphaModFix/>
          </a:blip>
          <a:stretch>
            <a:fillRect/>
          </a:stretch>
        </p:blipFill>
        <p:spPr>
          <a:xfrm>
            <a:off x="859950" y="1889125"/>
            <a:ext cx="3467100" cy="1943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43" name="Google Shape;243;p42"/>
          <p:cNvSpPr txBox="1">
            <a:spLocks noGrp="1"/>
          </p:cNvSpPr>
          <p:nvPr>
            <p:ph type="body" idx="1"/>
          </p:nvPr>
        </p:nvSpPr>
        <p:spPr>
          <a:xfrm>
            <a:off x="3951900" y="1251925"/>
            <a:ext cx="4880400" cy="3889800"/>
          </a:xfrm>
          <a:prstGeom prst="rect">
            <a:avLst/>
          </a:prstGeom>
        </p:spPr>
        <p:txBody>
          <a:bodyPr spcFirstLastPara="1" wrap="square" lIns="91425" tIns="91425" rIns="91425" bIns="91425" anchor="t" anchorCtr="0">
            <a:noAutofit/>
          </a:bodyPr>
          <a:lstStyle/>
          <a:p>
            <a:pPr marL="457200" lvl="0" indent="-330200" algn="l" rtl="0">
              <a:lnSpc>
                <a:spcPct val="95000"/>
              </a:lnSpc>
              <a:spcBef>
                <a:spcPts val="0"/>
              </a:spcBef>
              <a:spcAft>
                <a:spcPts val="0"/>
              </a:spcAft>
              <a:buClr>
                <a:srgbClr val="333333"/>
              </a:buClr>
              <a:buSzPts val="1600"/>
              <a:buChar char="●"/>
            </a:pPr>
            <a:r>
              <a:rPr lang="en" sz="1600">
                <a:solidFill>
                  <a:srgbClr val="333333"/>
                </a:solidFill>
                <a:highlight>
                  <a:srgbClr val="FFFFFF"/>
                </a:highlight>
              </a:rPr>
              <a:t>a chunk of neural network, A looks at some input x_t and outputs a value h_t</a:t>
            </a:r>
            <a:endParaRPr sz="1600">
              <a:solidFill>
                <a:srgbClr val="333333"/>
              </a:solidFill>
              <a:highlight>
                <a:srgbClr val="FFFFFF"/>
              </a:highlight>
            </a:endParaRPr>
          </a:p>
          <a:p>
            <a:pPr marL="457200" lvl="0" indent="0" algn="l" rtl="0">
              <a:lnSpc>
                <a:spcPct val="95000"/>
              </a:lnSpc>
              <a:spcBef>
                <a:spcPts val="0"/>
              </a:spcBef>
              <a:spcAft>
                <a:spcPts val="0"/>
              </a:spcAft>
              <a:buNone/>
            </a:pPr>
            <a:endParaRPr sz="1600">
              <a:solidFill>
                <a:srgbClr val="333333"/>
              </a:solidFill>
              <a:highlight>
                <a:srgbClr val="FFFFFF"/>
              </a:highlight>
            </a:endParaRPr>
          </a:p>
          <a:p>
            <a:pPr marL="457200" lvl="0" indent="-330200" algn="l" rtl="0">
              <a:lnSpc>
                <a:spcPct val="95000"/>
              </a:lnSpc>
              <a:spcBef>
                <a:spcPts val="1200"/>
              </a:spcBef>
              <a:spcAft>
                <a:spcPts val="0"/>
              </a:spcAft>
              <a:buClr>
                <a:srgbClr val="333333"/>
              </a:buClr>
              <a:buSzPts val="1600"/>
              <a:buChar char="●"/>
            </a:pPr>
            <a:r>
              <a:rPr lang="en" sz="1600">
                <a:solidFill>
                  <a:srgbClr val="333333"/>
                </a:solidFill>
                <a:highlight>
                  <a:srgbClr val="FFFFFF"/>
                </a:highlight>
              </a:rPr>
              <a:t>A loop allows information to be passed from one step of the network to the next.</a:t>
            </a:r>
            <a:endParaRPr sz="1600">
              <a:solidFill>
                <a:srgbClr val="333333"/>
              </a:solidFill>
              <a:highlight>
                <a:srgbClr val="FFFFFF"/>
              </a:highlight>
            </a:endParaRPr>
          </a:p>
          <a:p>
            <a:pPr marL="457200" lvl="0" indent="-330200" algn="l" rtl="0">
              <a:lnSpc>
                <a:spcPct val="95000"/>
              </a:lnSpc>
              <a:spcBef>
                <a:spcPts val="0"/>
              </a:spcBef>
              <a:spcAft>
                <a:spcPts val="0"/>
              </a:spcAft>
              <a:buClr>
                <a:srgbClr val="333333"/>
              </a:buClr>
              <a:buSzPts val="1600"/>
              <a:buChar char="●"/>
            </a:pPr>
            <a:r>
              <a:rPr lang="en" sz="1600">
                <a:solidFill>
                  <a:srgbClr val="333333"/>
                </a:solidFill>
                <a:highlight>
                  <a:srgbClr val="FFFFFF"/>
                </a:highlight>
              </a:rPr>
              <a:t>This chain-like nature reveals that recurrent neural networks are intimately related to sequences and lists.</a:t>
            </a:r>
            <a:endParaRPr sz="1600">
              <a:solidFill>
                <a:srgbClr val="333333"/>
              </a:solidFill>
              <a:highlight>
                <a:srgbClr val="FFFFFF"/>
              </a:highlight>
            </a:endParaRPr>
          </a:p>
          <a:p>
            <a:pPr marL="457200" lvl="0" indent="0" algn="l" rtl="0">
              <a:lnSpc>
                <a:spcPct val="95000"/>
              </a:lnSpc>
              <a:spcBef>
                <a:spcPts val="1200"/>
              </a:spcBef>
              <a:spcAft>
                <a:spcPts val="0"/>
              </a:spcAft>
              <a:buNone/>
            </a:pPr>
            <a:endParaRPr sz="1600">
              <a:solidFill>
                <a:srgbClr val="333333"/>
              </a:solidFill>
              <a:highlight>
                <a:srgbClr val="FFFFFF"/>
              </a:highlight>
            </a:endParaRPr>
          </a:p>
          <a:p>
            <a:pPr marL="457200" lvl="0" indent="-330200" algn="l" rtl="0">
              <a:lnSpc>
                <a:spcPct val="95000"/>
              </a:lnSpc>
              <a:spcBef>
                <a:spcPts val="1200"/>
              </a:spcBef>
              <a:spcAft>
                <a:spcPts val="0"/>
              </a:spcAft>
              <a:buClr>
                <a:srgbClr val="333333"/>
              </a:buClr>
              <a:buSzPts val="1600"/>
              <a:buChar char="●"/>
            </a:pPr>
            <a:r>
              <a:rPr lang="en" sz="1600">
                <a:solidFill>
                  <a:srgbClr val="333333"/>
                </a:solidFill>
                <a:highlight>
                  <a:srgbClr val="FFFFFF"/>
                </a:highlight>
              </a:rPr>
              <a:t>“I grew up in France… I speak fluent </a:t>
            </a:r>
            <a:r>
              <a:rPr lang="en" sz="1600" i="1">
                <a:solidFill>
                  <a:srgbClr val="333333"/>
                </a:solidFill>
                <a:highlight>
                  <a:srgbClr val="FFFFFF"/>
                </a:highlight>
              </a:rPr>
              <a:t>French</a:t>
            </a:r>
            <a:r>
              <a:rPr lang="en" sz="1600">
                <a:solidFill>
                  <a:srgbClr val="333333"/>
                </a:solidFill>
                <a:highlight>
                  <a:srgbClr val="FFFFFF"/>
                </a:highlight>
              </a:rPr>
              <a:t>.” Recent information suggests that the next word is probably the name of a language,</a:t>
            </a:r>
            <a:endParaRPr sz="1600">
              <a:solidFill>
                <a:srgbClr val="333333"/>
              </a:solidFill>
              <a:highlight>
                <a:srgbClr val="FFFFFF"/>
              </a:highlight>
            </a:endParaRPr>
          </a:p>
          <a:p>
            <a:pPr marL="457200" lvl="0" indent="-330200" algn="l" rtl="0">
              <a:lnSpc>
                <a:spcPct val="95000"/>
              </a:lnSpc>
              <a:spcBef>
                <a:spcPts val="0"/>
              </a:spcBef>
              <a:spcAft>
                <a:spcPts val="0"/>
              </a:spcAft>
              <a:buClr>
                <a:srgbClr val="333333"/>
              </a:buClr>
              <a:buSzPts val="1600"/>
              <a:buChar char="●"/>
            </a:pPr>
            <a:r>
              <a:rPr lang="en" sz="1600">
                <a:solidFill>
                  <a:srgbClr val="333333"/>
                </a:solidFill>
                <a:highlight>
                  <a:srgbClr val="FFFFFF"/>
                </a:highlight>
              </a:rPr>
              <a:t>RNNs are absolutely capable of handling such “long-term dependencies</a:t>
            </a:r>
            <a:endParaRPr sz="1600">
              <a:solidFill>
                <a:srgbClr val="333333"/>
              </a:solidFill>
              <a:highlight>
                <a:srgbClr val="FFFFFF"/>
              </a:highlight>
            </a:endParaRPr>
          </a:p>
        </p:txBody>
      </p:sp>
      <p:pic>
        <p:nvPicPr>
          <p:cNvPr id="244" name="Google Shape;244;p42"/>
          <p:cNvPicPr preferRelativeResize="0"/>
          <p:nvPr/>
        </p:nvPicPr>
        <p:blipFill>
          <a:blip r:embed="rId3">
            <a:alphaModFix/>
          </a:blip>
          <a:stretch>
            <a:fillRect/>
          </a:stretch>
        </p:blipFill>
        <p:spPr>
          <a:xfrm>
            <a:off x="311700" y="1757250"/>
            <a:ext cx="3640200" cy="1322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0000"/>
              </a:lnSpc>
              <a:spcBef>
                <a:spcPts val="3000"/>
              </a:spcBef>
              <a:spcAft>
                <a:spcPts val="0"/>
              </a:spcAft>
              <a:buClr>
                <a:schemeClr val="dk1"/>
              </a:buClr>
              <a:buSzPct val="53658"/>
              <a:buFont typeface="Arial"/>
              <a:buNone/>
            </a:pPr>
            <a:r>
              <a:rPr lang="en" sz="2050" b="1">
                <a:solidFill>
                  <a:srgbClr val="333333"/>
                </a:solidFill>
                <a:highlight>
                  <a:srgbClr val="FFFFFF"/>
                </a:highlight>
              </a:rPr>
              <a:t>LSTM Networks*</a:t>
            </a:r>
            <a:endParaRPr sz="2050" b="1">
              <a:solidFill>
                <a:srgbClr val="333333"/>
              </a:solidFill>
              <a:highlight>
                <a:srgbClr val="FFFFFF"/>
              </a:highlight>
            </a:endParaRPr>
          </a:p>
          <a:p>
            <a:pPr marL="0" lvl="0" indent="0" algn="l" rtl="0">
              <a:spcBef>
                <a:spcPts val="1500"/>
              </a:spcBef>
              <a:spcAft>
                <a:spcPts val="0"/>
              </a:spcAft>
              <a:buNone/>
            </a:pPr>
            <a:endParaRPr/>
          </a:p>
        </p:txBody>
      </p:sp>
      <p:sp>
        <p:nvSpPr>
          <p:cNvPr id="250" name="Google Shape;250;p43"/>
          <p:cNvSpPr txBox="1">
            <a:spLocks noGrp="1"/>
          </p:cNvSpPr>
          <p:nvPr>
            <p:ph type="body" idx="1"/>
          </p:nvPr>
        </p:nvSpPr>
        <p:spPr>
          <a:xfrm>
            <a:off x="311700" y="1152475"/>
            <a:ext cx="8520600" cy="384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a:solidFill>
                  <a:srgbClr val="333333"/>
                </a:solidFill>
                <a:highlight>
                  <a:srgbClr val="FFFFFF"/>
                </a:highlight>
              </a:rPr>
              <a:t>Long Short Term Memory networks – usually just called “LSTMs” – are a special kind of RNN, capable of learning long-term dependencies.</a:t>
            </a:r>
            <a:endParaRPr sz="1350">
              <a:solidFill>
                <a:srgbClr val="333333"/>
              </a:solidFill>
              <a:highlight>
                <a:srgbClr val="FFFFFF"/>
              </a:highlight>
            </a:endParaRPr>
          </a:p>
          <a:p>
            <a:pPr marL="0" lvl="0" indent="0" algn="l" rtl="0">
              <a:spcBef>
                <a:spcPts val="1200"/>
              </a:spcBef>
              <a:spcAft>
                <a:spcPts val="1200"/>
              </a:spcAft>
              <a:buNone/>
            </a:pPr>
            <a:r>
              <a:rPr lang="en" sz="1350">
                <a:solidFill>
                  <a:srgbClr val="333333"/>
                </a:solidFill>
                <a:highlight>
                  <a:srgbClr val="FFFFFF"/>
                </a:highlight>
              </a:rPr>
              <a:t>LSTMs are explicitly designed to avoid the long-term dependency problem.</a:t>
            </a:r>
            <a:endParaRPr sz="1350">
              <a:solidFill>
                <a:srgbClr val="333333"/>
              </a:solidFill>
              <a:highlight>
                <a:srgbClr val="FFFFFF"/>
              </a:highlight>
            </a:endParaRPr>
          </a:p>
        </p:txBody>
      </p:sp>
      <p:pic>
        <p:nvPicPr>
          <p:cNvPr id="251" name="Google Shape;251;p43"/>
          <p:cNvPicPr preferRelativeResize="0"/>
          <p:nvPr/>
        </p:nvPicPr>
        <p:blipFill>
          <a:blip r:embed="rId3">
            <a:alphaModFix/>
          </a:blip>
          <a:stretch>
            <a:fillRect/>
          </a:stretch>
        </p:blipFill>
        <p:spPr>
          <a:xfrm>
            <a:off x="120675" y="2295775"/>
            <a:ext cx="4751325" cy="2017125"/>
          </a:xfrm>
          <a:prstGeom prst="rect">
            <a:avLst/>
          </a:prstGeom>
          <a:noFill/>
          <a:ln>
            <a:noFill/>
          </a:ln>
        </p:spPr>
      </p:pic>
      <p:pic>
        <p:nvPicPr>
          <p:cNvPr id="252" name="Google Shape;252;p43"/>
          <p:cNvPicPr preferRelativeResize="0"/>
          <p:nvPr/>
        </p:nvPicPr>
        <p:blipFill>
          <a:blip r:embed="rId4">
            <a:alphaModFix/>
          </a:blip>
          <a:stretch>
            <a:fillRect/>
          </a:stretch>
        </p:blipFill>
        <p:spPr>
          <a:xfrm>
            <a:off x="5173675" y="3077049"/>
            <a:ext cx="3789250" cy="704325"/>
          </a:xfrm>
          <a:prstGeom prst="rect">
            <a:avLst/>
          </a:prstGeom>
          <a:noFill/>
          <a:ln>
            <a:noFill/>
          </a:ln>
        </p:spPr>
      </p:pic>
      <p:sp>
        <p:nvSpPr>
          <p:cNvPr id="253" name="Google Shape;253;p43"/>
          <p:cNvSpPr txBox="1"/>
          <p:nvPr/>
        </p:nvSpPr>
        <p:spPr>
          <a:xfrm>
            <a:off x="814525" y="4600500"/>
            <a:ext cx="67272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Clr>
                <a:schemeClr val="dk1"/>
              </a:buClr>
              <a:buFont typeface="Arial"/>
              <a:buNone/>
            </a:pPr>
            <a:r>
              <a:rPr lang="en" sz="1800">
                <a:solidFill>
                  <a:schemeClr val="dk1"/>
                </a:solidFill>
              </a:rPr>
              <a:t>https://colah.github.io/posts/2015-08-Understanding-LSTMs/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body" idx="1"/>
          </p:nvPr>
        </p:nvSpPr>
        <p:spPr>
          <a:xfrm>
            <a:off x="299575" y="1648500"/>
            <a:ext cx="4062300" cy="25443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SzPts val="1100"/>
              <a:buFont typeface="Arial"/>
              <a:buNone/>
            </a:pPr>
            <a:r>
              <a:rPr lang="en"/>
              <a:t>Universal approximation theorem (Hornik et al. 1989) : </a:t>
            </a:r>
            <a:endParaRPr/>
          </a:p>
          <a:p>
            <a:pPr marL="0" lvl="0" indent="0" algn="l" rtl="0">
              <a:spcBef>
                <a:spcPts val="1200"/>
              </a:spcBef>
              <a:spcAft>
                <a:spcPts val="0"/>
              </a:spcAft>
              <a:buNone/>
            </a:pPr>
            <a:r>
              <a:rPr lang="en" sz="1200" b="1">
                <a:solidFill>
                  <a:srgbClr val="202124"/>
                </a:solidFill>
                <a:highlight>
                  <a:srgbClr val="FFFFFF"/>
                </a:highlight>
              </a:rPr>
              <a:t>a neural network with 1 hidden layer can approximate any continuous function for inputs within a specific range</a:t>
            </a:r>
            <a:r>
              <a:rPr lang="en" sz="1200">
                <a:solidFill>
                  <a:srgbClr val="202124"/>
                </a:solidFill>
                <a:highlight>
                  <a:srgbClr val="FFFFFF"/>
                </a:highlight>
              </a:rPr>
              <a:t>. If the function jumps around or has large gaps, we won't be able to approximate it.</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139" name="Google Shape;139;p26"/>
          <p:cNvSpPr txBox="1"/>
          <p:nvPr/>
        </p:nvSpPr>
        <p:spPr>
          <a:xfrm>
            <a:off x="5016275" y="1380450"/>
            <a:ext cx="3913800" cy="23826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dk2"/>
              </a:buClr>
              <a:buSzPts val="1400"/>
              <a:buChar char="●"/>
            </a:pPr>
            <a:r>
              <a:rPr lang="en">
                <a:solidFill>
                  <a:schemeClr val="dk1"/>
                </a:solidFill>
              </a:rPr>
              <a:t>The training algorithm might get stuck in a local minimum or it could converge to the wrong function when it is overfitting. </a:t>
            </a:r>
            <a:endParaRPr>
              <a:solidFill>
                <a:schemeClr val="dk1"/>
              </a:solidFill>
            </a:endParaRPr>
          </a:p>
          <a:p>
            <a:pPr marL="457200" lvl="0" indent="-317500" algn="l" rtl="0">
              <a:lnSpc>
                <a:spcPct val="115000"/>
              </a:lnSpc>
              <a:spcBef>
                <a:spcPts val="0"/>
              </a:spcBef>
              <a:spcAft>
                <a:spcPts val="0"/>
              </a:spcAft>
              <a:buClr>
                <a:schemeClr val="dk2"/>
              </a:buClr>
              <a:buSzPts val="1400"/>
              <a:buChar char="●"/>
            </a:pPr>
            <a:r>
              <a:rPr lang="en">
                <a:solidFill>
                  <a:schemeClr val="dk1"/>
                </a:solidFill>
              </a:rPr>
              <a:t>deeper networks suffer from vanishing gradients (Hochreiter et al. 2001) </a:t>
            </a:r>
            <a:endParaRPr>
              <a:solidFill>
                <a:schemeClr val="dk1"/>
              </a:solidFill>
            </a:endParaRPr>
          </a:p>
          <a:p>
            <a:pPr marL="457200" lvl="0" indent="-317500" algn="l" rtl="0">
              <a:lnSpc>
                <a:spcPct val="115000"/>
              </a:lnSpc>
              <a:spcBef>
                <a:spcPts val="0"/>
              </a:spcBef>
              <a:spcAft>
                <a:spcPts val="0"/>
              </a:spcAft>
              <a:buClr>
                <a:schemeClr val="dk2"/>
              </a:buClr>
              <a:buSzPts val="1400"/>
              <a:buChar char="●"/>
            </a:pPr>
            <a:r>
              <a:rPr lang="en">
                <a:solidFill>
                  <a:schemeClr val="dk1"/>
                </a:solidFill>
              </a:rPr>
              <a:t>In general, the giant networks that might be necessary to learn complex nonlinear functions are infeasible to train sometime.</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0000"/>
              </a:lnSpc>
              <a:spcBef>
                <a:spcPts val="3000"/>
              </a:spcBef>
              <a:spcAft>
                <a:spcPts val="1500"/>
              </a:spcAft>
              <a:buClr>
                <a:schemeClr val="dk1"/>
              </a:buClr>
              <a:buSzPct val="53658"/>
              <a:buFont typeface="Arial"/>
              <a:buNone/>
            </a:pPr>
            <a:r>
              <a:rPr lang="en" sz="2050" b="1">
                <a:solidFill>
                  <a:srgbClr val="333333"/>
                </a:solidFill>
                <a:highlight>
                  <a:srgbClr val="FFFFFF"/>
                </a:highlight>
              </a:rPr>
              <a:t>LSTM Networks</a:t>
            </a:r>
            <a:endParaRPr/>
          </a:p>
        </p:txBody>
      </p:sp>
      <p:sp>
        <p:nvSpPr>
          <p:cNvPr id="259" name="Google Shape;259;p44"/>
          <p:cNvSpPr txBox="1">
            <a:spLocks noGrp="1"/>
          </p:cNvSpPr>
          <p:nvPr>
            <p:ph type="body" idx="1"/>
          </p:nvPr>
        </p:nvSpPr>
        <p:spPr>
          <a:xfrm>
            <a:off x="311700" y="2986550"/>
            <a:ext cx="3987000" cy="158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a:solidFill>
                  <a:srgbClr val="333333"/>
                </a:solidFill>
                <a:highlight>
                  <a:srgbClr val="FFFFFF"/>
                </a:highlight>
              </a:rPr>
              <a:t>The key to LSTMs is the cell state.</a:t>
            </a:r>
            <a:endParaRPr sz="1350">
              <a:solidFill>
                <a:srgbClr val="333333"/>
              </a:solidFill>
              <a:highlight>
                <a:srgbClr val="FFFFFF"/>
              </a:highlight>
            </a:endParaRPr>
          </a:p>
          <a:p>
            <a:pPr marL="0" lvl="0" indent="0" algn="l" rtl="0">
              <a:spcBef>
                <a:spcPts val="1200"/>
              </a:spcBef>
              <a:spcAft>
                <a:spcPts val="1200"/>
              </a:spcAft>
              <a:buNone/>
            </a:pPr>
            <a:r>
              <a:rPr lang="en" sz="1350">
                <a:solidFill>
                  <a:srgbClr val="333333"/>
                </a:solidFill>
                <a:highlight>
                  <a:srgbClr val="FFFFFF"/>
                </a:highlight>
              </a:rPr>
              <a:t>The LSTM does have the ability to remove or add information to the cell state, carefully regulated by structures called gates.</a:t>
            </a:r>
            <a:endParaRPr sz="1350">
              <a:solidFill>
                <a:srgbClr val="333333"/>
              </a:solidFill>
              <a:highlight>
                <a:srgbClr val="FFFFFF"/>
              </a:highlight>
            </a:endParaRPr>
          </a:p>
        </p:txBody>
      </p:sp>
      <p:pic>
        <p:nvPicPr>
          <p:cNvPr id="260" name="Google Shape;260;p44"/>
          <p:cNvPicPr preferRelativeResize="0"/>
          <p:nvPr/>
        </p:nvPicPr>
        <p:blipFill>
          <a:blip r:embed="rId3">
            <a:alphaModFix/>
          </a:blip>
          <a:stretch>
            <a:fillRect/>
          </a:stretch>
        </p:blipFill>
        <p:spPr>
          <a:xfrm>
            <a:off x="725450" y="1517050"/>
            <a:ext cx="1929250" cy="1289850"/>
          </a:xfrm>
          <a:prstGeom prst="rect">
            <a:avLst/>
          </a:prstGeom>
          <a:noFill/>
          <a:ln>
            <a:noFill/>
          </a:ln>
        </p:spPr>
      </p:pic>
      <p:sp>
        <p:nvSpPr>
          <p:cNvPr id="261" name="Google Shape;261;p44"/>
          <p:cNvSpPr txBox="1">
            <a:spLocks noGrp="1"/>
          </p:cNvSpPr>
          <p:nvPr>
            <p:ph type="body" idx="1"/>
          </p:nvPr>
        </p:nvSpPr>
        <p:spPr>
          <a:xfrm>
            <a:off x="4702575" y="2428450"/>
            <a:ext cx="3987000" cy="22323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350">
                <a:solidFill>
                  <a:srgbClr val="333333"/>
                </a:solidFill>
                <a:highlight>
                  <a:srgbClr val="FFFFFF"/>
                </a:highlight>
              </a:rPr>
              <a:t>Gates are a way to optionally let information through. </a:t>
            </a:r>
            <a:endParaRPr sz="1350">
              <a:solidFill>
                <a:srgbClr val="333333"/>
              </a:solidFill>
              <a:highlight>
                <a:srgbClr val="FFFFFF"/>
              </a:highlight>
            </a:endParaRPr>
          </a:p>
          <a:p>
            <a:pPr marL="0" lvl="0" indent="0" algn="l" rtl="0">
              <a:spcBef>
                <a:spcPts val="1200"/>
              </a:spcBef>
              <a:spcAft>
                <a:spcPts val="0"/>
              </a:spcAft>
              <a:buNone/>
            </a:pPr>
            <a:r>
              <a:rPr lang="en" sz="1350">
                <a:solidFill>
                  <a:srgbClr val="333333"/>
                </a:solidFill>
                <a:highlight>
                  <a:srgbClr val="FFFFFF"/>
                </a:highlight>
              </a:rPr>
              <a:t>-composed out of a sigmoid neural net layer and a pointwise multiplication operation.</a:t>
            </a:r>
            <a:endParaRPr sz="1350">
              <a:solidFill>
                <a:srgbClr val="333333"/>
              </a:solidFill>
              <a:highlight>
                <a:srgbClr val="FFFFFF"/>
              </a:highlight>
            </a:endParaRPr>
          </a:p>
          <a:p>
            <a:pPr marL="0" lvl="0" indent="0" algn="l" rtl="0">
              <a:spcBef>
                <a:spcPts val="1200"/>
              </a:spcBef>
              <a:spcAft>
                <a:spcPts val="1200"/>
              </a:spcAft>
              <a:buNone/>
            </a:pPr>
            <a:r>
              <a:rPr lang="en" sz="1350">
                <a:solidFill>
                  <a:srgbClr val="333333"/>
                </a:solidFill>
                <a:highlight>
                  <a:srgbClr val="FFFFFF"/>
                </a:highlight>
              </a:rPr>
              <a:t>sigmoid layer outputs numbers between zero and one, describing how much of each component should be let through. A value of zero means “let nothing through,” while a value of one means “let everything through!”</a:t>
            </a:r>
            <a:endParaRPr sz="1350">
              <a:solidFill>
                <a:srgbClr val="333333"/>
              </a:solidFill>
              <a:highlight>
                <a:srgbClr val="FFFFFF"/>
              </a:highlight>
            </a:endParaRPr>
          </a:p>
        </p:txBody>
      </p:sp>
      <p:pic>
        <p:nvPicPr>
          <p:cNvPr id="262" name="Google Shape;262;p44"/>
          <p:cNvPicPr preferRelativeResize="0"/>
          <p:nvPr/>
        </p:nvPicPr>
        <p:blipFill>
          <a:blip r:embed="rId4">
            <a:alphaModFix/>
          </a:blip>
          <a:stretch>
            <a:fillRect/>
          </a:stretch>
        </p:blipFill>
        <p:spPr>
          <a:xfrm>
            <a:off x="6004800" y="1017725"/>
            <a:ext cx="925891" cy="1105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5"/>
          <p:cNvSpPr txBox="1">
            <a:spLocks noGrp="1"/>
          </p:cNvSpPr>
          <p:nvPr>
            <p:ph type="title"/>
          </p:nvPr>
        </p:nvSpPr>
        <p:spPr>
          <a:xfrm>
            <a:off x="311700" y="248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p:txBody>
      </p:sp>
      <p:sp>
        <p:nvSpPr>
          <p:cNvPr id="268" name="Google Shape;268;p45"/>
          <p:cNvSpPr txBox="1">
            <a:spLocks noGrp="1"/>
          </p:cNvSpPr>
          <p:nvPr>
            <p:ph type="body" idx="1"/>
          </p:nvPr>
        </p:nvSpPr>
        <p:spPr>
          <a:xfrm>
            <a:off x="573175" y="2850800"/>
            <a:ext cx="3888900" cy="206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350">
                <a:solidFill>
                  <a:srgbClr val="333333"/>
                </a:solidFill>
                <a:highlight>
                  <a:srgbClr val="FFFFFF"/>
                </a:highlight>
              </a:rPr>
              <a:t>language model trying to predict the next word based on all the previous ones.</a:t>
            </a:r>
            <a:endParaRPr sz="1350">
              <a:solidFill>
                <a:srgbClr val="333333"/>
              </a:solidFill>
              <a:highlight>
                <a:srgbClr val="FFFFFF"/>
              </a:highlight>
            </a:endParaRPr>
          </a:p>
          <a:p>
            <a:pPr marL="457200" lvl="0" indent="0" algn="l" rtl="0">
              <a:spcBef>
                <a:spcPts val="1200"/>
              </a:spcBef>
              <a:spcAft>
                <a:spcPts val="0"/>
              </a:spcAft>
              <a:buNone/>
            </a:pPr>
            <a:endParaRPr sz="1350">
              <a:solidFill>
                <a:srgbClr val="333333"/>
              </a:solidFill>
              <a:highlight>
                <a:srgbClr val="FFFFFF"/>
              </a:highlight>
            </a:endParaRPr>
          </a:p>
          <a:p>
            <a:pPr marL="457200" lvl="0" indent="-314325" algn="l" rtl="0">
              <a:spcBef>
                <a:spcPts val="1200"/>
              </a:spcBef>
              <a:spcAft>
                <a:spcPts val="0"/>
              </a:spcAft>
              <a:buClr>
                <a:srgbClr val="333333"/>
              </a:buClr>
              <a:buSzPts val="1350"/>
              <a:buChar char="-"/>
            </a:pPr>
            <a:r>
              <a:rPr lang="en" sz="1350">
                <a:solidFill>
                  <a:srgbClr val="333333"/>
                </a:solidFill>
                <a:highlight>
                  <a:srgbClr val="FFFFFF"/>
                </a:highlight>
              </a:rPr>
              <a:t>It looks at h</a:t>
            </a:r>
            <a:r>
              <a:rPr lang="en" sz="950">
                <a:solidFill>
                  <a:srgbClr val="333333"/>
                </a:solidFill>
                <a:highlight>
                  <a:srgbClr val="FFFFFF"/>
                </a:highlight>
              </a:rPr>
              <a:t>t−1 </a:t>
            </a:r>
            <a:r>
              <a:rPr lang="en" sz="1350">
                <a:solidFill>
                  <a:srgbClr val="333333"/>
                </a:solidFill>
                <a:highlight>
                  <a:srgbClr val="FFFFFF"/>
                </a:highlight>
              </a:rPr>
              <a:t>and x</a:t>
            </a:r>
            <a:r>
              <a:rPr lang="en" sz="950">
                <a:solidFill>
                  <a:srgbClr val="333333"/>
                </a:solidFill>
                <a:highlight>
                  <a:srgbClr val="FFFFFF"/>
                </a:highlight>
              </a:rPr>
              <a:t>t </a:t>
            </a:r>
            <a:r>
              <a:rPr lang="en" sz="1350">
                <a:solidFill>
                  <a:srgbClr val="333333"/>
                </a:solidFill>
                <a:highlight>
                  <a:srgbClr val="FFFFFF"/>
                </a:highlight>
              </a:rPr>
              <a:t>and outputs a number between 0 and 1</a:t>
            </a:r>
            <a:endParaRPr sz="1350">
              <a:solidFill>
                <a:srgbClr val="333333"/>
              </a:solidFill>
              <a:highlight>
                <a:srgbClr val="FFFFFF"/>
              </a:highlight>
            </a:endParaRPr>
          </a:p>
        </p:txBody>
      </p:sp>
      <p:pic>
        <p:nvPicPr>
          <p:cNvPr id="269" name="Google Shape;269;p45"/>
          <p:cNvPicPr preferRelativeResize="0"/>
          <p:nvPr/>
        </p:nvPicPr>
        <p:blipFill>
          <a:blip r:embed="rId3">
            <a:alphaModFix/>
          </a:blip>
          <a:stretch>
            <a:fillRect/>
          </a:stretch>
        </p:blipFill>
        <p:spPr>
          <a:xfrm>
            <a:off x="736375" y="1734600"/>
            <a:ext cx="3426507" cy="1116200"/>
          </a:xfrm>
          <a:prstGeom prst="rect">
            <a:avLst/>
          </a:prstGeom>
          <a:noFill/>
          <a:ln>
            <a:noFill/>
          </a:ln>
        </p:spPr>
      </p:pic>
      <p:sp>
        <p:nvSpPr>
          <p:cNvPr id="270" name="Google Shape;270;p45"/>
          <p:cNvSpPr txBox="1"/>
          <p:nvPr/>
        </p:nvSpPr>
        <p:spPr>
          <a:xfrm>
            <a:off x="4675925" y="2096625"/>
            <a:ext cx="4468200" cy="33366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endParaRPr sz="1350">
              <a:solidFill>
                <a:srgbClr val="333333"/>
              </a:solidFill>
              <a:highlight>
                <a:srgbClr val="FFFFFF"/>
              </a:highlight>
            </a:endParaRPr>
          </a:p>
          <a:p>
            <a:pPr marL="457200" lvl="0" indent="-314325" algn="l" rtl="0">
              <a:lnSpc>
                <a:spcPct val="115000"/>
              </a:lnSpc>
              <a:spcBef>
                <a:spcPts val="1200"/>
              </a:spcBef>
              <a:spcAft>
                <a:spcPts val="0"/>
              </a:spcAft>
              <a:buClr>
                <a:srgbClr val="333333"/>
              </a:buClr>
              <a:buSzPts val="1350"/>
              <a:buChar char="-"/>
            </a:pPr>
            <a:r>
              <a:rPr lang="en" sz="1350">
                <a:solidFill>
                  <a:srgbClr val="333333"/>
                </a:solidFill>
                <a:highlight>
                  <a:srgbClr val="FFFFFF"/>
                </a:highlight>
              </a:rPr>
              <a:t>The next step is to decide what new information we’re going to store in the cell state. This has two parts. First, a sigmoid layer called the “input gate layer” decides which values we’ll update. Next, a tanh layer creates a vector of new candidate values, C_</a:t>
            </a:r>
            <a:r>
              <a:rPr lang="en" sz="950">
                <a:solidFill>
                  <a:srgbClr val="333333"/>
                </a:solidFill>
                <a:highlight>
                  <a:srgbClr val="FFFFFF"/>
                </a:highlight>
              </a:rPr>
              <a:t>t </a:t>
            </a:r>
            <a:r>
              <a:rPr lang="en" sz="1350">
                <a:solidFill>
                  <a:srgbClr val="333333"/>
                </a:solidFill>
                <a:highlight>
                  <a:srgbClr val="FFFFFF"/>
                </a:highlight>
              </a:rPr>
              <a:t>C~t, that could be added to the state. </a:t>
            </a:r>
            <a:endParaRPr sz="1350">
              <a:solidFill>
                <a:srgbClr val="333333"/>
              </a:solidFill>
              <a:highlight>
                <a:srgbClr val="FFFFFF"/>
              </a:highlight>
            </a:endParaRPr>
          </a:p>
          <a:p>
            <a:pPr marL="457200" lvl="0" indent="-314325" algn="l" rtl="0">
              <a:lnSpc>
                <a:spcPct val="115000"/>
              </a:lnSpc>
              <a:spcBef>
                <a:spcPts val="0"/>
              </a:spcBef>
              <a:spcAft>
                <a:spcPts val="0"/>
              </a:spcAft>
              <a:buClr>
                <a:srgbClr val="333333"/>
              </a:buClr>
              <a:buSzPts val="1350"/>
              <a:buChar char="-"/>
            </a:pPr>
            <a:endParaRPr sz="1350">
              <a:solidFill>
                <a:srgbClr val="333333"/>
              </a:solidFill>
              <a:highlight>
                <a:srgbClr val="FFFFFF"/>
              </a:highlight>
            </a:endParaRPr>
          </a:p>
          <a:p>
            <a:pPr marL="457200" lvl="0" indent="-314325" algn="l" rtl="0">
              <a:lnSpc>
                <a:spcPct val="115000"/>
              </a:lnSpc>
              <a:spcBef>
                <a:spcPts val="0"/>
              </a:spcBef>
              <a:spcAft>
                <a:spcPts val="0"/>
              </a:spcAft>
              <a:buClr>
                <a:srgbClr val="333333"/>
              </a:buClr>
              <a:buSzPts val="1350"/>
              <a:buChar char="-"/>
            </a:pPr>
            <a:r>
              <a:rPr lang="en" sz="1350">
                <a:solidFill>
                  <a:srgbClr val="333333"/>
                </a:solidFill>
                <a:highlight>
                  <a:srgbClr val="FFFFFF"/>
                </a:highlight>
              </a:rPr>
              <a:t>In the next step, we’ll combine these two to create an update to the state.</a:t>
            </a:r>
            <a:endParaRPr sz="1350">
              <a:solidFill>
                <a:srgbClr val="333333"/>
              </a:solidFill>
              <a:highlight>
                <a:srgbClr val="FFFFFF"/>
              </a:highlight>
            </a:endParaRPr>
          </a:p>
          <a:p>
            <a:pPr marL="457200" lvl="0" indent="-314325" algn="l" rtl="0">
              <a:lnSpc>
                <a:spcPct val="115000"/>
              </a:lnSpc>
              <a:spcBef>
                <a:spcPts val="0"/>
              </a:spcBef>
              <a:spcAft>
                <a:spcPts val="0"/>
              </a:spcAft>
              <a:buClr>
                <a:srgbClr val="333333"/>
              </a:buClr>
              <a:buSzPts val="1350"/>
              <a:buChar char="-"/>
            </a:pPr>
            <a:r>
              <a:rPr lang="en" sz="1350">
                <a:solidFill>
                  <a:srgbClr val="333333"/>
                </a:solidFill>
                <a:highlight>
                  <a:srgbClr val="FFFFFF"/>
                </a:highlight>
              </a:rPr>
              <a:t>‘Tanh’ is the wide variety of sigmoid function </a:t>
            </a:r>
            <a:endParaRPr sz="1350">
              <a:solidFill>
                <a:srgbClr val="333333"/>
              </a:solidFill>
              <a:highlight>
                <a:srgbClr val="FFFFFF"/>
              </a:highlight>
            </a:endParaRPr>
          </a:p>
          <a:p>
            <a:pPr marL="0" lvl="0" indent="0" algn="l" rtl="0">
              <a:spcBef>
                <a:spcPts val="1200"/>
              </a:spcBef>
              <a:spcAft>
                <a:spcPts val="0"/>
              </a:spcAft>
              <a:buNone/>
            </a:pPr>
            <a:endParaRPr/>
          </a:p>
        </p:txBody>
      </p:sp>
      <p:pic>
        <p:nvPicPr>
          <p:cNvPr id="271" name="Google Shape;271;p45"/>
          <p:cNvPicPr preferRelativeResize="0"/>
          <p:nvPr/>
        </p:nvPicPr>
        <p:blipFill>
          <a:blip r:embed="rId4">
            <a:alphaModFix/>
          </a:blip>
          <a:stretch>
            <a:fillRect/>
          </a:stretch>
        </p:blipFill>
        <p:spPr>
          <a:xfrm>
            <a:off x="4675925" y="356367"/>
            <a:ext cx="4344425" cy="1378233"/>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p:txBody>
      </p:sp>
      <p:pic>
        <p:nvPicPr>
          <p:cNvPr id="277" name="Google Shape;277;p46"/>
          <p:cNvPicPr preferRelativeResize="0"/>
          <p:nvPr/>
        </p:nvPicPr>
        <p:blipFill>
          <a:blip r:embed="rId3">
            <a:alphaModFix/>
          </a:blip>
          <a:stretch>
            <a:fillRect/>
          </a:stretch>
        </p:blipFill>
        <p:spPr>
          <a:xfrm>
            <a:off x="966925" y="1322525"/>
            <a:ext cx="6611291" cy="3820974"/>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p:txBody>
      </p:sp>
      <p:pic>
        <p:nvPicPr>
          <p:cNvPr id="283" name="Google Shape;283;p47"/>
          <p:cNvPicPr preferRelativeResize="0"/>
          <p:nvPr/>
        </p:nvPicPr>
        <p:blipFill>
          <a:blip r:embed="rId3">
            <a:alphaModFix/>
          </a:blip>
          <a:stretch>
            <a:fillRect/>
          </a:stretch>
        </p:blipFill>
        <p:spPr>
          <a:xfrm>
            <a:off x="2340075" y="1152475"/>
            <a:ext cx="5058099" cy="321640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8"/>
          <p:cNvSpPr txBox="1">
            <a:spLocks noGrp="1"/>
          </p:cNvSpPr>
          <p:nvPr>
            <p:ph type="title"/>
          </p:nvPr>
        </p:nvSpPr>
        <p:spPr>
          <a:xfrm>
            <a:off x="542125" y="141350"/>
            <a:ext cx="8202600" cy="554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
              <a:t>Multi-Path based CNNs </a:t>
            </a:r>
            <a:endParaRPr/>
          </a:p>
        </p:txBody>
      </p:sp>
      <p:sp>
        <p:nvSpPr>
          <p:cNvPr id="289" name="Google Shape;289;p48"/>
          <p:cNvSpPr txBox="1">
            <a:spLocks noGrp="1"/>
          </p:cNvSpPr>
          <p:nvPr>
            <p:ph type="body" idx="1"/>
          </p:nvPr>
        </p:nvSpPr>
        <p:spPr>
          <a:xfrm>
            <a:off x="190525" y="1140947"/>
            <a:ext cx="8554200" cy="3491400"/>
          </a:xfrm>
          <a:prstGeom prst="rect">
            <a:avLst/>
          </a:prstGeom>
          <a:noFill/>
          <a:ln>
            <a:noFill/>
          </a:ln>
        </p:spPr>
        <p:txBody>
          <a:bodyPr spcFirstLastPara="1" wrap="square" lIns="0" tIns="0" rIns="0" bIns="0" anchor="t" anchorCtr="0">
            <a:noAutofit/>
          </a:bodyPr>
          <a:lstStyle/>
          <a:p>
            <a:pPr marL="457200" lvl="0" indent="-330200" algn="l" rtl="0">
              <a:spcBef>
                <a:spcPts val="0"/>
              </a:spcBef>
              <a:spcAft>
                <a:spcPts val="0"/>
              </a:spcAft>
              <a:buSzPts val="1600"/>
              <a:buChar char="●"/>
            </a:pPr>
            <a:r>
              <a:rPr lang="en" sz="1600"/>
              <a:t>Vanishing gradient problem not only results in higher test error but also higher training error (Pascanu et al. 2012; Dong et al. 2016; Dauphin et al. 2017). </a:t>
            </a:r>
            <a:endParaRPr sz="1600"/>
          </a:p>
          <a:p>
            <a:pPr marL="457200" lvl="0" indent="-330200" algn="l" rtl="0">
              <a:spcBef>
                <a:spcPts val="0"/>
              </a:spcBef>
              <a:spcAft>
                <a:spcPts val="0"/>
              </a:spcAft>
              <a:buSzPts val="1600"/>
              <a:buChar char="●"/>
            </a:pPr>
            <a:r>
              <a:rPr lang="en" sz="1600"/>
              <a:t>For training deep networks, the concept of multi-path or cross-layer connectivity was proposed (Srivastava et al. 2015a; Larsson et al. 2016; Huang et al. 2017; Kuen et al. 2018). </a:t>
            </a:r>
            <a:endParaRPr sz="1600"/>
          </a:p>
          <a:p>
            <a:pPr marL="457200" lvl="0" indent="-330200" algn="l" rtl="0">
              <a:spcBef>
                <a:spcPts val="0"/>
              </a:spcBef>
              <a:spcAft>
                <a:spcPts val="0"/>
              </a:spcAft>
              <a:buSzPts val="1600"/>
              <a:buChar char="●"/>
            </a:pPr>
            <a:r>
              <a:rPr lang="en" sz="1600"/>
              <a:t>Multiple paths or shortcut connections can systematically connect one layer to another by skipping some intermediate layers to allow the specialized flow of information across the layers (Mao et al. 2016; Tong et al. 2017). </a:t>
            </a:r>
            <a:endParaRPr sz="1600"/>
          </a:p>
          <a:p>
            <a:pPr marL="457200" lvl="0" indent="-330200" algn="l" rtl="0">
              <a:spcBef>
                <a:spcPts val="0"/>
              </a:spcBef>
              <a:spcAft>
                <a:spcPts val="0"/>
              </a:spcAft>
              <a:buSzPts val="1600"/>
              <a:buChar char="●"/>
            </a:pPr>
            <a:r>
              <a:rPr lang="en" sz="1600"/>
              <a:t>Cross-layer connectivity partitions the network into several blocks. These paths also try to solve the vanishing gradient problem by making gradient accessible to lower layers. </a:t>
            </a:r>
            <a:endParaRPr sz="16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9"/>
          <p:cNvSpPr txBox="1">
            <a:spLocks noGrp="1"/>
          </p:cNvSpPr>
          <p:nvPr>
            <p:ph type="title"/>
          </p:nvPr>
        </p:nvSpPr>
        <p:spPr>
          <a:xfrm>
            <a:off x="2201100" y="141350"/>
            <a:ext cx="4741800" cy="277200"/>
          </a:xfrm>
          <a:prstGeom prst="rect">
            <a:avLst/>
          </a:prstGeom>
        </p:spPr>
        <p:txBody>
          <a:bodyPr spcFirstLastPara="1" wrap="square" lIns="0" tIns="0" rIns="0" bIns="0" anchor="t" anchorCtr="0">
            <a:spAutoFit/>
          </a:bodyPr>
          <a:lstStyle/>
          <a:p>
            <a:pPr marL="0" lvl="0" indent="0" algn="l" rtl="0">
              <a:lnSpc>
                <a:spcPct val="115000"/>
              </a:lnSpc>
              <a:spcBef>
                <a:spcPts val="0"/>
              </a:spcBef>
              <a:spcAft>
                <a:spcPts val="1200"/>
              </a:spcAft>
              <a:buClr>
                <a:schemeClr val="dk1"/>
              </a:buClr>
              <a:buFont typeface="Arial"/>
              <a:buNone/>
            </a:pPr>
            <a:r>
              <a:rPr lang="en" sz="1800" b="0"/>
              <a:t>Highway Networks Revisited</a:t>
            </a:r>
            <a:endParaRPr/>
          </a:p>
        </p:txBody>
      </p:sp>
      <p:pic>
        <p:nvPicPr>
          <p:cNvPr id="295" name="Google Shape;295;p49"/>
          <p:cNvPicPr preferRelativeResize="0"/>
          <p:nvPr/>
        </p:nvPicPr>
        <p:blipFill>
          <a:blip r:embed="rId3">
            <a:alphaModFix/>
          </a:blip>
          <a:stretch>
            <a:fillRect/>
          </a:stretch>
        </p:blipFill>
        <p:spPr>
          <a:xfrm>
            <a:off x="190200" y="1508525"/>
            <a:ext cx="8146976" cy="1759550"/>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0"/>
          <p:cNvSpPr txBox="1">
            <a:spLocks noGrp="1"/>
          </p:cNvSpPr>
          <p:nvPr>
            <p:ph type="title"/>
          </p:nvPr>
        </p:nvSpPr>
        <p:spPr>
          <a:xfrm>
            <a:off x="2201100" y="141350"/>
            <a:ext cx="4741800" cy="2463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sz="1600" b="0">
                <a:solidFill>
                  <a:srgbClr val="292929"/>
                </a:solidFill>
                <a:highlight>
                  <a:srgbClr val="FFFFFF"/>
                </a:highlight>
                <a:latin typeface="Georgia"/>
                <a:ea typeface="Georgia"/>
                <a:cs typeface="Georgia"/>
                <a:sym typeface="Georgia"/>
              </a:rPr>
              <a:t>ResNet -2015</a:t>
            </a:r>
            <a:endParaRPr/>
          </a:p>
        </p:txBody>
      </p:sp>
      <p:sp>
        <p:nvSpPr>
          <p:cNvPr id="301" name="Google Shape;301;p50"/>
          <p:cNvSpPr txBox="1">
            <a:spLocks noGrp="1"/>
          </p:cNvSpPr>
          <p:nvPr>
            <p:ph type="body" idx="1"/>
          </p:nvPr>
        </p:nvSpPr>
        <p:spPr>
          <a:xfrm>
            <a:off x="294900" y="860145"/>
            <a:ext cx="8554200" cy="3715800"/>
          </a:xfrm>
          <a:prstGeom prst="rect">
            <a:avLst/>
          </a:prstGeom>
        </p:spPr>
        <p:txBody>
          <a:bodyPr spcFirstLastPara="1" wrap="square" lIns="0" tIns="0" rIns="0" bIns="0" anchor="t" anchorCtr="0">
            <a:spAutoFit/>
          </a:bodyPr>
          <a:lstStyle/>
          <a:p>
            <a:pPr marL="457200" lvl="0" indent="-330200" algn="l" rtl="0">
              <a:lnSpc>
                <a:spcPct val="100000"/>
              </a:lnSpc>
              <a:spcBef>
                <a:spcPts val="0"/>
              </a:spcBef>
              <a:spcAft>
                <a:spcPts val="0"/>
              </a:spcAft>
              <a:buClr>
                <a:srgbClr val="292929"/>
              </a:buClr>
              <a:buSzPts val="1600"/>
              <a:buFont typeface="Georgia"/>
              <a:buChar char="●"/>
            </a:pPr>
            <a:r>
              <a:rPr lang="en" sz="1600">
                <a:solidFill>
                  <a:srgbClr val="292929"/>
                </a:solidFill>
                <a:highlight>
                  <a:srgbClr val="FFFFFF"/>
                </a:highlight>
                <a:latin typeface="Georgia"/>
                <a:ea typeface="Georgia"/>
                <a:cs typeface="Georgia"/>
                <a:sym typeface="Georgia"/>
              </a:rPr>
              <a:t>ResNet can train up to hundreds or even thousands of layers and still achieves compelling performance.</a:t>
            </a:r>
            <a:endParaRPr sz="1600">
              <a:solidFill>
                <a:srgbClr val="292929"/>
              </a:solidFill>
              <a:highlight>
                <a:srgbClr val="FFFFFF"/>
              </a:highlight>
              <a:latin typeface="Georgia"/>
              <a:ea typeface="Georgia"/>
              <a:cs typeface="Georgia"/>
              <a:sym typeface="Georgia"/>
            </a:endParaRPr>
          </a:p>
          <a:p>
            <a:pPr marL="457200" lvl="0" indent="-330200" algn="l" rtl="0">
              <a:lnSpc>
                <a:spcPct val="100000"/>
              </a:lnSpc>
              <a:spcBef>
                <a:spcPts val="0"/>
              </a:spcBef>
              <a:spcAft>
                <a:spcPts val="0"/>
              </a:spcAft>
              <a:buClr>
                <a:srgbClr val="292929"/>
              </a:buClr>
              <a:buSzPts val="1600"/>
              <a:buFont typeface="Georgia"/>
              <a:buChar char="●"/>
            </a:pPr>
            <a:endParaRPr sz="1600">
              <a:solidFill>
                <a:srgbClr val="292929"/>
              </a:solidFill>
              <a:highlight>
                <a:srgbClr val="FFFFFF"/>
              </a:highlight>
              <a:latin typeface="Georgia"/>
              <a:ea typeface="Georgia"/>
              <a:cs typeface="Georgia"/>
              <a:sym typeface="Georgia"/>
            </a:endParaRPr>
          </a:p>
          <a:p>
            <a:pPr marL="457200" lvl="0" indent="-342900" algn="l" rtl="0">
              <a:spcBef>
                <a:spcPts val="0"/>
              </a:spcBef>
              <a:spcAft>
                <a:spcPts val="0"/>
              </a:spcAft>
              <a:buSzPts val="1800"/>
              <a:buChar char="●"/>
            </a:pPr>
            <a:r>
              <a:rPr lang="en"/>
              <a:t>concept of residual learning </a:t>
            </a:r>
            <a:endParaRPr/>
          </a:p>
          <a:p>
            <a:pPr marL="457200" lvl="0" indent="-342900" algn="l" rtl="0">
              <a:spcBef>
                <a:spcPts val="0"/>
              </a:spcBef>
              <a:spcAft>
                <a:spcPts val="0"/>
              </a:spcAft>
              <a:buSzPts val="1800"/>
              <a:buChar char="●"/>
            </a:pPr>
            <a:r>
              <a:rPr lang="en"/>
              <a:t>placed under the Multi-Path based CNNs</a:t>
            </a:r>
            <a:endParaRPr/>
          </a:p>
          <a:p>
            <a:pPr marL="457200" lvl="0" indent="-342900" algn="l" rtl="0">
              <a:spcBef>
                <a:spcPts val="0"/>
              </a:spcBef>
              <a:spcAft>
                <a:spcPts val="0"/>
              </a:spcAft>
              <a:buSzPts val="1800"/>
              <a:buChar char="●"/>
            </a:pPr>
            <a:r>
              <a:rPr lang="en"/>
              <a:t> ResNet proposed 152-layers deep CNN, which won the 2015-ILSVRC competition: </a:t>
            </a:r>
            <a:endParaRPr/>
          </a:p>
          <a:p>
            <a:pPr marL="914400" lvl="1" indent="-317500" algn="l" rtl="0">
              <a:spcBef>
                <a:spcPts val="0"/>
              </a:spcBef>
              <a:spcAft>
                <a:spcPts val="0"/>
              </a:spcAft>
              <a:buSzPts val="1400"/>
              <a:buChar char="○"/>
            </a:pPr>
            <a:r>
              <a:rPr lang="en"/>
              <a:t>20 and 8 times deeper than AlexNet and VGG, respectively, </a:t>
            </a:r>
            <a:endParaRPr/>
          </a:p>
          <a:p>
            <a:pPr marL="914400" lvl="1" indent="-317500" algn="l" rtl="0">
              <a:spcBef>
                <a:spcPts val="0"/>
              </a:spcBef>
              <a:spcAft>
                <a:spcPts val="0"/>
              </a:spcAft>
              <a:buSzPts val="1400"/>
              <a:buChar char="○"/>
            </a:pPr>
            <a:r>
              <a:rPr lang="en"/>
              <a:t>showed less computational complexity than previously proposed networks (Krizhevsky et al. 2012; Simonyan and Zisserman 2015). </a:t>
            </a:r>
            <a:endParaRPr/>
          </a:p>
          <a:p>
            <a:pPr marL="914400" lvl="1" indent="-317500" algn="l" rtl="0">
              <a:spcBef>
                <a:spcPts val="0"/>
              </a:spcBef>
              <a:spcAft>
                <a:spcPts val="0"/>
              </a:spcAft>
              <a:buSzPts val="1400"/>
              <a:buChar char="○"/>
            </a:pPr>
            <a:r>
              <a:rPr lang="en"/>
              <a:t>ResNet with 50/101/152 layers has less error on image classification task than 34 layers plain Net. </a:t>
            </a:r>
            <a:endParaRPr/>
          </a:p>
          <a:p>
            <a:pPr marL="914400" lvl="1" indent="-317500" algn="l" rtl="0">
              <a:spcBef>
                <a:spcPts val="0"/>
              </a:spcBef>
              <a:spcAft>
                <a:spcPts val="0"/>
              </a:spcAft>
              <a:buSzPts val="1400"/>
              <a:buChar char="○"/>
            </a:pPr>
            <a:r>
              <a:rPr lang="en"/>
              <a:t>Moreover, ResNet gained a 28% improvement on the famous image recognition benchmark dataset named COCO (Lin et al. 2014).</a:t>
            </a: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1"/>
          <p:cNvSpPr txBox="1">
            <a:spLocks noGrp="1"/>
          </p:cNvSpPr>
          <p:nvPr>
            <p:ph type="title"/>
          </p:nvPr>
        </p:nvSpPr>
        <p:spPr>
          <a:xfrm>
            <a:off x="2201100" y="106013"/>
            <a:ext cx="4741800" cy="277200"/>
          </a:xfrm>
          <a:prstGeom prst="rect">
            <a:avLst/>
          </a:prstGeom>
          <a:noFill/>
          <a:ln>
            <a:noFill/>
          </a:ln>
        </p:spPr>
        <p:txBody>
          <a:bodyPr spcFirstLastPara="1" wrap="square" lIns="0" tIns="0" rIns="0" bIns="0" anchor="t" anchorCtr="0">
            <a:spAutoFit/>
          </a:bodyPr>
          <a:lstStyle/>
          <a:p>
            <a:pPr marL="457200" lvl="0" indent="0" algn="l" rtl="0">
              <a:lnSpc>
                <a:spcPct val="115000"/>
              </a:lnSpc>
              <a:spcBef>
                <a:spcPts val="0"/>
              </a:spcBef>
              <a:spcAft>
                <a:spcPts val="1200"/>
              </a:spcAft>
              <a:buNone/>
            </a:pPr>
            <a:r>
              <a:rPr lang="en" sz="1800" b="0"/>
              <a:t>Residual learning*</a:t>
            </a:r>
            <a:endParaRPr/>
          </a:p>
        </p:txBody>
      </p:sp>
      <p:sp>
        <p:nvSpPr>
          <p:cNvPr id="307" name="Google Shape;307;p51"/>
          <p:cNvSpPr txBox="1"/>
          <p:nvPr/>
        </p:nvSpPr>
        <p:spPr>
          <a:xfrm>
            <a:off x="3887375" y="1322250"/>
            <a:ext cx="5169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rgbClr val="292929"/>
              </a:solidFill>
              <a:highlight>
                <a:srgbClr val="FFFFFF"/>
              </a:highlight>
              <a:latin typeface="Georgia"/>
              <a:ea typeface="Georgia"/>
              <a:cs typeface="Georgia"/>
              <a:sym typeface="Georgia"/>
            </a:endParaRPr>
          </a:p>
        </p:txBody>
      </p:sp>
      <p:sp>
        <p:nvSpPr>
          <p:cNvPr id="308" name="Google Shape;308;p51"/>
          <p:cNvSpPr txBox="1"/>
          <p:nvPr/>
        </p:nvSpPr>
        <p:spPr>
          <a:xfrm>
            <a:off x="3609700" y="1259650"/>
            <a:ext cx="5368200" cy="2400627"/>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292929"/>
              </a:buClr>
              <a:buSzPts val="1600"/>
              <a:buFont typeface="Georgia"/>
              <a:buChar char="●"/>
            </a:pPr>
            <a:r>
              <a:rPr lang="en" sz="1600" dirty="0">
                <a:solidFill>
                  <a:srgbClr val="292929"/>
                </a:solidFill>
                <a:highlight>
                  <a:srgbClr val="FFFFFF"/>
                </a:highlight>
                <a:latin typeface="Georgia"/>
                <a:ea typeface="Georgia"/>
                <a:cs typeface="Georgia"/>
                <a:sym typeface="Georgia"/>
              </a:rPr>
              <a:t>introducing a so-called “identity shortcut connection” that skips one or more layers.</a:t>
            </a:r>
            <a:endParaRPr sz="1600" dirty="0">
              <a:solidFill>
                <a:srgbClr val="292929"/>
              </a:solidFill>
              <a:highlight>
                <a:srgbClr val="FFFFFF"/>
              </a:highlight>
              <a:latin typeface="Georgia"/>
              <a:ea typeface="Georgia"/>
              <a:cs typeface="Georgia"/>
              <a:sym typeface="Georgia"/>
            </a:endParaRPr>
          </a:p>
          <a:p>
            <a:pPr marL="457200" lvl="0" indent="0" algn="l" rtl="0">
              <a:spcBef>
                <a:spcPts val="0"/>
              </a:spcBef>
              <a:spcAft>
                <a:spcPts val="0"/>
              </a:spcAft>
              <a:buNone/>
            </a:pPr>
            <a:endParaRPr sz="1600" dirty="0">
              <a:solidFill>
                <a:srgbClr val="292929"/>
              </a:solidFill>
              <a:highlight>
                <a:srgbClr val="FFFFFF"/>
              </a:highlight>
              <a:latin typeface="Georgia"/>
              <a:ea typeface="Georgia"/>
              <a:cs typeface="Georgia"/>
              <a:sym typeface="Georgia"/>
            </a:endParaRPr>
          </a:p>
          <a:p>
            <a:pPr marL="457200" lvl="0" indent="-330200" algn="l" rtl="0">
              <a:spcBef>
                <a:spcPts val="0"/>
              </a:spcBef>
              <a:spcAft>
                <a:spcPts val="0"/>
              </a:spcAft>
              <a:buClr>
                <a:srgbClr val="292929"/>
              </a:buClr>
              <a:buSzPts val="1600"/>
              <a:buFont typeface="Georgia"/>
              <a:buChar char="●"/>
            </a:pPr>
            <a:r>
              <a:rPr lang="en" sz="1600" dirty="0">
                <a:solidFill>
                  <a:srgbClr val="292929"/>
                </a:solidFill>
                <a:highlight>
                  <a:srgbClr val="FFFFFF"/>
                </a:highlight>
                <a:latin typeface="Georgia"/>
                <a:ea typeface="Georgia"/>
                <a:cs typeface="Georgia"/>
                <a:sym typeface="Georgia"/>
              </a:rPr>
              <a:t>deeper model should not produce a training error higher than its shallower counterparts.</a:t>
            </a:r>
            <a:endParaRPr sz="1600" dirty="0">
              <a:solidFill>
                <a:srgbClr val="292929"/>
              </a:solidFill>
              <a:highlight>
                <a:srgbClr val="FFFFFF"/>
              </a:highlight>
              <a:latin typeface="Georgia"/>
              <a:ea typeface="Georgia"/>
              <a:cs typeface="Georgia"/>
              <a:sym typeface="Georgia"/>
            </a:endParaRPr>
          </a:p>
          <a:p>
            <a:pPr marL="457200" lvl="0" indent="0" algn="l" rtl="0">
              <a:spcBef>
                <a:spcPts val="0"/>
              </a:spcBef>
              <a:spcAft>
                <a:spcPts val="0"/>
              </a:spcAft>
              <a:buNone/>
            </a:pPr>
            <a:endParaRPr sz="1600" dirty="0">
              <a:solidFill>
                <a:srgbClr val="292929"/>
              </a:solidFill>
              <a:highlight>
                <a:srgbClr val="FFFFFF"/>
              </a:highlight>
              <a:latin typeface="Georgia"/>
              <a:ea typeface="Georgia"/>
              <a:cs typeface="Georgia"/>
              <a:sym typeface="Georgia"/>
            </a:endParaRPr>
          </a:p>
          <a:p>
            <a:pPr marL="457200" lvl="0" indent="-330200" algn="l" rtl="0">
              <a:spcBef>
                <a:spcPts val="0"/>
              </a:spcBef>
              <a:spcAft>
                <a:spcPts val="0"/>
              </a:spcAft>
              <a:buClr>
                <a:srgbClr val="292929"/>
              </a:buClr>
              <a:buSzPts val="1600"/>
              <a:buFont typeface="Georgia"/>
              <a:buChar char="●"/>
            </a:pPr>
            <a:r>
              <a:rPr lang="en" sz="1600" dirty="0">
                <a:solidFill>
                  <a:srgbClr val="292929"/>
                </a:solidFill>
                <a:highlight>
                  <a:srgbClr val="FFFFFF"/>
                </a:highlight>
                <a:latin typeface="Georgia"/>
                <a:ea typeface="Georgia"/>
                <a:cs typeface="Georgia"/>
                <a:sym typeface="Georgia"/>
              </a:rPr>
              <a:t>gradients can flow through the shortcut connections to any other earlier layer unimpededly.</a:t>
            </a:r>
            <a:endParaRPr sz="1600" dirty="0">
              <a:solidFill>
                <a:srgbClr val="292929"/>
              </a:solidFill>
              <a:highlight>
                <a:srgbClr val="FFFFFF"/>
              </a:highlight>
              <a:latin typeface="Georgia"/>
              <a:ea typeface="Georgia"/>
              <a:cs typeface="Georgia"/>
              <a:sym typeface="Georgia"/>
            </a:endParaRPr>
          </a:p>
          <a:p>
            <a:pPr marL="457200" lvl="0" indent="0" algn="l" rtl="0">
              <a:spcBef>
                <a:spcPts val="0"/>
              </a:spcBef>
              <a:spcAft>
                <a:spcPts val="0"/>
              </a:spcAft>
              <a:buNone/>
            </a:pPr>
            <a:endParaRPr sz="1600" dirty="0">
              <a:solidFill>
                <a:srgbClr val="292929"/>
              </a:solidFill>
              <a:highlight>
                <a:srgbClr val="FFFFFF"/>
              </a:highlight>
              <a:latin typeface="Georgia"/>
              <a:ea typeface="Georgia"/>
              <a:cs typeface="Georgia"/>
              <a:sym typeface="Georgia"/>
            </a:endParaRPr>
          </a:p>
        </p:txBody>
      </p:sp>
      <p:pic>
        <p:nvPicPr>
          <p:cNvPr id="309" name="Google Shape;309;p51"/>
          <p:cNvPicPr preferRelativeResize="0"/>
          <p:nvPr/>
        </p:nvPicPr>
        <p:blipFill>
          <a:blip r:embed="rId3">
            <a:alphaModFix/>
          </a:blip>
          <a:stretch>
            <a:fillRect/>
          </a:stretch>
        </p:blipFill>
        <p:spPr>
          <a:xfrm>
            <a:off x="188750" y="1662463"/>
            <a:ext cx="3304900" cy="2308686"/>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866"/>
            <a:ext cx="9144000" cy="50017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92" y="3692870"/>
            <a:ext cx="2377353" cy="1222353"/>
          </a:xfrm>
          <a:prstGeom prst="rect">
            <a:avLst/>
          </a:prstGeom>
        </p:spPr>
      </p:pic>
    </p:spTree>
    <p:extLst>
      <p:ext uri="{BB962C8B-B14F-4D97-AF65-F5344CB8AC3E}">
        <p14:creationId xmlns:p14="http://schemas.microsoft.com/office/powerpoint/2010/main" val="30635277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2"/>
          <p:cNvSpPr txBox="1">
            <a:spLocks noGrp="1"/>
          </p:cNvSpPr>
          <p:nvPr>
            <p:ph type="title"/>
          </p:nvPr>
        </p:nvSpPr>
        <p:spPr>
          <a:xfrm>
            <a:off x="2201100" y="106013"/>
            <a:ext cx="4741800" cy="554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a:t>Few Combinations</a:t>
            </a:r>
            <a:endParaRPr/>
          </a:p>
        </p:txBody>
      </p:sp>
      <p:sp>
        <p:nvSpPr>
          <p:cNvPr id="315" name="Google Shape;315;p52"/>
          <p:cNvSpPr txBox="1">
            <a:spLocks noGrp="1"/>
          </p:cNvSpPr>
          <p:nvPr>
            <p:ph type="body" idx="1"/>
          </p:nvPr>
        </p:nvSpPr>
        <p:spPr>
          <a:xfrm>
            <a:off x="190525" y="1140947"/>
            <a:ext cx="8554200" cy="36588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None/>
            </a:pPr>
            <a:r>
              <a:rPr lang="en" sz="1600"/>
              <a:t>Inception-V3</a:t>
            </a:r>
            <a:r>
              <a:rPr lang="en" sz="1600" b="1"/>
              <a:t>:</a:t>
            </a:r>
            <a:endParaRPr sz="1600" b="1"/>
          </a:p>
          <a:p>
            <a:pPr marL="457200" lvl="0" indent="-330200" algn="l" rtl="0">
              <a:spcBef>
                <a:spcPts val="1200"/>
              </a:spcBef>
              <a:spcAft>
                <a:spcPts val="0"/>
              </a:spcAft>
              <a:buSzPts val="1600"/>
              <a:buChar char="●"/>
            </a:pPr>
            <a:r>
              <a:rPr lang="en" sz="1600" b="1"/>
              <a:t> 1x1 convolutional operation was used, which maps the input data into 3 or 4 separate spaces that are smaller than the original input space, and then maps all correlations in these smaller 3D spaces, via regular (3x3 or 5x5) convolutions</a:t>
            </a:r>
            <a:endParaRPr sz="1600" b="1"/>
          </a:p>
          <a:p>
            <a:pPr marL="0" lvl="0" indent="0" algn="l" rtl="0">
              <a:spcBef>
                <a:spcPts val="1200"/>
              </a:spcBef>
              <a:spcAft>
                <a:spcPts val="0"/>
              </a:spcAft>
              <a:buNone/>
            </a:pPr>
            <a:endParaRPr sz="1600" b="1"/>
          </a:p>
          <a:p>
            <a:pPr marL="0" lvl="0" indent="0" algn="l" rtl="0">
              <a:spcBef>
                <a:spcPts val="1200"/>
              </a:spcBef>
              <a:spcAft>
                <a:spcPts val="0"/>
              </a:spcAft>
              <a:buNone/>
            </a:pPr>
            <a:r>
              <a:rPr lang="en" sz="1600"/>
              <a:t>Inception-ResNet:</a:t>
            </a:r>
            <a:endParaRPr sz="1600"/>
          </a:p>
          <a:p>
            <a:pPr marL="457200" lvl="0" indent="-330200" algn="l" rtl="0">
              <a:spcBef>
                <a:spcPts val="1200"/>
              </a:spcBef>
              <a:spcAft>
                <a:spcPts val="0"/>
              </a:spcAft>
              <a:buSzPts val="1600"/>
              <a:buChar char="●"/>
            </a:pPr>
            <a:r>
              <a:rPr lang="en" sz="1600"/>
              <a:t>combined the power of residual learning and inception block </a:t>
            </a:r>
            <a:endParaRPr sz="1600"/>
          </a:p>
          <a:p>
            <a:pPr marL="457200" lvl="0" indent="-330200" algn="l" rtl="0">
              <a:spcBef>
                <a:spcPts val="0"/>
              </a:spcBef>
              <a:spcAft>
                <a:spcPts val="0"/>
              </a:spcAft>
              <a:buSzPts val="1600"/>
              <a:buChar char="●"/>
            </a:pPr>
            <a:r>
              <a:rPr lang="en" sz="1600"/>
              <a:t>filter concatenation was replaced by the residual connection.</a:t>
            </a:r>
            <a:endParaRPr sz="1600"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2201100" y="141350"/>
            <a:ext cx="4741800" cy="554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a:t>CNN Literature</a:t>
            </a:r>
            <a:endParaRPr/>
          </a:p>
        </p:txBody>
      </p:sp>
      <p:sp>
        <p:nvSpPr>
          <p:cNvPr id="71" name="Google Shape;71;p16"/>
          <p:cNvSpPr txBox="1">
            <a:spLocks noGrp="1"/>
          </p:cNvSpPr>
          <p:nvPr>
            <p:ph type="body" idx="1"/>
          </p:nvPr>
        </p:nvSpPr>
        <p:spPr>
          <a:xfrm>
            <a:off x="294900" y="993345"/>
            <a:ext cx="8554200" cy="2845394"/>
          </a:xfrm>
          <a:prstGeom prst="rect">
            <a:avLst/>
          </a:prstGeom>
          <a:noFill/>
          <a:ln>
            <a:noFill/>
          </a:ln>
        </p:spPr>
        <p:txBody>
          <a:bodyPr spcFirstLastPara="1" wrap="square" lIns="0" tIns="0" rIns="0" bIns="0" anchor="t" anchorCtr="0">
            <a:spAutoFit/>
          </a:bodyPr>
          <a:lstStyle/>
          <a:p>
            <a:pPr marL="285750" lvl="0" indent="-285750" algn="l" rtl="0">
              <a:spcBef>
                <a:spcPts val="0"/>
              </a:spcBef>
              <a:spcAft>
                <a:spcPts val="0"/>
              </a:spcAft>
              <a:buClr>
                <a:schemeClr val="dk1"/>
              </a:buClr>
              <a:buSzPts val="1800"/>
              <a:buFont typeface="Arial"/>
              <a:buChar char="•"/>
            </a:pPr>
            <a:r>
              <a:rPr lang="en" dirty="0"/>
              <a:t>1989 to date. </a:t>
            </a:r>
            <a:endParaRPr dirty="0"/>
          </a:p>
          <a:p>
            <a:pPr marL="285750" lvl="0" indent="-285750" algn="l" rtl="0">
              <a:spcBef>
                <a:spcPts val="1200"/>
              </a:spcBef>
              <a:spcAft>
                <a:spcPts val="0"/>
              </a:spcAft>
              <a:buClr>
                <a:schemeClr val="dk1"/>
              </a:buClr>
              <a:buSzPts val="1800"/>
              <a:buFont typeface="Arial"/>
              <a:buChar char="•"/>
            </a:pPr>
            <a:r>
              <a:rPr lang="en" dirty="0"/>
              <a:t>These improvements can be categorized as parameter optimization, regularization, structural reformulation, etc. </a:t>
            </a:r>
            <a:endParaRPr dirty="0"/>
          </a:p>
          <a:p>
            <a:pPr marL="285750" lvl="0" indent="-285750" algn="l" rtl="0">
              <a:spcBef>
                <a:spcPts val="1200"/>
              </a:spcBef>
              <a:spcAft>
                <a:spcPts val="0"/>
              </a:spcAft>
              <a:buClr>
                <a:schemeClr val="dk1"/>
              </a:buClr>
              <a:buSzPts val="1800"/>
              <a:buFont typeface="Arial"/>
              <a:buChar char="•"/>
            </a:pPr>
            <a:r>
              <a:rPr lang="en" dirty="0"/>
              <a:t>main thrust in CNN performance improvement came from the restructuring of processing units and the designing of new blocks. </a:t>
            </a:r>
            <a:endParaRPr dirty="0"/>
          </a:p>
          <a:p>
            <a:pPr marL="285750" lvl="0" indent="-171450" algn="l" rtl="0">
              <a:spcBef>
                <a:spcPts val="1200"/>
              </a:spcBef>
              <a:spcAft>
                <a:spcPts val="0"/>
              </a:spcAft>
              <a:buClr>
                <a:schemeClr val="dk1"/>
              </a:buClr>
              <a:buSzPts val="1800"/>
              <a:buFont typeface="Arial"/>
              <a:buNone/>
            </a:pPr>
            <a:endParaRPr dirty="0"/>
          </a:p>
          <a:p>
            <a:pPr marL="285750" lvl="0" indent="-171450" algn="l" rtl="0">
              <a:spcBef>
                <a:spcPts val="1200"/>
              </a:spcBef>
              <a:spcAft>
                <a:spcPts val="0"/>
              </a:spcAft>
              <a:buClr>
                <a:schemeClr val="dk1"/>
              </a:buClr>
              <a:buSzPts val="1800"/>
              <a:buFont typeface="Arial"/>
              <a:buNone/>
            </a:pPr>
            <a:endParaRP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3"/>
          <p:cNvSpPr txBox="1">
            <a:spLocks noGrp="1"/>
          </p:cNvSpPr>
          <p:nvPr>
            <p:ph type="title"/>
          </p:nvPr>
        </p:nvSpPr>
        <p:spPr>
          <a:xfrm>
            <a:off x="2201100" y="106013"/>
            <a:ext cx="4741800" cy="554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a:t>DenseNet* -2017</a:t>
            </a:r>
            <a:endParaRPr/>
          </a:p>
        </p:txBody>
      </p:sp>
      <p:sp>
        <p:nvSpPr>
          <p:cNvPr id="321" name="Google Shape;321;p53"/>
          <p:cNvSpPr txBox="1">
            <a:spLocks noGrp="1"/>
          </p:cNvSpPr>
          <p:nvPr>
            <p:ph type="body" idx="1"/>
          </p:nvPr>
        </p:nvSpPr>
        <p:spPr>
          <a:xfrm>
            <a:off x="190525" y="1521270"/>
            <a:ext cx="8554200" cy="3487800"/>
          </a:xfrm>
          <a:prstGeom prst="rect">
            <a:avLst/>
          </a:prstGeom>
          <a:noFill/>
          <a:ln>
            <a:noFill/>
          </a:ln>
        </p:spPr>
        <p:txBody>
          <a:bodyPr spcFirstLastPara="1" wrap="square" lIns="0" tIns="0" rIns="0" bIns="0" anchor="t" anchorCtr="0">
            <a:spAutoFit/>
          </a:bodyPr>
          <a:lstStyle/>
          <a:p>
            <a:pPr marL="457200" lvl="0" indent="0" algn="l" rtl="0">
              <a:spcBef>
                <a:spcPts val="0"/>
              </a:spcBef>
              <a:spcAft>
                <a:spcPts val="0"/>
              </a:spcAft>
              <a:buNone/>
            </a:pPr>
            <a:endParaRPr/>
          </a:p>
          <a:p>
            <a:pPr marL="457200" lvl="0" indent="-342900" algn="l" rtl="0">
              <a:spcBef>
                <a:spcPts val="1200"/>
              </a:spcBef>
              <a:spcAft>
                <a:spcPts val="0"/>
              </a:spcAft>
              <a:buSzPts val="1800"/>
              <a:buChar char="●"/>
            </a:pPr>
            <a:r>
              <a:rPr lang="en"/>
              <a:t>Consider a single image x_0 that is passed through a convolutional network:</a:t>
            </a:r>
            <a:endParaRPr/>
          </a:p>
          <a:p>
            <a:pPr marL="914400" lvl="1" indent="-317500" algn="l" rtl="0">
              <a:spcBef>
                <a:spcPts val="0"/>
              </a:spcBef>
              <a:spcAft>
                <a:spcPts val="0"/>
              </a:spcAft>
              <a:buSzPts val="1400"/>
              <a:buChar char="○"/>
            </a:pPr>
            <a:r>
              <a:rPr lang="en"/>
              <a:t> The network comprises L layers, each of which implements a non-linear transformation H_l(·), where l indexes the layer.</a:t>
            </a:r>
            <a:endParaRPr/>
          </a:p>
          <a:p>
            <a:pPr marL="914400" lvl="1" indent="-317500" algn="l" rtl="0">
              <a:spcBef>
                <a:spcPts val="0"/>
              </a:spcBef>
              <a:spcAft>
                <a:spcPts val="0"/>
              </a:spcAft>
              <a:buSzPts val="1400"/>
              <a:buChar char="○"/>
            </a:pPr>
            <a:r>
              <a:rPr lang="en"/>
              <a:t> H_l(·) can be a composite function of operations such as Batch Normalization (BN) , rectified linear units (ReLU) , Pooling , or Convolution (Conv). </a:t>
            </a:r>
            <a:endParaRPr/>
          </a:p>
          <a:p>
            <a:pPr marL="457200" lvl="0" indent="-342900" algn="l" rtl="0">
              <a:spcBef>
                <a:spcPts val="0"/>
              </a:spcBef>
              <a:spcAft>
                <a:spcPts val="0"/>
              </a:spcAft>
              <a:buSzPts val="1800"/>
              <a:buChar char="●"/>
            </a:pPr>
            <a:r>
              <a:rPr lang="en"/>
              <a:t>Advantage of ResNets: gradient can flow directly through the identity function from later layers to the earlier layers. </a:t>
            </a:r>
            <a:endParaRPr/>
          </a:p>
          <a:p>
            <a:pPr marL="457200" lvl="0" indent="-342900" algn="l" rtl="0">
              <a:spcBef>
                <a:spcPts val="0"/>
              </a:spcBef>
              <a:spcAft>
                <a:spcPts val="0"/>
              </a:spcAft>
              <a:buSzPts val="1800"/>
              <a:buChar char="●"/>
            </a:pPr>
            <a:r>
              <a:rPr lang="en"/>
              <a:t> identity function and the output of H_l are combined by summation, which may impede the information flow in the network.</a:t>
            </a:r>
            <a:endParaRPr/>
          </a:p>
          <a:p>
            <a:pPr marL="0" lvl="0" indent="0" algn="l" rtl="0">
              <a:spcBef>
                <a:spcPts val="1200"/>
              </a:spcBef>
              <a:spcAft>
                <a:spcPts val="1200"/>
              </a:spcAft>
              <a:buNone/>
            </a:pPr>
            <a:r>
              <a:rPr lang="en"/>
              <a:t>*</a:t>
            </a:r>
            <a:r>
              <a:rPr lang="en" sz="1200"/>
              <a:t>https://arxiv.org/pdf/1608.06993v5.pdf</a:t>
            </a:r>
            <a:endParaRPr sz="12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4"/>
          <p:cNvSpPr txBox="1">
            <a:spLocks noGrp="1"/>
          </p:cNvSpPr>
          <p:nvPr>
            <p:ph type="title"/>
          </p:nvPr>
        </p:nvSpPr>
        <p:spPr>
          <a:xfrm>
            <a:off x="2201100" y="141350"/>
            <a:ext cx="4741800" cy="5541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
              <a:t>DenseNet</a:t>
            </a:r>
            <a:endParaRPr/>
          </a:p>
        </p:txBody>
      </p:sp>
      <p:sp>
        <p:nvSpPr>
          <p:cNvPr id="327" name="Google Shape;327;p54"/>
          <p:cNvSpPr txBox="1">
            <a:spLocks noGrp="1"/>
          </p:cNvSpPr>
          <p:nvPr>
            <p:ph type="body" idx="1"/>
          </p:nvPr>
        </p:nvSpPr>
        <p:spPr>
          <a:xfrm>
            <a:off x="396675" y="3284099"/>
            <a:ext cx="8480400" cy="1705500"/>
          </a:xfrm>
          <a:prstGeom prst="rect">
            <a:avLst/>
          </a:prstGeom>
        </p:spPr>
        <p:txBody>
          <a:bodyPr spcFirstLastPara="1" wrap="square" lIns="0" tIns="0" rIns="0" bIns="0" anchor="t" anchorCtr="0">
            <a:spAutoFit/>
          </a:bodyPr>
          <a:lstStyle/>
          <a:p>
            <a:pPr marL="457200" lvl="0" indent="-342900" algn="l" rtl="0">
              <a:spcBef>
                <a:spcPts val="0"/>
              </a:spcBef>
              <a:spcAft>
                <a:spcPts val="0"/>
              </a:spcAft>
              <a:buSzPts val="1800"/>
              <a:buChar char="●"/>
            </a:pPr>
            <a:r>
              <a:rPr lang="en"/>
              <a:t>Main Idea: Concatenating feature-maps learned by different layers increases variation in the input of subsequent layers and improves efficiency.</a:t>
            </a:r>
            <a:endParaRPr/>
          </a:p>
          <a:p>
            <a:pPr marL="457200" lvl="0" indent="-342900" algn="l" rtl="0">
              <a:spcBef>
                <a:spcPts val="0"/>
              </a:spcBef>
              <a:spcAft>
                <a:spcPts val="0"/>
              </a:spcAft>
              <a:buSzPts val="1800"/>
              <a:buChar char="●"/>
            </a:pPr>
            <a:r>
              <a:rPr lang="en"/>
              <a:t>To further improve the information flow between layers:  a different connectivity pattern to introduce direct connections from any layer to all subsequent layers.</a:t>
            </a:r>
            <a:endParaRPr/>
          </a:p>
          <a:p>
            <a:pPr marL="457200" lvl="0" indent="0" algn="l" rtl="0">
              <a:spcBef>
                <a:spcPts val="1200"/>
              </a:spcBef>
              <a:spcAft>
                <a:spcPts val="1200"/>
              </a:spcAft>
              <a:buNone/>
            </a:pPr>
            <a:r>
              <a:rPr lang="en" sz="1200"/>
              <a:t>Figure Ref:</a:t>
            </a:r>
            <a:r>
              <a:rPr lang="en"/>
              <a:t> *</a:t>
            </a:r>
            <a:r>
              <a:rPr lang="en" sz="1200"/>
              <a:t>https://arxiv.org/pdf/1608.06993v5.pdf</a:t>
            </a:r>
            <a:r>
              <a:rPr lang="en"/>
              <a:t> </a:t>
            </a:r>
            <a:endParaRPr/>
          </a:p>
        </p:txBody>
      </p:sp>
      <p:pic>
        <p:nvPicPr>
          <p:cNvPr id="328" name="Google Shape;328;p54"/>
          <p:cNvPicPr preferRelativeResize="0"/>
          <p:nvPr/>
        </p:nvPicPr>
        <p:blipFill>
          <a:blip r:embed="rId3">
            <a:alphaModFix/>
          </a:blip>
          <a:stretch>
            <a:fillRect/>
          </a:stretch>
        </p:blipFill>
        <p:spPr>
          <a:xfrm>
            <a:off x="1426950" y="1047775"/>
            <a:ext cx="6419850" cy="1400175"/>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5"/>
          <p:cNvSpPr txBox="1">
            <a:spLocks noGrp="1"/>
          </p:cNvSpPr>
          <p:nvPr>
            <p:ph type="title"/>
          </p:nvPr>
        </p:nvSpPr>
        <p:spPr>
          <a:xfrm>
            <a:off x="2201100" y="106013"/>
            <a:ext cx="4741800" cy="554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334" name="Google Shape;334;p55"/>
          <p:cNvSpPr txBox="1">
            <a:spLocks noGrp="1"/>
          </p:cNvSpPr>
          <p:nvPr>
            <p:ph type="body" idx="1"/>
          </p:nvPr>
        </p:nvSpPr>
        <p:spPr>
          <a:xfrm>
            <a:off x="190525" y="1521270"/>
            <a:ext cx="8554200" cy="1386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3600" b="1"/>
              <a:t>Width Based CNN</a:t>
            </a:r>
            <a:r>
              <a:rPr lang="en"/>
              <a:t> </a:t>
            </a:r>
            <a:endParaRPr/>
          </a:p>
          <a:p>
            <a:pPr marL="0" lvl="0" indent="0" algn="l" rtl="0">
              <a:spcBef>
                <a:spcPts val="1200"/>
              </a:spcBef>
              <a:spcAft>
                <a:spcPts val="1200"/>
              </a:spcAft>
              <a:buNone/>
            </a:pPr>
            <a:r>
              <a:rPr lang="en"/>
              <a:t>    [focus of research shifted from deep and narrow architecture towards thin and wide architectures.]</a:t>
            </a: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6"/>
          <p:cNvSpPr txBox="1">
            <a:spLocks noGrp="1"/>
          </p:cNvSpPr>
          <p:nvPr>
            <p:ph type="body" idx="1"/>
          </p:nvPr>
        </p:nvSpPr>
        <p:spPr>
          <a:xfrm>
            <a:off x="215800" y="3423850"/>
            <a:ext cx="8450400" cy="1320900"/>
          </a:xfrm>
          <a:prstGeom prst="rect">
            <a:avLst/>
          </a:prstGeom>
        </p:spPr>
        <p:txBody>
          <a:bodyPr spcFirstLastPara="1" wrap="square" lIns="0" tIns="0" rIns="0" bIns="0" anchor="t" anchorCtr="0">
            <a:spAutoFit/>
          </a:bodyPr>
          <a:lstStyle/>
          <a:p>
            <a:pPr marL="749300" lvl="0" indent="-330200" algn="l" rtl="0">
              <a:lnSpc>
                <a:spcPct val="218181"/>
              </a:lnSpc>
              <a:spcBef>
                <a:spcPts val="3200"/>
              </a:spcBef>
              <a:spcAft>
                <a:spcPts val="0"/>
              </a:spcAft>
              <a:buClr>
                <a:srgbClr val="292929"/>
              </a:buClr>
              <a:buSzPts val="1600"/>
              <a:buFont typeface="Georgia"/>
              <a:buAutoNum type="arabicPeriod"/>
            </a:pPr>
            <a:r>
              <a:rPr lang="en" sz="1600" b="1">
                <a:solidFill>
                  <a:srgbClr val="292929"/>
                </a:solidFill>
                <a:highlight>
                  <a:srgbClr val="FFFFFF"/>
                </a:highlight>
                <a:latin typeface="Georgia"/>
                <a:ea typeface="Georgia"/>
                <a:cs typeface="Georgia"/>
                <a:sym typeface="Georgia"/>
              </a:rPr>
              <a:t>Depthwise convolution</a:t>
            </a:r>
            <a:r>
              <a:rPr lang="en" sz="1600">
                <a:solidFill>
                  <a:srgbClr val="292929"/>
                </a:solidFill>
                <a:highlight>
                  <a:srgbClr val="FFFFFF"/>
                </a:highlight>
                <a:latin typeface="Georgia"/>
                <a:ea typeface="Georgia"/>
                <a:cs typeface="Georgia"/>
                <a:sym typeface="Georgia"/>
              </a:rPr>
              <a:t> is the </a:t>
            </a:r>
            <a:r>
              <a:rPr lang="en" sz="1600" b="1">
                <a:solidFill>
                  <a:srgbClr val="292929"/>
                </a:solidFill>
                <a:highlight>
                  <a:srgbClr val="FFFFFF"/>
                </a:highlight>
                <a:latin typeface="Georgia"/>
                <a:ea typeface="Georgia"/>
                <a:cs typeface="Georgia"/>
                <a:sym typeface="Georgia"/>
              </a:rPr>
              <a:t>channel-wise n×n spatial convolution</a:t>
            </a:r>
            <a:r>
              <a:rPr lang="en" sz="1600">
                <a:solidFill>
                  <a:srgbClr val="292929"/>
                </a:solidFill>
                <a:highlight>
                  <a:srgbClr val="FFFFFF"/>
                </a:highlight>
                <a:latin typeface="Georgia"/>
                <a:ea typeface="Georgia"/>
                <a:cs typeface="Georgia"/>
                <a:sym typeface="Georgia"/>
              </a:rPr>
              <a:t>. [For 5 channels : 5 n×n spatial convolution.]</a:t>
            </a:r>
            <a:endParaRPr sz="1600">
              <a:solidFill>
                <a:srgbClr val="292929"/>
              </a:solidFill>
              <a:highlight>
                <a:srgbClr val="FFFFFF"/>
              </a:highlight>
              <a:latin typeface="Georgia"/>
              <a:ea typeface="Georgia"/>
              <a:cs typeface="Georgia"/>
              <a:sym typeface="Georgia"/>
            </a:endParaRPr>
          </a:p>
          <a:p>
            <a:pPr marL="749300" lvl="0" indent="-330200" algn="l" rtl="0">
              <a:lnSpc>
                <a:spcPct val="218181"/>
              </a:lnSpc>
              <a:spcBef>
                <a:spcPts val="0"/>
              </a:spcBef>
              <a:spcAft>
                <a:spcPts val="0"/>
              </a:spcAft>
              <a:buClr>
                <a:srgbClr val="292929"/>
              </a:buClr>
              <a:buSzPts val="1600"/>
              <a:buFont typeface="Georgia"/>
              <a:buAutoNum type="arabicPeriod"/>
            </a:pPr>
            <a:r>
              <a:rPr lang="en" sz="1600" b="1">
                <a:solidFill>
                  <a:srgbClr val="292929"/>
                </a:solidFill>
                <a:highlight>
                  <a:srgbClr val="FFFFFF"/>
                </a:highlight>
                <a:latin typeface="Georgia"/>
                <a:ea typeface="Georgia"/>
                <a:cs typeface="Georgia"/>
                <a:sym typeface="Georgia"/>
              </a:rPr>
              <a:t>Pointwise convolution</a:t>
            </a:r>
            <a:r>
              <a:rPr lang="en" sz="1600">
                <a:solidFill>
                  <a:srgbClr val="292929"/>
                </a:solidFill>
                <a:highlight>
                  <a:srgbClr val="FFFFFF"/>
                </a:highlight>
                <a:latin typeface="Georgia"/>
                <a:ea typeface="Georgia"/>
                <a:cs typeface="Georgia"/>
                <a:sym typeface="Georgia"/>
              </a:rPr>
              <a:t> actually is the </a:t>
            </a:r>
            <a:r>
              <a:rPr lang="en" sz="1600" b="1">
                <a:solidFill>
                  <a:srgbClr val="292929"/>
                </a:solidFill>
                <a:highlight>
                  <a:srgbClr val="FFFFFF"/>
                </a:highlight>
                <a:latin typeface="Georgia"/>
                <a:ea typeface="Georgia"/>
                <a:cs typeface="Georgia"/>
                <a:sym typeface="Georgia"/>
              </a:rPr>
              <a:t>1×1 convolution</a:t>
            </a:r>
            <a:r>
              <a:rPr lang="en" sz="1600">
                <a:solidFill>
                  <a:srgbClr val="292929"/>
                </a:solidFill>
                <a:highlight>
                  <a:srgbClr val="FFFFFF"/>
                </a:highlight>
                <a:latin typeface="Georgia"/>
                <a:ea typeface="Georgia"/>
                <a:cs typeface="Georgia"/>
                <a:sym typeface="Georgia"/>
              </a:rPr>
              <a:t> to change the dimension.</a:t>
            </a:r>
            <a:endParaRPr sz="1600">
              <a:solidFill>
                <a:srgbClr val="292929"/>
              </a:solidFill>
              <a:highlight>
                <a:srgbClr val="FFFFFF"/>
              </a:highlight>
              <a:latin typeface="Georgia"/>
              <a:ea typeface="Georgia"/>
              <a:cs typeface="Georgia"/>
              <a:sym typeface="Georgia"/>
            </a:endParaRPr>
          </a:p>
        </p:txBody>
      </p:sp>
      <p:pic>
        <p:nvPicPr>
          <p:cNvPr id="340" name="Google Shape;340;p56"/>
          <p:cNvPicPr preferRelativeResize="0"/>
          <p:nvPr/>
        </p:nvPicPr>
        <p:blipFill>
          <a:blip r:embed="rId3">
            <a:alphaModFix/>
          </a:blip>
          <a:stretch>
            <a:fillRect/>
          </a:stretch>
        </p:blipFill>
        <p:spPr>
          <a:xfrm>
            <a:off x="215800" y="310725"/>
            <a:ext cx="3440425" cy="2455726"/>
          </a:xfrm>
          <a:prstGeom prst="rect">
            <a:avLst/>
          </a:prstGeom>
          <a:noFill/>
          <a:ln>
            <a:noFill/>
          </a:ln>
        </p:spPr>
      </p:pic>
      <p:pic>
        <p:nvPicPr>
          <p:cNvPr id="341" name="Google Shape;341;p56"/>
          <p:cNvPicPr preferRelativeResize="0"/>
          <p:nvPr/>
        </p:nvPicPr>
        <p:blipFill>
          <a:blip r:embed="rId4">
            <a:alphaModFix/>
          </a:blip>
          <a:stretch>
            <a:fillRect/>
          </a:stretch>
        </p:blipFill>
        <p:spPr>
          <a:xfrm>
            <a:off x="4874282" y="0"/>
            <a:ext cx="3698442" cy="2598550"/>
          </a:xfrm>
          <a:prstGeom prst="rect">
            <a:avLst/>
          </a:prstGeom>
          <a:noFill/>
          <a:ln>
            <a:noFill/>
          </a:ln>
        </p:spPr>
      </p:pic>
      <p:sp>
        <p:nvSpPr>
          <p:cNvPr id="342" name="Google Shape;342;p56"/>
          <p:cNvSpPr txBox="1"/>
          <p:nvPr/>
        </p:nvSpPr>
        <p:spPr>
          <a:xfrm>
            <a:off x="4074500" y="2850398"/>
            <a:ext cx="48561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solidFill>
                  <a:srgbClr val="757575"/>
                </a:solidFill>
                <a:highlight>
                  <a:srgbClr val="FFFFFF"/>
                </a:highlight>
              </a:rPr>
              <a:t>The Modified Depthwise Separable Convolution used as an Inception Module in Xception, so called “extreme” version of Inception module (n=3 here)</a:t>
            </a:r>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7"/>
          <p:cNvSpPr txBox="1">
            <a:spLocks noGrp="1"/>
          </p:cNvSpPr>
          <p:nvPr>
            <p:ph type="title"/>
          </p:nvPr>
        </p:nvSpPr>
        <p:spPr>
          <a:xfrm>
            <a:off x="2201100" y="106013"/>
            <a:ext cx="4741800" cy="554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a:t>Xception -2016</a:t>
            </a:r>
            <a:endParaRPr/>
          </a:p>
        </p:txBody>
      </p:sp>
      <p:sp>
        <p:nvSpPr>
          <p:cNvPr id="348" name="Google Shape;348;p57"/>
          <p:cNvSpPr txBox="1">
            <a:spLocks noGrp="1"/>
          </p:cNvSpPr>
          <p:nvPr>
            <p:ph type="body" idx="1"/>
          </p:nvPr>
        </p:nvSpPr>
        <p:spPr>
          <a:xfrm>
            <a:off x="190525" y="1521270"/>
            <a:ext cx="8554200" cy="6001200"/>
          </a:xfrm>
          <a:prstGeom prst="rect">
            <a:avLst/>
          </a:prstGeom>
          <a:noFill/>
          <a:ln>
            <a:noFill/>
          </a:ln>
        </p:spPr>
        <p:txBody>
          <a:bodyPr spcFirstLastPara="1" wrap="square" lIns="0" tIns="0" rIns="0" bIns="0" anchor="t" anchorCtr="0">
            <a:spAutoFit/>
          </a:bodyPr>
          <a:lstStyle/>
          <a:p>
            <a:pPr marL="457200" lvl="0" indent="-342900" algn="l" rtl="0">
              <a:lnSpc>
                <a:spcPct val="120000"/>
              </a:lnSpc>
              <a:spcBef>
                <a:spcPts val="0"/>
              </a:spcBef>
              <a:spcAft>
                <a:spcPts val="0"/>
              </a:spcAft>
              <a:buClr>
                <a:srgbClr val="222222"/>
              </a:buClr>
              <a:buSzPts val="1800"/>
              <a:buChar char="●"/>
            </a:pPr>
            <a:r>
              <a:rPr lang="en" b="1" dirty="0">
                <a:solidFill>
                  <a:srgbClr val="222222"/>
                </a:solidFill>
                <a:highlight>
                  <a:srgbClr val="FFFFFF"/>
                </a:highlight>
              </a:rPr>
              <a:t>Useful in Detecting Face Swaps in Videos</a:t>
            </a:r>
            <a:endParaRPr b="1" dirty="0">
              <a:solidFill>
                <a:srgbClr val="222222"/>
              </a:solidFill>
              <a:highlight>
                <a:srgbClr val="FFFFFF"/>
              </a:highlight>
            </a:endParaRPr>
          </a:p>
          <a:p>
            <a:pPr marL="457200" lvl="0" indent="-333375" algn="l" rtl="0">
              <a:spcBef>
                <a:spcPts val="0"/>
              </a:spcBef>
              <a:spcAft>
                <a:spcPts val="0"/>
              </a:spcAft>
              <a:buClr>
                <a:srgbClr val="494E52"/>
              </a:buClr>
              <a:buSzPts val="1650"/>
              <a:buFont typeface="Roboto"/>
              <a:buChar char="●"/>
            </a:pPr>
            <a:r>
              <a:rPr lang="en" sz="1650" dirty="0">
                <a:solidFill>
                  <a:srgbClr val="494E52"/>
                </a:solidFill>
                <a:highlight>
                  <a:srgbClr val="FFFFFF"/>
                </a:highlight>
                <a:latin typeface="Roboto"/>
                <a:ea typeface="Roboto"/>
                <a:cs typeface="Roboto"/>
                <a:sym typeface="Roboto"/>
              </a:rPr>
              <a:t>Shortcuts between Convolution blocks as in ResNet</a:t>
            </a:r>
            <a:endParaRPr sz="1650" dirty="0">
              <a:solidFill>
                <a:srgbClr val="494E52"/>
              </a:solidFill>
              <a:highlight>
                <a:srgbClr val="FFFFFF"/>
              </a:highlight>
              <a:latin typeface="Roboto"/>
              <a:ea typeface="Roboto"/>
              <a:cs typeface="Roboto"/>
              <a:sym typeface="Roboto"/>
            </a:endParaRPr>
          </a:p>
          <a:p>
            <a:pPr marL="457200" lvl="0" indent="-342900" algn="l" rtl="0">
              <a:lnSpc>
                <a:spcPct val="120000"/>
              </a:lnSpc>
              <a:spcBef>
                <a:spcPts val="0"/>
              </a:spcBef>
              <a:spcAft>
                <a:spcPts val="0"/>
              </a:spcAft>
              <a:buClr>
                <a:srgbClr val="222222"/>
              </a:buClr>
              <a:buSzPts val="1800"/>
              <a:buChar char="●"/>
            </a:pPr>
            <a:r>
              <a:rPr lang="en" sz="1600" b="1" dirty="0">
                <a:solidFill>
                  <a:srgbClr val="292929"/>
                </a:solidFill>
                <a:highlight>
                  <a:srgbClr val="FFFFFF"/>
                </a:highlight>
                <a:latin typeface="Georgia"/>
                <a:ea typeface="Georgia"/>
                <a:cs typeface="Georgia"/>
                <a:sym typeface="Georgia"/>
              </a:rPr>
              <a:t>Mobilenets, based on Xception (from Google ): SotA in terms of statistical efficiency,  require the least amount of weights and computations to achieve a usable accuracy</a:t>
            </a:r>
            <a:endParaRPr dirty="0"/>
          </a:p>
          <a:p>
            <a:pPr marL="0" lvl="0" indent="0" algn="l" rtl="0">
              <a:spcBef>
                <a:spcPts val="6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*https://arxiv.org/pdf/1610.02357.pdf</a:t>
            </a:r>
            <a:endParaRPr dirty="0"/>
          </a:p>
          <a:p>
            <a:pPr marL="0" lvl="0" indent="0" algn="l" rtl="0">
              <a:spcBef>
                <a:spcPts val="1200"/>
              </a:spcBef>
              <a:spcAft>
                <a:spcPts val="0"/>
              </a:spcAft>
              <a:buNone/>
            </a:pPr>
            <a:r>
              <a:rPr lang="en" dirty="0"/>
              <a:t>*</a:t>
            </a:r>
            <a:r>
              <a:rPr lang="en" u="sng" dirty="0">
                <a:solidFill>
                  <a:schemeClr val="hlink"/>
                </a:solidFill>
                <a:hlinkClick r:id="rId3"/>
              </a:rPr>
              <a:t>https://www.analyticsvidhya.com/blog/2018/04/this-deep-learning-algorithm-detects-face-swaps-videos/</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 dirty="0"/>
              <a:t>https://www.youtube.com/watch?v=T7o3xvJLuHk</a:t>
            </a:r>
            <a:endParaRP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8"/>
          <p:cNvSpPr txBox="1">
            <a:spLocks noGrp="1"/>
          </p:cNvSpPr>
          <p:nvPr>
            <p:ph type="title"/>
          </p:nvPr>
        </p:nvSpPr>
        <p:spPr>
          <a:xfrm>
            <a:off x="2201100" y="106013"/>
            <a:ext cx="4741800" cy="554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a:t>Variations</a:t>
            </a:r>
            <a:endParaRPr/>
          </a:p>
        </p:txBody>
      </p:sp>
      <p:sp>
        <p:nvSpPr>
          <p:cNvPr id="354" name="Google Shape;354;p58"/>
          <p:cNvSpPr txBox="1">
            <a:spLocks noGrp="1"/>
          </p:cNvSpPr>
          <p:nvPr>
            <p:ph type="body" idx="1"/>
          </p:nvPr>
        </p:nvSpPr>
        <p:spPr>
          <a:xfrm>
            <a:off x="190525" y="1521270"/>
            <a:ext cx="8554200" cy="1108200"/>
          </a:xfrm>
          <a:prstGeom prst="rect">
            <a:avLst/>
          </a:prstGeom>
          <a:noFill/>
          <a:ln>
            <a:noFill/>
          </a:ln>
        </p:spPr>
        <p:txBody>
          <a:bodyPr spcFirstLastPara="1" wrap="square" lIns="0" tIns="0" rIns="0" bIns="0" anchor="t" anchorCtr="0">
            <a:spAutoFit/>
          </a:bodyPr>
          <a:lstStyle/>
          <a:p>
            <a:pPr marL="457200" lvl="0" indent="-342900" algn="l" rtl="0">
              <a:lnSpc>
                <a:spcPct val="100000"/>
              </a:lnSpc>
              <a:spcBef>
                <a:spcPts val="0"/>
              </a:spcBef>
              <a:spcAft>
                <a:spcPts val="0"/>
              </a:spcAft>
              <a:buSzPts val="1800"/>
              <a:buChar char="●"/>
            </a:pPr>
            <a:r>
              <a:rPr lang="en"/>
              <a:t>Attention based CNN</a:t>
            </a:r>
            <a:endParaRPr/>
          </a:p>
          <a:p>
            <a:pPr marL="457200" lvl="0" indent="0" algn="l" rtl="0">
              <a:lnSpc>
                <a:spcPct val="100000"/>
              </a:lnSpc>
              <a:spcBef>
                <a:spcPts val="0"/>
              </a:spcBef>
              <a:spcAft>
                <a:spcPts val="0"/>
              </a:spcAft>
              <a:buNone/>
            </a:pPr>
            <a:endParaRPr/>
          </a:p>
          <a:p>
            <a:pPr marL="457200" lvl="0" indent="-342900" algn="l" rtl="0">
              <a:lnSpc>
                <a:spcPct val="100000"/>
              </a:lnSpc>
              <a:spcBef>
                <a:spcPts val="0"/>
              </a:spcBef>
              <a:spcAft>
                <a:spcPts val="0"/>
              </a:spcAft>
              <a:buSzPts val="1800"/>
              <a:buChar char="●"/>
            </a:pPr>
            <a:r>
              <a:rPr lang="en"/>
              <a:t>Feature-Map (Channel</a:t>
            </a:r>
            <a:r>
              <a:rPr lang="en" i="1"/>
              <a:t>FMap</a:t>
            </a:r>
            <a:r>
              <a:rPr lang="en"/>
              <a:t>) Exploitation based CNNs etc</a:t>
            </a:r>
            <a:endParaRPr/>
          </a:p>
          <a:p>
            <a:pPr marL="457200" lvl="0" indent="0" algn="l"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2201100" y="141350"/>
            <a:ext cx="4741800" cy="554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a:t>CNN Literature</a:t>
            </a:r>
            <a:endParaRPr/>
          </a:p>
        </p:txBody>
      </p:sp>
      <p:sp>
        <p:nvSpPr>
          <p:cNvPr id="77" name="Google Shape;77;p17"/>
          <p:cNvSpPr txBox="1">
            <a:spLocks noGrp="1"/>
          </p:cNvSpPr>
          <p:nvPr>
            <p:ph type="body" idx="1"/>
          </p:nvPr>
        </p:nvSpPr>
        <p:spPr>
          <a:xfrm>
            <a:off x="294900" y="993345"/>
            <a:ext cx="8554200" cy="4057500"/>
          </a:xfrm>
          <a:prstGeom prst="rect">
            <a:avLst/>
          </a:prstGeom>
          <a:noFill/>
          <a:ln>
            <a:noFill/>
          </a:ln>
        </p:spPr>
        <p:txBody>
          <a:bodyPr spcFirstLastPara="1" wrap="square" lIns="0" tIns="0" rIns="0" bIns="0" anchor="t" anchorCtr="0">
            <a:spAutoFit/>
          </a:bodyPr>
          <a:lstStyle/>
          <a:p>
            <a:pPr marL="285750" lvl="0" indent="-285750" algn="l" rtl="0">
              <a:spcBef>
                <a:spcPts val="0"/>
              </a:spcBef>
              <a:spcAft>
                <a:spcPts val="0"/>
              </a:spcAft>
              <a:buClr>
                <a:schemeClr val="dk1"/>
              </a:buClr>
              <a:buSzPts val="1800"/>
              <a:buFont typeface="Arial"/>
              <a:buChar char="•"/>
            </a:pPr>
            <a:r>
              <a:rPr lang="en"/>
              <a:t>Point of focus:</a:t>
            </a:r>
            <a:endParaRPr/>
          </a:p>
          <a:p>
            <a:pPr marL="742950" lvl="1" indent="-285750" algn="l" rtl="0">
              <a:spcBef>
                <a:spcPts val="1200"/>
              </a:spcBef>
              <a:spcAft>
                <a:spcPts val="0"/>
              </a:spcAft>
              <a:buSzPts val="1800"/>
              <a:buFont typeface="Arial"/>
              <a:buChar char="•"/>
            </a:pPr>
            <a:r>
              <a:rPr lang="en"/>
              <a:t>spatial exploitation</a:t>
            </a:r>
            <a:endParaRPr/>
          </a:p>
          <a:p>
            <a:pPr marL="742950" lvl="1" indent="-285750" algn="l" rtl="0">
              <a:spcBef>
                <a:spcPts val="1200"/>
              </a:spcBef>
              <a:spcAft>
                <a:spcPts val="0"/>
              </a:spcAft>
              <a:buSzPts val="1800"/>
              <a:buFont typeface="Arial"/>
              <a:buChar char="•"/>
            </a:pPr>
            <a:r>
              <a:rPr lang="en"/>
              <a:t>Depth</a:t>
            </a:r>
            <a:endParaRPr/>
          </a:p>
          <a:p>
            <a:pPr marL="742950" lvl="1" indent="-285750" algn="l" rtl="0">
              <a:spcBef>
                <a:spcPts val="1200"/>
              </a:spcBef>
              <a:spcAft>
                <a:spcPts val="0"/>
              </a:spcAft>
              <a:buSzPts val="1800"/>
              <a:buFont typeface="Arial"/>
              <a:buChar char="•"/>
            </a:pPr>
            <a:r>
              <a:rPr lang="en"/>
              <a:t>multi-path</a:t>
            </a:r>
            <a:endParaRPr/>
          </a:p>
          <a:p>
            <a:pPr marL="742950" lvl="1" indent="-285750" algn="l" rtl="0">
              <a:spcBef>
                <a:spcPts val="1200"/>
              </a:spcBef>
              <a:spcAft>
                <a:spcPts val="0"/>
              </a:spcAft>
              <a:buSzPts val="1800"/>
              <a:buFont typeface="Arial"/>
              <a:buChar char="•"/>
            </a:pPr>
            <a:r>
              <a:rPr lang="en"/>
              <a:t>Width</a:t>
            </a:r>
            <a:endParaRPr/>
          </a:p>
          <a:p>
            <a:pPr marL="742950" lvl="1" indent="-285750" algn="l" rtl="0">
              <a:spcBef>
                <a:spcPts val="1200"/>
              </a:spcBef>
              <a:spcAft>
                <a:spcPts val="0"/>
              </a:spcAft>
              <a:buSzPts val="1800"/>
              <a:buFont typeface="Arial"/>
              <a:buChar char="•"/>
            </a:pPr>
            <a:r>
              <a:rPr lang="en"/>
              <a:t>feature-map exploitation</a:t>
            </a:r>
            <a:endParaRPr/>
          </a:p>
          <a:p>
            <a:pPr marL="742950" lvl="1" indent="-285750" algn="l" rtl="0">
              <a:spcBef>
                <a:spcPts val="1200"/>
              </a:spcBef>
              <a:spcAft>
                <a:spcPts val="0"/>
              </a:spcAft>
              <a:buSzPts val="1800"/>
              <a:buFont typeface="Arial"/>
              <a:buChar char="•"/>
            </a:pPr>
            <a:r>
              <a:rPr lang="en"/>
              <a:t>channel boosting</a:t>
            </a:r>
            <a:endParaRPr/>
          </a:p>
          <a:p>
            <a:pPr marL="742950" lvl="1" indent="-285750" algn="l" rtl="0">
              <a:spcBef>
                <a:spcPts val="1200"/>
              </a:spcBef>
              <a:spcAft>
                <a:spcPts val="0"/>
              </a:spcAft>
              <a:buSzPts val="1800"/>
              <a:buFont typeface="Arial"/>
              <a:buChar char="•"/>
            </a:pPr>
            <a:r>
              <a:rPr lang="en"/>
              <a:t>attention-based CNNs. </a:t>
            </a:r>
            <a:endParaRPr/>
          </a:p>
          <a:p>
            <a:pPr marL="285750" lvl="0" indent="-171450" algn="l" rtl="0">
              <a:spcBef>
                <a:spcPts val="1200"/>
              </a:spcBef>
              <a:spcAft>
                <a:spcPts val="1200"/>
              </a:spcAft>
              <a:buClr>
                <a:schemeClr val="dk1"/>
              </a:buClr>
              <a:buSzPts val="1800"/>
              <a:buFont typeface="Arial"/>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1066800" y="141350"/>
            <a:ext cx="7543800" cy="11082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a:t>Spatial Exploitation based CNNs</a:t>
            </a:r>
            <a:br>
              <a:rPr lang="en"/>
            </a:br>
            <a:endParaRPr/>
          </a:p>
        </p:txBody>
      </p:sp>
      <p:sp>
        <p:nvSpPr>
          <p:cNvPr id="83" name="Google Shape;83;p18"/>
          <p:cNvSpPr txBox="1">
            <a:spLocks noGrp="1"/>
          </p:cNvSpPr>
          <p:nvPr>
            <p:ph type="body" idx="1"/>
          </p:nvPr>
        </p:nvSpPr>
        <p:spPr>
          <a:xfrm>
            <a:off x="457200" y="1143000"/>
            <a:ext cx="8554200" cy="2153100"/>
          </a:xfrm>
          <a:prstGeom prst="rect">
            <a:avLst/>
          </a:prstGeom>
          <a:noFill/>
          <a:ln>
            <a:noFill/>
          </a:ln>
        </p:spPr>
        <p:txBody>
          <a:bodyPr spcFirstLastPara="1" wrap="square" lIns="0" tIns="0" rIns="0" bIns="0" anchor="t" anchorCtr="0">
            <a:normAutofit fontScale="62500" lnSpcReduction="20000"/>
          </a:bodyPr>
          <a:lstStyle/>
          <a:p>
            <a:pPr marL="285750" lvl="0" indent="-251459" algn="l" rtl="0">
              <a:spcBef>
                <a:spcPts val="0"/>
              </a:spcBef>
              <a:spcAft>
                <a:spcPts val="0"/>
              </a:spcAft>
              <a:buClr>
                <a:schemeClr val="dk1"/>
              </a:buClr>
              <a:buSzPct val="100000"/>
              <a:buFont typeface="Arial"/>
              <a:buChar char="•"/>
            </a:pPr>
            <a:r>
              <a:rPr lang="en"/>
              <a:t>CNNs have a large number of parameters and hyper-parameters, such as weights, biases, number of layers, and processing units (neurons), filter size, stride, activation function, learning rate, etc.</a:t>
            </a:r>
            <a:endParaRPr/>
          </a:p>
          <a:p>
            <a:pPr marL="285750" lvl="0" indent="-171450" algn="l" rtl="0">
              <a:spcBef>
                <a:spcPts val="1200"/>
              </a:spcBef>
              <a:spcAft>
                <a:spcPts val="0"/>
              </a:spcAft>
              <a:buClr>
                <a:schemeClr val="dk1"/>
              </a:buClr>
              <a:buSzPct val="100000"/>
              <a:buFont typeface="Arial"/>
              <a:buNone/>
            </a:pPr>
            <a:endParaRPr/>
          </a:p>
          <a:p>
            <a:pPr marL="285750" lvl="0" indent="-251459" algn="l" rtl="0">
              <a:spcBef>
                <a:spcPts val="1200"/>
              </a:spcBef>
              <a:spcAft>
                <a:spcPts val="0"/>
              </a:spcAft>
              <a:buClr>
                <a:schemeClr val="dk1"/>
              </a:buClr>
              <a:buSzPct val="100000"/>
              <a:buFont typeface="Arial"/>
              <a:buChar char="•"/>
            </a:pPr>
            <a:r>
              <a:rPr lang="en"/>
              <a:t>As convolutional operation considers the neighborhood (locality) of input pixels, therefore different levels of correlation can be explored by using different filter sizes. </a:t>
            </a:r>
            <a:endParaRPr/>
          </a:p>
          <a:p>
            <a:pPr marL="285750" lvl="0" indent="-171450" algn="l" rtl="0">
              <a:spcBef>
                <a:spcPts val="1200"/>
              </a:spcBef>
              <a:spcAft>
                <a:spcPts val="0"/>
              </a:spcAft>
              <a:buClr>
                <a:schemeClr val="dk1"/>
              </a:buClr>
              <a:buSzPct val="100000"/>
              <a:buFont typeface="Arial"/>
              <a:buNone/>
            </a:pPr>
            <a:endParaRPr/>
          </a:p>
          <a:p>
            <a:pPr marL="285750" lvl="0" indent="-251459" algn="l" rtl="0">
              <a:spcBef>
                <a:spcPts val="1200"/>
              </a:spcBef>
              <a:spcAft>
                <a:spcPts val="1200"/>
              </a:spcAft>
              <a:buClr>
                <a:schemeClr val="dk1"/>
              </a:buClr>
              <a:buSzPct val="100000"/>
              <a:buFont typeface="Arial"/>
              <a:buChar char="•"/>
            </a:pPr>
            <a:r>
              <a:rPr lang="en"/>
              <a:t>Different sizes of filters encapsulate different levels of granularity; usually, small size filters extract fine-grained and large size extract coarse-grained information.</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2201100" y="141350"/>
            <a:ext cx="4741800" cy="554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a:t>LeNet</a:t>
            </a:r>
            <a:endParaRPr/>
          </a:p>
        </p:txBody>
      </p:sp>
      <p:sp>
        <p:nvSpPr>
          <p:cNvPr id="89" name="Google Shape;89;p19"/>
          <p:cNvSpPr txBox="1">
            <a:spLocks noGrp="1"/>
          </p:cNvSpPr>
          <p:nvPr>
            <p:ph type="body" idx="1"/>
          </p:nvPr>
        </p:nvSpPr>
        <p:spPr>
          <a:xfrm>
            <a:off x="464775" y="971550"/>
            <a:ext cx="7917300" cy="4204228"/>
          </a:xfrm>
          <a:prstGeom prst="rect">
            <a:avLst/>
          </a:prstGeom>
          <a:noFill/>
          <a:ln>
            <a:noFill/>
          </a:ln>
        </p:spPr>
        <p:txBody>
          <a:bodyPr spcFirstLastPara="1" wrap="square" lIns="0" tIns="0" rIns="0" bIns="0" anchor="t" anchorCtr="0">
            <a:spAutoFit/>
          </a:bodyPr>
          <a:lstStyle/>
          <a:p>
            <a:pPr marL="285750" lvl="0" indent="-273050" algn="l" rtl="0">
              <a:spcBef>
                <a:spcPts val="0"/>
              </a:spcBef>
              <a:spcAft>
                <a:spcPts val="0"/>
              </a:spcAft>
              <a:buClr>
                <a:schemeClr val="dk1"/>
              </a:buClr>
              <a:buSzPts val="1600"/>
              <a:buFont typeface="Arial"/>
              <a:buChar char="•"/>
            </a:pPr>
            <a:r>
              <a:rPr lang="en" sz="1400" dirty="0"/>
              <a:t>LeNet was the first CNN architecture, which not only reduced the number of parameters but was able to </a:t>
            </a:r>
            <a:r>
              <a:rPr lang="en" sz="1400" b="1" dirty="0"/>
              <a:t>learn features from raw pixels automatically</a:t>
            </a:r>
            <a:r>
              <a:rPr lang="en" sz="1400" dirty="0"/>
              <a:t>.</a:t>
            </a:r>
            <a:endParaRPr sz="1400" dirty="0"/>
          </a:p>
          <a:p>
            <a:pPr marL="285750" lvl="0" indent="-273050" algn="l" rtl="0">
              <a:spcBef>
                <a:spcPts val="1200"/>
              </a:spcBef>
              <a:spcAft>
                <a:spcPts val="0"/>
              </a:spcAft>
              <a:buClr>
                <a:schemeClr val="dk1"/>
              </a:buClr>
              <a:buSzPts val="1600"/>
              <a:buFont typeface="Arial"/>
              <a:buChar char="•"/>
            </a:pPr>
            <a:r>
              <a:rPr lang="en" sz="1400" dirty="0"/>
              <a:t>showed state-of-the-art performance on hand digit recognition tasks</a:t>
            </a:r>
            <a:endParaRPr sz="1400" dirty="0"/>
          </a:p>
          <a:p>
            <a:pPr marL="285750" lvl="0" indent="-273050" algn="l" rtl="0">
              <a:spcBef>
                <a:spcPts val="1200"/>
              </a:spcBef>
              <a:spcAft>
                <a:spcPts val="0"/>
              </a:spcAft>
              <a:buClr>
                <a:schemeClr val="dk1"/>
              </a:buClr>
              <a:buSzPts val="1600"/>
              <a:buFont typeface="Arial"/>
              <a:buChar char="•"/>
            </a:pPr>
            <a:r>
              <a:rPr lang="en" sz="1400" dirty="0"/>
              <a:t>ability to classify digits without being affected by small distortions.</a:t>
            </a:r>
            <a:endParaRPr sz="1400" dirty="0"/>
          </a:p>
          <a:p>
            <a:pPr marL="285750" lvl="0" indent="-273050" algn="l" rtl="0">
              <a:spcBef>
                <a:spcPts val="1200"/>
              </a:spcBef>
              <a:spcAft>
                <a:spcPts val="0"/>
              </a:spcAft>
              <a:buClr>
                <a:schemeClr val="dk1"/>
              </a:buClr>
              <a:buSzPts val="1600"/>
              <a:buFont typeface="Arial"/>
              <a:buChar char="•"/>
            </a:pPr>
            <a:r>
              <a:rPr lang="en" sz="1400" b="1" dirty="0"/>
              <a:t>LeNet is a feed-forward NN that constitutes of five alternating layers of convolutional and pooling, followed by two fully connected layers</a:t>
            </a:r>
            <a:endParaRPr sz="1400" b="1" dirty="0"/>
          </a:p>
          <a:p>
            <a:pPr marL="285750" lvl="0" indent="-273050" algn="l" rtl="0">
              <a:spcBef>
                <a:spcPts val="1200"/>
              </a:spcBef>
              <a:spcAft>
                <a:spcPts val="0"/>
              </a:spcAft>
              <a:buClr>
                <a:schemeClr val="dk1"/>
              </a:buClr>
              <a:buSzPts val="1600"/>
              <a:buFont typeface="Arial"/>
              <a:buChar char="•"/>
            </a:pPr>
            <a:r>
              <a:rPr lang="en" sz="1400" dirty="0"/>
              <a:t>exploited the underlying basis of the image that the neighboring pixels are correlated to each other and feature motifs are distributed across the entire image. </a:t>
            </a:r>
            <a:endParaRPr sz="1400" dirty="0"/>
          </a:p>
          <a:p>
            <a:pPr marL="285750" lvl="0" indent="-273050" algn="l" rtl="0">
              <a:spcBef>
                <a:spcPts val="1200"/>
              </a:spcBef>
              <a:spcAft>
                <a:spcPts val="0"/>
              </a:spcAft>
              <a:buClr>
                <a:schemeClr val="dk1"/>
              </a:buClr>
              <a:buSzPts val="1600"/>
              <a:buFont typeface="Arial"/>
              <a:buChar char="•"/>
            </a:pPr>
            <a:r>
              <a:rPr lang="en" sz="1400" dirty="0"/>
              <a:t>Therefore, convolution with learnable parameters is an effective way to extract similar features at multiple locations with few parameters. </a:t>
            </a:r>
            <a:endParaRPr sz="1400" dirty="0"/>
          </a:p>
          <a:p>
            <a:pPr marL="285750" lvl="0" indent="-273050" algn="l" rtl="0">
              <a:spcBef>
                <a:spcPts val="1200"/>
              </a:spcBef>
              <a:spcAft>
                <a:spcPts val="0"/>
              </a:spcAft>
              <a:buClr>
                <a:schemeClr val="dk1"/>
              </a:buClr>
              <a:buSzPts val="1600"/>
              <a:buFont typeface="Arial"/>
              <a:buChar char="•"/>
            </a:pPr>
            <a:r>
              <a:rPr lang="en" sz="1400" dirty="0"/>
              <a:t>Learning with sharable parameters </a:t>
            </a:r>
            <a:endParaRPr sz="1400" dirty="0"/>
          </a:p>
          <a:p>
            <a:pPr marL="285750" lvl="0" indent="-171450" algn="l" rtl="0">
              <a:spcBef>
                <a:spcPts val="1200"/>
              </a:spcBef>
              <a:spcAft>
                <a:spcPts val="1200"/>
              </a:spcAft>
              <a:buClr>
                <a:schemeClr val="dk1"/>
              </a:buClr>
              <a:buSzPts val="1800"/>
              <a:buFont typeface="Arial"/>
              <a:buNone/>
            </a:pPr>
            <a:endParaRPr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body" idx="1"/>
          </p:nvPr>
        </p:nvSpPr>
        <p:spPr>
          <a:xfrm>
            <a:off x="3222425" y="972350"/>
            <a:ext cx="5888400" cy="5007525"/>
          </a:xfrm>
          <a:prstGeom prst="rect">
            <a:avLst/>
          </a:prstGeom>
          <a:noFill/>
          <a:ln>
            <a:noFill/>
          </a:ln>
        </p:spPr>
        <p:txBody>
          <a:bodyPr spcFirstLastPara="1" wrap="square" lIns="0" tIns="0" rIns="0" bIns="0" anchor="t" anchorCtr="0">
            <a:spAutoFit/>
          </a:bodyPr>
          <a:lstStyle/>
          <a:p>
            <a:pPr marL="285750" lvl="0" indent="-285750" algn="l" rtl="0">
              <a:spcBef>
                <a:spcPts val="0"/>
              </a:spcBef>
              <a:spcAft>
                <a:spcPts val="0"/>
              </a:spcAft>
              <a:buClr>
                <a:schemeClr val="dk1"/>
              </a:buClr>
              <a:buSzPts val="1800"/>
              <a:buFont typeface="Arial"/>
              <a:buChar char="•"/>
            </a:pPr>
            <a:r>
              <a:rPr lang="en" sz="1400" dirty="0"/>
              <a:t>GPU was not commonly used to speed up training, and even CPUs were slow</a:t>
            </a:r>
            <a:endParaRPr sz="1400" dirty="0"/>
          </a:p>
          <a:p>
            <a:pPr marL="285750" lvl="0" indent="-285750" algn="l" rtl="0">
              <a:spcBef>
                <a:spcPts val="1200"/>
              </a:spcBef>
              <a:spcAft>
                <a:spcPts val="0"/>
              </a:spcAft>
              <a:buClr>
                <a:schemeClr val="dk1"/>
              </a:buClr>
              <a:buSzPts val="1800"/>
              <a:buFont typeface="Arial"/>
              <a:buChar char="•"/>
            </a:pPr>
            <a:r>
              <a:rPr lang="en" sz="1400" dirty="0"/>
              <a:t>considers each pixel as separate input and applies a transformation on it, which was a substantial computational burden</a:t>
            </a:r>
            <a:endParaRPr sz="1400" dirty="0"/>
          </a:p>
          <a:p>
            <a:pPr marL="285750" lvl="0" indent="-285750" algn="l" rtl="0">
              <a:spcBef>
                <a:spcPts val="1200"/>
              </a:spcBef>
              <a:spcAft>
                <a:spcPts val="0"/>
              </a:spcAft>
              <a:buClr>
                <a:schemeClr val="dk1"/>
              </a:buClr>
              <a:buSzPts val="1800"/>
              <a:buFont typeface="Arial"/>
              <a:buChar char="•"/>
            </a:pPr>
            <a:r>
              <a:rPr lang="en" sz="1400" dirty="0"/>
              <a:t>CNN was limited to hand digit recognition tasks and didn’t perform well to all classes of images.</a:t>
            </a:r>
            <a:endParaRPr sz="1400" dirty="0"/>
          </a:p>
          <a:p>
            <a:pPr marL="0" lvl="0" indent="0" algn="l" rtl="0">
              <a:spcBef>
                <a:spcPts val="1200"/>
              </a:spcBef>
              <a:spcAft>
                <a:spcPts val="0"/>
              </a:spcAft>
              <a:buNone/>
            </a:pPr>
            <a:r>
              <a:rPr lang="en" sz="1400" b="1" dirty="0"/>
              <a:t>GPU advantage:</a:t>
            </a:r>
            <a:endParaRPr sz="1400" dirty="0"/>
          </a:p>
          <a:p>
            <a:pPr marL="285750" lvl="0" indent="-285750" algn="l" rtl="0">
              <a:spcBef>
                <a:spcPts val="1200"/>
              </a:spcBef>
              <a:spcAft>
                <a:spcPts val="0"/>
              </a:spcAft>
              <a:buClr>
                <a:schemeClr val="dk1"/>
              </a:buClr>
              <a:buSzPts val="1800"/>
              <a:buFont typeface="Arial"/>
              <a:buChar char="•"/>
            </a:pPr>
            <a:r>
              <a:rPr lang="en" sz="1400" b="1" dirty="0"/>
              <a:t>A CPU consists of four to eight CPU cores, while the GPU consists of hundreds of smaller cores. </a:t>
            </a:r>
            <a:endParaRPr sz="1400" dirty="0"/>
          </a:p>
          <a:p>
            <a:pPr marL="285750" lvl="0" indent="-285750" algn="l" rtl="0">
              <a:spcBef>
                <a:spcPts val="1200"/>
              </a:spcBef>
              <a:spcAft>
                <a:spcPts val="0"/>
              </a:spcAft>
              <a:buClr>
                <a:schemeClr val="dk1"/>
              </a:buClr>
              <a:buSzPts val="1800"/>
              <a:buFont typeface="Arial"/>
              <a:buChar char="•"/>
            </a:pPr>
            <a:r>
              <a:rPr lang="en" sz="1400" b="1" dirty="0"/>
              <a:t>massively parallel architecture</a:t>
            </a:r>
            <a:endParaRPr sz="1400" b="1" dirty="0"/>
          </a:p>
          <a:p>
            <a:pPr marL="0" lvl="0" indent="0" algn="l" rtl="0">
              <a:spcBef>
                <a:spcPts val="1200"/>
              </a:spcBef>
              <a:spcAft>
                <a:spcPts val="0"/>
              </a:spcAft>
              <a:buNone/>
            </a:pPr>
            <a:endParaRPr sz="1400" b="1" dirty="0"/>
          </a:p>
          <a:p>
            <a:pPr marL="285750" lvl="0" indent="-171450" algn="l" rtl="0">
              <a:spcBef>
                <a:spcPts val="1200"/>
              </a:spcBef>
              <a:spcAft>
                <a:spcPts val="0"/>
              </a:spcAft>
              <a:buClr>
                <a:schemeClr val="dk1"/>
              </a:buClr>
              <a:buSzPts val="1800"/>
              <a:buFont typeface="Arial"/>
              <a:buNone/>
            </a:pPr>
            <a:endParaRPr sz="1400" dirty="0"/>
          </a:p>
          <a:p>
            <a:pPr marL="0" lvl="0" indent="0" algn="l" rtl="0">
              <a:spcBef>
                <a:spcPts val="1200"/>
              </a:spcBef>
              <a:spcAft>
                <a:spcPts val="0"/>
              </a:spcAft>
              <a:buNone/>
            </a:pPr>
            <a:endParaRPr sz="1400" dirty="0"/>
          </a:p>
          <a:p>
            <a:pPr marL="0" lvl="0" indent="0" algn="l" rtl="0">
              <a:spcBef>
                <a:spcPts val="1200"/>
              </a:spcBef>
              <a:spcAft>
                <a:spcPts val="1200"/>
              </a:spcAft>
              <a:buNone/>
            </a:pPr>
            <a:endParaRPr sz="1400" dirty="0"/>
          </a:p>
        </p:txBody>
      </p:sp>
      <p:sp>
        <p:nvSpPr>
          <p:cNvPr id="95" name="Google Shape;95;p20"/>
          <p:cNvSpPr txBox="1">
            <a:spLocks noGrp="1"/>
          </p:cNvSpPr>
          <p:nvPr>
            <p:ph type="sldNum" idx="12"/>
          </p:nvPr>
        </p:nvSpPr>
        <p:spPr>
          <a:xfrm>
            <a:off x="8740203" y="4920975"/>
            <a:ext cx="190500" cy="123000"/>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
              <a:t>8</a:t>
            </a:fld>
            <a:endParaRPr/>
          </a:p>
        </p:txBody>
      </p:sp>
      <p:sp>
        <p:nvSpPr>
          <p:cNvPr id="96" name="Google Shape;96;p20"/>
          <p:cNvSpPr txBox="1">
            <a:spLocks noGrp="1"/>
          </p:cNvSpPr>
          <p:nvPr>
            <p:ph type="title"/>
          </p:nvPr>
        </p:nvSpPr>
        <p:spPr>
          <a:xfrm>
            <a:off x="2201100" y="141350"/>
            <a:ext cx="2205600" cy="11082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b="1"/>
              <a:t>Limitation</a:t>
            </a:r>
            <a:endParaRPr/>
          </a:p>
          <a:p>
            <a:pPr marL="0" lvl="0" indent="0" algn="l" rtl="0">
              <a:spcBef>
                <a:spcPts val="0"/>
              </a:spcBef>
              <a:spcAft>
                <a:spcPts val="0"/>
              </a:spcAft>
              <a:buNone/>
            </a:pPr>
            <a:endParaRPr/>
          </a:p>
        </p:txBody>
      </p:sp>
      <p:pic>
        <p:nvPicPr>
          <p:cNvPr id="97" name="Google Shape;97;p20"/>
          <p:cNvPicPr preferRelativeResize="0"/>
          <p:nvPr/>
        </p:nvPicPr>
        <p:blipFill rotWithShape="1">
          <a:blip r:embed="rId3">
            <a:alphaModFix/>
          </a:blip>
          <a:srcRect/>
          <a:stretch/>
        </p:blipFill>
        <p:spPr>
          <a:xfrm>
            <a:off x="533400" y="2057400"/>
            <a:ext cx="2597727" cy="221490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2201100" y="141350"/>
            <a:ext cx="4741800" cy="554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a:t>AlexNet</a:t>
            </a:r>
            <a:endParaRPr/>
          </a:p>
        </p:txBody>
      </p:sp>
      <p:sp>
        <p:nvSpPr>
          <p:cNvPr id="103" name="Google Shape;103;p21"/>
          <p:cNvSpPr txBox="1">
            <a:spLocks noGrp="1"/>
          </p:cNvSpPr>
          <p:nvPr>
            <p:ph type="body" idx="1"/>
          </p:nvPr>
        </p:nvSpPr>
        <p:spPr>
          <a:xfrm>
            <a:off x="589915" y="3028950"/>
            <a:ext cx="8554200" cy="2178000"/>
          </a:xfrm>
          <a:prstGeom prst="rect">
            <a:avLst/>
          </a:prstGeom>
          <a:noFill/>
          <a:ln>
            <a:noFill/>
          </a:ln>
        </p:spPr>
        <p:txBody>
          <a:bodyPr spcFirstLastPara="1" wrap="square" lIns="0" tIns="0" rIns="0" bIns="0" anchor="t" anchorCtr="0">
            <a:spAutoFit/>
          </a:bodyPr>
          <a:lstStyle/>
          <a:p>
            <a:pPr marL="285750" lvl="0" indent="-285750" algn="l" rtl="0">
              <a:spcBef>
                <a:spcPts val="0"/>
              </a:spcBef>
              <a:spcAft>
                <a:spcPts val="0"/>
              </a:spcAft>
              <a:buClr>
                <a:schemeClr val="dk1"/>
              </a:buClr>
              <a:buSzPts val="1800"/>
              <a:buFont typeface="Arial"/>
              <a:buChar char="•"/>
            </a:pPr>
            <a:r>
              <a:rPr lang="en" sz="1600" dirty="0"/>
              <a:t>AlexNet is considered as the first deep CNN architecture, which showed groundbreaking results for image classification and recognition tasks</a:t>
            </a:r>
            <a:endParaRPr sz="1600" dirty="0"/>
          </a:p>
          <a:p>
            <a:pPr marL="285750" lvl="0" indent="-285750" algn="l" rtl="0">
              <a:spcBef>
                <a:spcPts val="1200"/>
              </a:spcBef>
              <a:spcAft>
                <a:spcPts val="0"/>
              </a:spcAft>
              <a:buClr>
                <a:schemeClr val="dk1"/>
              </a:buClr>
              <a:buSzPts val="1800"/>
              <a:buFont typeface="Arial"/>
              <a:buChar char="•"/>
            </a:pPr>
            <a:r>
              <a:rPr lang="en" sz="1600" dirty="0"/>
              <a:t>In AlexNet, depth was extended from 5 (LeNet) to 8 layers to make CNN applicable for diverse categories of images. </a:t>
            </a:r>
            <a:endParaRPr sz="1600" dirty="0"/>
          </a:p>
          <a:p>
            <a:pPr marL="285750" lvl="0" indent="-285750" algn="l" rtl="0">
              <a:spcBef>
                <a:spcPts val="1200"/>
              </a:spcBef>
              <a:spcAft>
                <a:spcPts val="1200"/>
              </a:spcAft>
              <a:buClr>
                <a:schemeClr val="dk1"/>
              </a:buClr>
              <a:buSzPts val="1800"/>
              <a:buFont typeface="Arial"/>
              <a:buChar char="•"/>
            </a:pPr>
            <a:r>
              <a:rPr lang="en" sz="1600" dirty="0"/>
              <a:t>depth improves generalization for different resolutions of images but, the main drawback associated with an increase in depth is overfitting.</a:t>
            </a:r>
            <a:endParaRPr sz="1600" dirty="0"/>
          </a:p>
        </p:txBody>
      </p:sp>
      <p:pic>
        <p:nvPicPr>
          <p:cNvPr id="104" name="Google Shape;104;p21"/>
          <p:cNvPicPr preferRelativeResize="0"/>
          <p:nvPr/>
        </p:nvPicPr>
        <p:blipFill rotWithShape="1">
          <a:blip r:embed="rId3">
            <a:alphaModFix/>
          </a:blip>
          <a:srcRect/>
          <a:stretch/>
        </p:blipFill>
        <p:spPr>
          <a:xfrm>
            <a:off x="1752600" y="800100"/>
            <a:ext cx="4267982" cy="1943101"/>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2991</Words>
  <Application>Microsoft Office PowerPoint</Application>
  <PresentationFormat>On-screen Show (16:9)</PresentationFormat>
  <Paragraphs>257</Paragraphs>
  <Slides>45</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Calibri</vt:lpstr>
      <vt:lpstr>Georgia</vt:lpstr>
      <vt:lpstr>Roboto</vt:lpstr>
      <vt:lpstr>Arial</vt:lpstr>
      <vt:lpstr>Simple Light</vt:lpstr>
      <vt:lpstr>PowerPoint Presentation</vt:lpstr>
      <vt:lpstr>PowerPoint Presentation</vt:lpstr>
      <vt:lpstr>PowerPoint Presentation</vt:lpstr>
      <vt:lpstr>CNN Literature</vt:lpstr>
      <vt:lpstr>CNN Literature</vt:lpstr>
      <vt:lpstr>Spatial Exploitation based CNNs </vt:lpstr>
      <vt:lpstr>LeNet</vt:lpstr>
      <vt:lpstr>Limitation </vt:lpstr>
      <vt:lpstr>AlexNet</vt:lpstr>
      <vt:lpstr>Overfitting:Bias and Variance</vt:lpstr>
      <vt:lpstr>AlexNet Features</vt:lpstr>
      <vt:lpstr>Regularization</vt:lpstr>
      <vt:lpstr>Vanishing Gradient Problem</vt:lpstr>
      <vt:lpstr>Vanishing Gradient Problem</vt:lpstr>
      <vt:lpstr>Other adjustments in AlexNet</vt:lpstr>
      <vt:lpstr>Choice of filter size*</vt:lpstr>
      <vt:lpstr>Why smaller size and odd number?</vt:lpstr>
      <vt:lpstr>ZfNet - 2013</vt:lpstr>
      <vt:lpstr>ZfNet - 2013</vt:lpstr>
      <vt:lpstr>VGG-2015*</vt:lpstr>
      <vt:lpstr>VGG Improvements</vt:lpstr>
      <vt:lpstr>Why Padding is important?</vt:lpstr>
      <vt:lpstr>PowerPoint Presentation</vt:lpstr>
      <vt:lpstr>GoogleNet-Inception Block</vt:lpstr>
      <vt:lpstr>Depth based CNN</vt:lpstr>
      <vt:lpstr>Highway Networks</vt:lpstr>
      <vt:lpstr>Recurrent Neural Networks </vt:lpstr>
      <vt:lpstr>PowerPoint Presentation</vt:lpstr>
      <vt:lpstr>LSTM Networks* </vt:lpstr>
      <vt:lpstr>LSTM Networks</vt:lpstr>
      <vt:lpstr>Example</vt:lpstr>
      <vt:lpstr>Example</vt:lpstr>
      <vt:lpstr>Example</vt:lpstr>
      <vt:lpstr>Multi-Path based CNNs </vt:lpstr>
      <vt:lpstr>Highway Networks Revisited</vt:lpstr>
      <vt:lpstr>ResNet -2015</vt:lpstr>
      <vt:lpstr>Residual learning*</vt:lpstr>
      <vt:lpstr>PowerPoint Presentation</vt:lpstr>
      <vt:lpstr>Few Combinations</vt:lpstr>
      <vt:lpstr>DenseNet* -2017</vt:lpstr>
      <vt:lpstr>DenseNet</vt:lpstr>
      <vt:lpstr>PowerPoint Presentation</vt:lpstr>
      <vt:lpstr>PowerPoint Presentation</vt:lpstr>
      <vt:lpstr>Xception -2016</vt:lpstr>
      <vt:lpstr>Variations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6</cp:revision>
  <dcterms:modified xsi:type="dcterms:W3CDTF">2022-02-07T07:53:09Z</dcterms:modified>
</cp:coreProperties>
</file>