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jXOdIsR0lRdVSVU+NNmw4NNP8X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github.com/oneapi-src/oneDNN/blob/master/examples/cnn_inference_f32.c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Fault Tolerant CNN</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3" name="Google Shape;12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4" name="Google Shape;124;p10"/>
          <p:cNvPicPr preferRelativeResize="0"/>
          <p:nvPr/>
        </p:nvPicPr>
        <p:blipFill rotWithShape="1">
          <a:blip r:embed="rId3">
            <a:alphaModFix/>
          </a:blip>
          <a:srcRect b="0" l="0" r="0" t="0"/>
          <a:stretch/>
        </p:blipFill>
        <p:spPr>
          <a:xfrm>
            <a:off x="1951675" y="1836038"/>
            <a:ext cx="4972050" cy="1095375"/>
          </a:xfrm>
          <a:prstGeom prst="rect">
            <a:avLst/>
          </a:prstGeom>
          <a:noFill/>
          <a:ln>
            <a:noFill/>
          </a:ln>
        </p:spPr>
      </p:pic>
      <p:pic>
        <p:nvPicPr>
          <p:cNvPr id="125" name="Google Shape;125;p10"/>
          <p:cNvPicPr preferRelativeResize="0"/>
          <p:nvPr/>
        </p:nvPicPr>
        <p:blipFill rotWithShape="1">
          <a:blip r:embed="rId4">
            <a:alphaModFix/>
          </a:blip>
          <a:srcRect b="0" l="0" r="0" t="0"/>
          <a:stretch/>
        </p:blipFill>
        <p:spPr>
          <a:xfrm>
            <a:off x="1677450" y="3373500"/>
            <a:ext cx="5314950" cy="13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Row Checksum Scheme (RC)</a:t>
            </a:r>
            <a:endParaRPr/>
          </a:p>
        </p:txBody>
      </p:sp>
      <p:sp>
        <p:nvSpPr>
          <p:cNvPr id="131" name="Google Shape;13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2" name="Google Shape;132;p11"/>
          <p:cNvPicPr preferRelativeResize="0"/>
          <p:nvPr/>
        </p:nvPicPr>
        <p:blipFill rotWithShape="1">
          <a:blip r:embed="rId3">
            <a:alphaModFix/>
          </a:blip>
          <a:srcRect b="0" l="0" r="0" t="0"/>
          <a:stretch/>
        </p:blipFill>
        <p:spPr>
          <a:xfrm>
            <a:off x="3660250" y="1688900"/>
            <a:ext cx="5295900" cy="2095500"/>
          </a:xfrm>
          <a:prstGeom prst="rect">
            <a:avLst/>
          </a:prstGeom>
          <a:noFill/>
          <a:ln>
            <a:noFill/>
          </a:ln>
        </p:spPr>
      </p:pic>
      <p:pic>
        <p:nvPicPr>
          <p:cNvPr id="133" name="Google Shape;133;p11"/>
          <p:cNvPicPr preferRelativeResize="0"/>
          <p:nvPr/>
        </p:nvPicPr>
        <p:blipFill rotWithShape="1">
          <a:blip r:embed="rId4">
            <a:alphaModFix/>
          </a:blip>
          <a:srcRect b="0" l="0" r="0" t="0"/>
          <a:stretch/>
        </p:blipFill>
        <p:spPr>
          <a:xfrm>
            <a:off x="1132125" y="1979600"/>
            <a:ext cx="1714500" cy="176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Column Checksum Scheme (ClC)</a:t>
            </a:r>
            <a:endParaRPr/>
          </a:p>
        </p:txBody>
      </p:sp>
      <p:sp>
        <p:nvSpPr>
          <p:cNvPr id="139" name="Google Shape;13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0" name="Google Shape;140;p12"/>
          <p:cNvPicPr preferRelativeResize="0"/>
          <p:nvPr/>
        </p:nvPicPr>
        <p:blipFill rotWithShape="1">
          <a:blip r:embed="rId3">
            <a:alphaModFix/>
          </a:blip>
          <a:srcRect b="0" l="0" r="0" t="0"/>
          <a:stretch/>
        </p:blipFill>
        <p:spPr>
          <a:xfrm>
            <a:off x="3584013" y="1763338"/>
            <a:ext cx="5248275" cy="2047875"/>
          </a:xfrm>
          <a:prstGeom prst="rect">
            <a:avLst/>
          </a:prstGeom>
          <a:noFill/>
          <a:ln>
            <a:noFill/>
          </a:ln>
        </p:spPr>
      </p:pic>
      <p:pic>
        <p:nvPicPr>
          <p:cNvPr id="141" name="Google Shape;141;p12"/>
          <p:cNvPicPr preferRelativeResize="0"/>
          <p:nvPr/>
        </p:nvPicPr>
        <p:blipFill rotWithShape="1">
          <a:blip r:embed="rId4">
            <a:alphaModFix/>
          </a:blip>
          <a:srcRect b="0" l="0" r="0" t="0"/>
          <a:stretch/>
        </p:blipFill>
        <p:spPr>
          <a:xfrm>
            <a:off x="1132125" y="1979600"/>
            <a:ext cx="1714500" cy="176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Checksum-of-Checksum Scheme (CoC/CoC-D)</a:t>
            </a:r>
            <a:endParaRPr/>
          </a:p>
        </p:txBody>
      </p:sp>
      <p:sp>
        <p:nvSpPr>
          <p:cNvPr id="147" name="Google Shape;147;p13"/>
          <p:cNvSpPr txBox="1"/>
          <p:nvPr>
            <p:ph idx="1" type="body"/>
          </p:nvPr>
        </p:nvSpPr>
        <p:spPr>
          <a:xfrm>
            <a:off x="4070625" y="1152475"/>
            <a:ext cx="4761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scheme involves neither D nor W but only their checksums, so it is named checksum-of-checksum scheme (or CoC scheme for short).</a:t>
            </a:r>
            <a:endParaRPr/>
          </a:p>
        </p:txBody>
      </p:sp>
      <p:pic>
        <p:nvPicPr>
          <p:cNvPr id="148" name="Google Shape;148;p13"/>
          <p:cNvPicPr preferRelativeResize="0"/>
          <p:nvPr/>
        </p:nvPicPr>
        <p:blipFill rotWithShape="1">
          <a:blip r:embed="rId3">
            <a:alphaModFix/>
          </a:blip>
          <a:srcRect b="0" l="0" r="0" t="0"/>
          <a:stretch/>
        </p:blipFill>
        <p:spPr>
          <a:xfrm>
            <a:off x="3151576" y="3512400"/>
            <a:ext cx="3058900" cy="1319200"/>
          </a:xfrm>
          <a:prstGeom prst="rect">
            <a:avLst/>
          </a:prstGeom>
          <a:noFill/>
          <a:ln>
            <a:noFill/>
          </a:ln>
        </p:spPr>
      </p:pic>
      <p:pic>
        <p:nvPicPr>
          <p:cNvPr id="149" name="Google Shape;149;p13"/>
          <p:cNvPicPr preferRelativeResize="0"/>
          <p:nvPr/>
        </p:nvPicPr>
        <p:blipFill rotWithShape="1">
          <a:blip r:embed="rId4">
            <a:alphaModFix/>
          </a:blip>
          <a:srcRect b="0" l="0" r="0" t="0"/>
          <a:stretch/>
        </p:blipFill>
        <p:spPr>
          <a:xfrm>
            <a:off x="879700" y="1427375"/>
            <a:ext cx="1714500" cy="176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Checksum-of-Checksum Scheme (CoC/CoC-D)</a:t>
            </a:r>
            <a:endParaRPr/>
          </a:p>
        </p:txBody>
      </p:sp>
      <p:sp>
        <p:nvSpPr>
          <p:cNvPr id="155" name="Google Shape;15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6" name="Google Shape;156;p14"/>
          <p:cNvPicPr preferRelativeResize="0"/>
          <p:nvPr/>
        </p:nvPicPr>
        <p:blipFill rotWithShape="1">
          <a:blip r:embed="rId3">
            <a:alphaModFix/>
          </a:blip>
          <a:srcRect b="0" l="0" r="0" t="0"/>
          <a:stretch/>
        </p:blipFill>
        <p:spPr>
          <a:xfrm>
            <a:off x="690276" y="2029300"/>
            <a:ext cx="3058900" cy="1319200"/>
          </a:xfrm>
          <a:prstGeom prst="rect">
            <a:avLst/>
          </a:prstGeom>
          <a:noFill/>
          <a:ln>
            <a:noFill/>
          </a:ln>
        </p:spPr>
      </p:pic>
      <p:pic>
        <p:nvPicPr>
          <p:cNvPr id="157" name="Google Shape;157;p14"/>
          <p:cNvPicPr preferRelativeResize="0"/>
          <p:nvPr/>
        </p:nvPicPr>
        <p:blipFill rotWithShape="1">
          <a:blip r:embed="rId4">
            <a:alphaModFix/>
          </a:blip>
          <a:srcRect b="0" l="0" r="0" t="0"/>
          <a:stretch/>
        </p:blipFill>
        <p:spPr>
          <a:xfrm>
            <a:off x="4324300" y="1722425"/>
            <a:ext cx="4819700" cy="207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3" name="Google Shape;16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GB"/>
              <a:t> Analysis of Protection Ability for Convolution Checksum Schemes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Fault Model</a:t>
            </a:r>
            <a:endParaRPr/>
          </a:p>
        </p:txBody>
      </p:sp>
      <p:sp>
        <p:nvSpPr>
          <p:cNvPr id="169" name="Google Shape;169;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GB"/>
              <a:t>Assumptions:</a:t>
            </a:r>
            <a:endParaRPr/>
          </a:p>
          <a:p>
            <a:pPr indent="-304165" lvl="1" marL="914400" rtl="0" algn="l">
              <a:lnSpc>
                <a:spcPct val="115000"/>
              </a:lnSpc>
              <a:spcBef>
                <a:spcPts val="1200"/>
              </a:spcBef>
              <a:spcAft>
                <a:spcPts val="0"/>
              </a:spcAft>
              <a:buSzPct val="100000"/>
              <a:buChar char="○"/>
            </a:pPr>
            <a:r>
              <a:rPr lang="en-GB"/>
              <a:t> transient faults in computational units</a:t>
            </a:r>
            <a:endParaRPr/>
          </a:p>
          <a:p>
            <a:pPr indent="-304165" lvl="1" marL="914400" rtl="0" algn="l">
              <a:lnSpc>
                <a:spcPct val="115000"/>
              </a:lnSpc>
              <a:spcBef>
                <a:spcPts val="0"/>
              </a:spcBef>
              <a:spcAft>
                <a:spcPts val="0"/>
              </a:spcAft>
              <a:buSzPct val="100000"/>
              <a:buChar char="○"/>
            </a:pPr>
            <a:r>
              <a:rPr lang="en-GB"/>
              <a:t>data corruption faults (both transient and persistent) in memory (including cache).  </a:t>
            </a:r>
            <a:endParaRPr/>
          </a:p>
          <a:p>
            <a:pPr indent="0" lvl="0" marL="0" rtl="0" algn="l">
              <a:lnSpc>
                <a:spcPct val="115000"/>
              </a:lnSpc>
              <a:spcBef>
                <a:spcPts val="1200"/>
              </a:spcBef>
              <a:spcAft>
                <a:spcPts val="0"/>
              </a:spcAft>
              <a:buSzPct val="117647"/>
              <a:buNone/>
            </a:pPr>
            <a:r>
              <a:t/>
            </a:r>
            <a:endParaRPr/>
          </a:p>
          <a:p>
            <a:pPr indent="-325755" lvl="0" marL="457200" rtl="0" algn="l">
              <a:lnSpc>
                <a:spcPct val="115000"/>
              </a:lnSpc>
              <a:spcBef>
                <a:spcPts val="1200"/>
              </a:spcBef>
              <a:spcAft>
                <a:spcPts val="0"/>
              </a:spcAft>
              <a:buSzPct val="100000"/>
              <a:buChar char="●"/>
            </a:pPr>
            <a:r>
              <a:rPr lang="en-GB"/>
              <a:t>Fault  represents a malfunction event, and we denote its corresponding symptom as soft error. </a:t>
            </a:r>
            <a:endParaRPr/>
          </a:p>
          <a:p>
            <a:pPr indent="0" lvl="0" marL="0" rtl="0" algn="l">
              <a:lnSpc>
                <a:spcPct val="115000"/>
              </a:lnSpc>
              <a:spcBef>
                <a:spcPts val="1200"/>
              </a:spcBef>
              <a:spcAft>
                <a:spcPts val="0"/>
              </a:spcAft>
              <a:buSzPct val="117647"/>
              <a:buNone/>
            </a:pPr>
            <a:r>
              <a:t/>
            </a:r>
            <a:endParaRPr/>
          </a:p>
          <a:p>
            <a:pPr indent="-325755" lvl="0" marL="457200" rtl="0" algn="l">
              <a:lnSpc>
                <a:spcPct val="115000"/>
              </a:lnSpc>
              <a:spcBef>
                <a:spcPts val="1200"/>
              </a:spcBef>
              <a:spcAft>
                <a:spcPts val="0"/>
              </a:spcAft>
              <a:buSzPct val="100000"/>
              <a:buChar char="●"/>
            </a:pPr>
            <a:r>
              <a:rPr lang="en-GB"/>
              <a:t>Soft error protection includes error detection and error correction. </a:t>
            </a:r>
            <a:endParaRPr/>
          </a:p>
          <a:p>
            <a:pPr indent="-325755" lvl="0" marL="457200" rtl="0" algn="l">
              <a:lnSpc>
                <a:spcPct val="115000"/>
              </a:lnSpc>
              <a:spcBef>
                <a:spcPts val="0"/>
              </a:spcBef>
              <a:spcAft>
                <a:spcPts val="0"/>
              </a:spcAft>
              <a:buSzPct val="100000"/>
              <a:buChar char="●"/>
            </a:pPr>
            <a:r>
              <a:rPr lang="en-GB"/>
              <a:t>Error detection means that the scheme can detect soft errors without knowing the exact location. Error correction means that the scheme can locate the soft error locations and recover the incorrect result.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Limitation</a:t>
            </a:r>
            <a:endParaRPr/>
          </a:p>
        </p:txBody>
      </p:sp>
      <p:sp>
        <p:nvSpPr>
          <p:cNvPr id="175" name="Google Shape;17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GB" sz="1600"/>
              <a:t>Without loss of generality,  the following analysis  considers at most one fault per convolution. </a:t>
            </a:r>
            <a:endParaRPr sz="1600"/>
          </a:p>
          <a:p>
            <a:pPr indent="-330200" lvl="0" marL="457200" rtl="0" algn="l">
              <a:lnSpc>
                <a:spcPct val="115000"/>
              </a:lnSpc>
              <a:spcBef>
                <a:spcPts val="0"/>
              </a:spcBef>
              <a:spcAft>
                <a:spcPts val="0"/>
              </a:spcAft>
              <a:buSzPts val="1600"/>
              <a:buChar char="●"/>
            </a:pPr>
            <a:r>
              <a:rPr lang="en-GB" sz="1600"/>
              <a:t>One convolutional neural network contains several or even tens of convolutional layers, and the total forward execution time of a CNN model is usually within seconds. </a:t>
            </a:r>
            <a:endParaRPr sz="1600"/>
          </a:p>
          <a:p>
            <a:pPr indent="-330200" lvl="0" marL="457200" rtl="0" algn="l">
              <a:lnSpc>
                <a:spcPct val="115000"/>
              </a:lnSpc>
              <a:spcBef>
                <a:spcPts val="0"/>
              </a:spcBef>
              <a:spcAft>
                <a:spcPts val="0"/>
              </a:spcAft>
              <a:buSzPts val="1600"/>
              <a:buChar char="●"/>
            </a:pPr>
            <a:r>
              <a:rPr lang="en-GB" sz="1600"/>
              <a:t>Thus, we can reasonably assume that at most one fault may strike to one convolutional layer, considering the short executing time of a single layer. </a:t>
            </a:r>
            <a:endParaRPr sz="1600"/>
          </a:p>
          <a:p>
            <a:pPr indent="-330200" lvl="0" marL="457200" rtl="0" algn="l">
              <a:lnSpc>
                <a:spcPct val="115000"/>
              </a:lnSpc>
              <a:spcBef>
                <a:spcPts val="0"/>
              </a:spcBef>
              <a:spcAft>
                <a:spcPts val="0"/>
              </a:spcAft>
              <a:buSzPts val="1600"/>
              <a:buChar char="●"/>
            </a:pPr>
            <a:r>
              <a:rPr lang="en-GB" sz="1600"/>
              <a:t>Multiple faults per convolution can also be detected by our schemes and recovered by recomputing the corrupted convolutional layer.</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Analysis of Soft Error in D and W</a:t>
            </a:r>
            <a:endParaRPr/>
          </a:p>
        </p:txBody>
      </p:sp>
      <p:sp>
        <p:nvSpPr>
          <p:cNvPr id="181" name="Google Shape;18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GB" sz="1600"/>
              <a:t>One fault occurring during the convolution execution can result in multiple soft errors in W and D. </a:t>
            </a:r>
            <a:endParaRPr sz="1600"/>
          </a:p>
          <a:p>
            <a:pPr indent="-330200" lvl="0" marL="457200" rtl="0" algn="l">
              <a:lnSpc>
                <a:spcPct val="115000"/>
              </a:lnSpc>
              <a:spcBef>
                <a:spcPts val="0"/>
              </a:spcBef>
              <a:spcAft>
                <a:spcPts val="0"/>
              </a:spcAft>
              <a:buSzPts val="1600"/>
              <a:buChar char="●"/>
            </a:pPr>
            <a:r>
              <a:rPr b="1" lang="en-GB" sz="1600"/>
              <a:t>The soft errors in W can be detected by comparing the checksum of W with Cw1 and corrected by reloading weights from the CNN model.</a:t>
            </a:r>
            <a:r>
              <a:rPr lang="en-GB" sz="1600"/>
              <a:t> </a:t>
            </a:r>
            <a:endParaRPr sz="1600"/>
          </a:p>
          <a:p>
            <a:pPr indent="-330200" lvl="0" marL="457200" rtl="0" algn="l">
              <a:lnSpc>
                <a:spcPct val="115000"/>
              </a:lnSpc>
              <a:spcBef>
                <a:spcPts val="0"/>
              </a:spcBef>
              <a:spcAft>
                <a:spcPts val="0"/>
              </a:spcAft>
              <a:buSzPts val="1600"/>
              <a:buChar char="●"/>
            </a:pPr>
            <a:r>
              <a:rPr b="1" lang="en-GB" sz="1600"/>
              <a:t>The soft errors in D do not need correction because D will be discarded after convolution computation</a:t>
            </a:r>
            <a:r>
              <a:rPr lang="en-GB" sz="1600"/>
              <a:t>.</a:t>
            </a:r>
            <a:endParaRPr sz="1600"/>
          </a:p>
          <a:p>
            <a:pPr indent="-330200" lvl="0" marL="457200" rtl="0" algn="l">
              <a:lnSpc>
                <a:spcPct val="115000"/>
              </a:lnSpc>
              <a:spcBef>
                <a:spcPts val="0"/>
              </a:spcBef>
              <a:spcAft>
                <a:spcPts val="0"/>
              </a:spcAft>
              <a:buSzPts val="1600"/>
              <a:buChar char="●"/>
            </a:pPr>
            <a:r>
              <a:rPr lang="en-GB" sz="1600"/>
              <a:t>The resulting errors in the output can be detected and corrected by the checksums of the output, as demonstrated below.</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7" name="Google Shape;187;p19"/>
          <p:cNvSpPr txBox="1"/>
          <p:nvPr>
            <p:ph idx="1" type="body"/>
          </p:nvPr>
        </p:nvSpPr>
        <p:spPr>
          <a:xfrm>
            <a:off x="311700" y="1152475"/>
            <a:ext cx="5336700" cy="3416400"/>
          </a:xfrm>
          <a:prstGeom prst="rect">
            <a:avLst/>
          </a:prstGeom>
          <a:noFill/>
          <a:ln>
            <a:noFill/>
          </a:ln>
        </p:spPr>
        <p:txBody>
          <a:bodyPr anchorCtr="0" anchor="t" bIns="91425" lIns="91425" spcFirstLastPara="1" rIns="91425" wrap="square" tIns="91425">
            <a:noAutofit/>
          </a:bodyPr>
          <a:lstStyle/>
          <a:p>
            <a:pPr indent="-321310" lvl="0" marL="457200" rtl="0" algn="l">
              <a:lnSpc>
                <a:spcPct val="105000"/>
              </a:lnSpc>
              <a:spcBef>
                <a:spcPts val="0"/>
              </a:spcBef>
              <a:spcAft>
                <a:spcPts val="0"/>
              </a:spcAft>
              <a:buSzPts val="1460"/>
              <a:buChar char="●"/>
            </a:pPr>
            <a:r>
              <a:rPr lang="en-GB" sz="1460"/>
              <a:t>One fault during the convolution execution can result in corruption of one block row or column of O. </a:t>
            </a:r>
            <a:endParaRPr sz="1460"/>
          </a:p>
          <a:p>
            <a:pPr indent="-321310" lvl="0" marL="457200" rtl="0" algn="l">
              <a:lnSpc>
                <a:spcPct val="105000"/>
              </a:lnSpc>
              <a:spcBef>
                <a:spcPts val="0"/>
              </a:spcBef>
              <a:spcAft>
                <a:spcPts val="0"/>
              </a:spcAft>
              <a:buSzPts val="1460"/>
              <a:buChar char="●"/>
            </a:pPr>
            <a:r>
              <a:rPr lang="en-GB" sz="1460"/>
              <a:t>By definition, the row i of O is computed by the ith block of D with W. Thus, one fault in D would result in at most one corrupted row. </a:t>
            </a:r>
            <a:endParaRPr sz="1460"/>
          </a:p>
          <a:p>
            <a:pPr indent="-321310" lvl="0" marL="457200" rtl="0" algn="l">
              <a:lnSpc>
                <a:spcPct val="105000"/>
              </a:lnSpc>
              <a:spcBef>
                <a:spcPts val="0"/>
              </a:spcBef>
              <a:spcAft>
                <a:spcPts val="0"/>
              </a:spcAft>
              <a:buSzPts val="1460"/>
              <a:buChar char="●"/>
            </a:pPr>
            <a:r>
              <a:rPr lang="en-GB" sz="1460"/>
              <a:t>The column j of O is computed by D with the jth block of W. Thus, one fault in W would result in at most one corrupted column. </a:t>
            </a:r>
            <a:endParaRPr sz="1460"/>
          </a:p>
          <a:p>
            <a:pPr indent="-321310" lvl="0" marL="457200" rtl="0" algn="l">
              <a:lnSpc>
                <a:spcPct val="105000"/>
              </a:lnSpc>
              <a:spcBef>
                <a:spcPts val="0"/>
              </a:spcBef>
              <a:spcAft>
                <a:spcPts val="0"/>
              </a:spcAft>
              <a:buSzPts val="1460"/>
              <a:buChar char="●"/>
            </a:pPr>
            <a:r>
              <a:rPr lang="en-GB" sz="1460"/>
              <a:t>Moreover, the intermediate result will be reused only by the same row or column, such that one fault in the computational units would corrupt only values in the same row or column. </a:t>
            </a:r>
            <a:endParaRPr sz="1460"/>
          </a:p>
          <a:p>
            <a:pPr indent="-321310" lvl="0" marL="457200" rtl="0" algn="l">
              <a:lnSpc>
                <a:spcPct val="105000"/>
              </a:lnSpc>
              <a:spcBef>
                <a:spcPts val="0"/>
              </a:spcBef>
              <a:spcAft>
                <a:spcPts val="0"/>
              </a:spcAft>
              <a:buSzPts val="1460"/>
              <a:buChar char="●"/>
            </a:pPr>
            <a:r>
              <a:rPr lang="en-GB" sz="1460"/>
              <a:t>Accordingly,  the soft error protection ability in the context of at most one corrupted row or column of O will be decided.</a:t>
            </a:r>
            <a:endParaRPr sz="1460"/>
          </a:p>
        </p:txBody>
      </p:sp>
      <p:pic>
        <p:nvPicPr>
          <p:cNvPr id="188" name="Google Shape;188;p19"/>
          <p:cNvPicPr preferRelativeResize="0"/>
          <p:nvPr/>
        </p:nvPicPr>
        <p:blipFill rotWithShape="1">
          <a:blip r:embed="rId3">
            <a:alphaModFix/>
          </a:blip>
          <a:srcRect b="0" l="0" r="0" t="0"/>
          <a:stretch/>
        </p:blipFill>
        <p:spPr>
          <a:xfrm>
            <a:off x="5537650" y="1765100"/>
            <a:ext cx="3531326" cy="219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Error Prone CNN Application</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sz="1400"/>
          </a:p>
          <a:p>
            <a:pPr indent="-317500" lvl="0" marL="457200" rtl="0" algn="l">
              <a:lnSpc>
                <a:spcPct val="115000"/>
              </a:lnSpc>
              <a:spcBef>
                <a:spcPts val="1200"/>
              </a:spcBef>
              <a:spcAft>
                <a:spcPts val="0"/>
              </a:spcAft>
              <a:buSzPts val="1400"/>
              <a:buChar char="●"/>
            </a:pPr>
            <a:r>
              <a:rPr lang="en-GB" sz="1400"/>
              <a:t>Recent literature indicates that soft errors are inevitable in modern systems, from edge computing devices to supercomputers </a:t>
            </a:r>
            <a:endParaRPr sz="1400"/>
          </a:p>
          <a:p>
            <a:pPr indent="-317500" lvl="0" marL="457200" rtl="0" algn="l">
              <a:lnSpc>
                <a:spcPct val="115000"/>
              </a:lnSpc>
              <a:spcBef>
                <a:spcPts val="0"/>
              </a:spcBef>
              <a:spcAft>
                <a:spcPts val="0"/>
              </a:spcAft>
              <a:buSzPts val="1400"/>
              <a:buChar char="●"/>
            </a:pPr>
            <a:r>
              <a:rPr lang="en-GB" sz="1400"/>
              <a:t>high-energy cosmic radiation </a:t>
            </a:r>
            <a:endParaRPr sz="1400"/>
          </a:p>
          <a:p>
            <a:pPr indent="-317500" lvl="0" marL="457200" rtl="0" algn="l">
              <a:lnSpc>
                <a:spcPct val="115000"/>
              </a:lnSpc>
              <a:spcBef>
                <a:spcPts val="0"/>
              </a:spcBef>
              <a:spcAft>
                <a:spcPts val="0"/>
              </a:spcAft>
              <a:buSzPts val="1400"/>
              <a:buChar char="●"/>
            </a:pPr>
            <a:r>
              <a:rPr lang="en-GB" sz="1400"/>
              <a:t>Aging and wear of devices </a:t>
            </a:r>
            <a:endParaRPr sz="1400"/>
          </a:p>
          <a:p>
            <a:pPr indent="-317500" lvl="0" marL="457200" rtl="0" algn="l">
              <a:lnSpc>
                <a:spcPct val="115000"/>
              </a:lnSpc>
              <a:spcBef>
                <a:spcPts val="0"/>
              </a:spcBef>
              <a:spcAft>
                <a:spcPts val="0"/>
              </a:spcAft>
              <a:buSzPts val="1400"/>
              <a:buChar char="●"/>
            </a:pPr>
            <a:r>
              <a:rPr lang="en-GB" sz="1400"/>
              <a:t>CNN inference applications often call for power-efficient and cost-efficient machine learning accelerators, which may adopt overclocking with voltage underscaling, incurring more soft errors than common hardware incurs.</a:t>
            </a:r>
            <a:endParaRPr sz="1400"/>
          </a:p>
          <a:p>
            <a:pPr indent="0" lvl="0" marL="457200" rtl="0" algn="l">
              <a:lnSpc>
                <a:spcPct val="115000"/>
              </a:lnSpc>
              <a:spcBef>
                <a:spcPts val="1200"/>
              </a:spcBef>
              <a:spcAft>
                <a:spcPts val="1200"/>
              </a:spcAft>
              <a:buSzPts val="1800"/>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Soft Error Protection Ability of CoC Scheme</a:t>
            </a:r>
            <a:endParaRPr/>
          </a:p>
        </p:txBody>
      </p:sp>
      <p:sp>
        <p:nvSpPr>
          <p:cNvPr id="194" name="Google Shape;19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rPr lang="en-GB"/>
              <a:t>When soft errors strike the input or output data:</a:t>
            </a:r>
            <a:endParaRPr/>
          </a:p>
          <a:p>
            <a:pPr indent="0" lvl="0" marL="0" rtl="0" algn="l">
              <a:lnSpc>
                <a:spcPct val="115000"/>
              </a:lnSpc>
              <a:spcBef>
                <a:spcPts val="1200"/>
              </a:spcBef>
              <a:spcAft>
                <a:spcPts val="1200"/>
              </a:spcAft>
              <a:buSzPct val="129032"/>
              <a:buNone/>
            </a:pPr>
            <a:r>
              <a:rPr lang="en-GB"/>
              <a:t> Multiple soft errors can be detected by using only Co5. A single soft error in O can be corrected by CoC using all checksums including Co5, Co6, and Co7, as shown in Figure 2 (b). However, CoC cannot correct soft errors across multiple blocks in O.</a:t>
            </a:r>
            <a:endParaRPr/>
          </a:p>
        </p:txBody>
      </p:sp>
      <p:pic>
        <p:nvPicPr>
          <p:cNvPr id="195" name="Google Shape;195;p20"/>
          <p:cNvPicPr preferRelativeResize="0"/>
          <p:nvPr/>
        </p:nvPicPr>
        <p:blipFill rotWithShape="1">
          <a:blip r:embed="rId3">
            <a:alphaModFix/>
          </a:blip>
          <a:srcRect b="0" l="0" r="0" t="0"/>
          <a:stretch/>
        </p:blipFill>
        <p:spPr>
          <a:xfrm>
            <a:off x="446700" y="1483101"/>
            <a:ext cx="3640150" cy="1871800"/>
          </a:xfrm>
          <a:prstGeom prst="rect">
            <a:avLst/>
          </a:prstGeom>
          <a:noFill/>
          <a:ln>
            <a:noFill/>
          </a:ln>
        </p:spPr>
      </p:pic>
      <p:pic>
        <p:nvPicPr>
          <p:cNvPr id="196" name="Google Shape;196;p20"/>
          <p:cNvPicPr preferRelativeResize="0"/>
          <p:nvPr/>
        </p:nvPicPr>
        <p:blipFill rotWithShape="1">
          <a:blip r:embed="rId4">
            <a:alphaModFix/>
          </a:blip>
          <a:srcRect b="0" l="0" r="0" t="0"/>
          <a:stretch/>
        </p:blipFill>
        <p:spPr>
          <a:xfrm>
            <a:off x="5944300" y="1690688"/>
            <a:ext cx="1714500" cy="1762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Soft Error Protection Ability of CoC Scheme</a:t>
            </a:r>
            <a:endParaRPr/>
          </a:p>
        </p:txBody>
      </p:sp>
      <p:sp>
        <p:nvSpPr>
          <p:cNvPr id="202" name="Google Shape;20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15000"/>
              </a:lnSpc>
              <a:spcBef>
                <a:spcPts val="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rPr lang="en-GB"/>
              <a:t>When soft errors strike the input or output data:</a:t>
            </a:r>
            <a:endParaRPr/>
          </a:p>
          <a:p>
            <a:pPr indent="0" lvl="0" marL="0" rtl="0" algn="l">
              <a:lnSpc>
                <a:spcPct val="115000"/>
              </a:lnSpc>
              <a:spcBef>
                <a:spcPts val="1200"/>
              </a:spcBef>
              <a:spcAft>
                <a:spcPts val="0"/>
              </a:spcAft>
              <a:buSzPct val="142857"/>
              <a:buNone/>
            </a:pPr>
            <a:r>
              <a:rPr lang="en-GB"/>
              <a:t> </a:t>
            </a:r>
            <a:r>
              <a:rPr b="1" lang="en-GB"/>
              <a:t>A single soft error in O can be corrected by CoC using all checksums including Co5, Co6, and Co7.</a:t>
            </a:r>
            <a:endParaRPr b="1"/>
          </a:p>
          <a:p>
            <a:pPr indent="0" lvl="0" marL="0" rtl="0" algn="l">
              <a:lnSpc>
                <a:spcPct val="115000"/>
              </a:lnSpc>
              <a:spcBef>
                <a:spcPts val="1200"/>
              </a:spcBef>
              <a:spcAft>
                <a:spcPts val="1200"/>
              </a:spcAft>
              <a:buSzPct val="142857"/>
              <a:buNone/>
            </a:pPr>
            <a:r>
              <a:rPr b="1" lang="en-GB"/>
              <a:t>[CoC cannot correct soft errors across multiple blocks in O.]</a:t>
            </a:r>
            <a:endParaRPr b="1"/>
          </a:p>
        </p:txBody>
      </p:sp>
      <p:pic>
        <p:nvPicPr>
          <p:cNvPr id="203" name="Google Shape;203;p21"/>
          <p:cNvPicPr preferRelativeResize="0"/>
          <p:nvPr/>
        </p:nvPicPr>
        <p:blipFill rotWithShape="1">
          <a:blip r:embed="rId3">
            <a:alphaModFix/>
          </a:blip>
          <a:srcRect b="0" l="0" r="0" t="0"/>
          <a:stretch/>
        </p:blipFill>
        <p:spPr>
          <a:xfrm>
            <a:off x="753376" y="1477075"/>
            <a:ext cx="3058900" cy="1319200"/>
          </a:xfrm>
          <a:prstGeom prst="rect">
            <a:avLst/>
          </a:prstGeom>
          <a:noFill/>
          <a:ln>
            <a:noFill/>
          </a:ln>
        </p:spPr>
      </p:pic>
      <p:pic>
        <p:nvPicPr>
          <p:cNvPr id="204" name="Google Shape;204;p21"/>
          <p:cNvPicPr preferRelativeResize="0"/>
          <p:nvPr/>
        </p:nvPicPr>
        <p:blipFill rotWithShape="1">
          <a:blip r:embed="rId4">
            <a:alphaModFix/>
          </a:blip>
          <a:srcRect b="0" l="0" r="0" t="0"/>
          <a:stretch/>
        </p:blipFill>
        <p:spPr>
          <a:xfrm>
            <a:off x="4324300" y="1233325"/>
            <a:ext cx="4819700" cy="207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en-GB" sz="1800">
                <a:solidFill>
                  <a:schemeClr val="dk2"/>
                </a:solidFill>
              </a:rPr>
              <a:t>when checksums are corrupted</a:t>
            </a:r>
            <a:endParaRPr/>
          </a:p>
        </p:txBody>
      </p:sp>
      <p:sp>
        <p:nvSpPr>
          <p:cNvPr id="210" name="Google Shape;210;p22"/>
          <p:cNvSpPr txBox="1"/>
          <p:nvPr>
            <p:ph idx="1" type="body"/>
          </p:nvPr>
        </p:nvSpPr>
        <p:spPr>
          <a:xfrm>
            <a:off x="311700" y="1152475"/>
            <a:ext cx="4468800" cy="3416400"/>
          </a:xfrm>
          <a:prstGeom prst="rect">
            <a:avLst/>
          </a:prstGeom>
          <a:noFill/>
          <a:ln>
            <a:noFill/>
          </a:ln>
        </p:spPr>
        <p:txBody>
          <a:bodyPr anchorCtr="0" anchor="t" bIns="91425" lIns="91425" spcFirstLastPara="1" rIns="91425" wrap="square" tIns="91425">
            <a:noAutofit/>
          </a:bodyPr>
          <a:lstStyle/>
          <a:p>
            <a:pPr indent="-321310" lvl="0" marL="457200" rtl="0" algn="l">
              <a:lnSpc>
                <a:spcPct val="95000"/>
              </a:lnSpc>
              <a:spcBef>
                <a:spcPts val="0"/>
              </a:spcBef>
              <a:spcAft>
                <a:spcPts val="0"/>
              </a:spcAft>
              <a:buSzPts val="1460"/>
              <a:buChar char="●"/>
            </a:pPr>
            <a:r>
              <a:rPr lang="en-GB" sz="1460"/>
              <a:t> the protection ability of the CoC scheme when soft errors happen inside the checksums</a:t>
            </a:r>
            <a:endParaRPr sz="1460"/>
          </a:p>
          <a:p>
            <a:pPr indent="-321310" lvl="0" marL="457200" rtl="0" algn="l">
              <a:lnSpc>
                <a:spcPct val="95000"/>
              </a:lnSpc>
              <a:spcBef>
                <a:spcPts val="0"/>
              </a:spcBef>
              <a:spcAft>
                <a:spcPts val="0"/>
              </a:spcAft>
              <a:buSzPts val="1460"/>
              <a:buChar char="●"/>
            </a:pPr>
            <a:r>
              <a:rPr lang="en-GB" sz="1460"/>
              <a:t>. Such soft errors can cause inconsistency among the output checksums of CoC, which can be used for error detection. </a:t>
            </a:r>
            <a:endParaRPr sz="1460"/>
          </a:p>
          <a:p>
            <a:pPr indent="-321310" lvl="0" marL="457200" rtl="0" algn="l">
              <a:lnSpc>
                <a:spcPct val="95000"/>
              </a:lnSpc>
              <a:spcBef>
                <a:spcPts val="0"/>
              </a:spcBef>
              <a:spcAft>
                <a:spcPts val="0"/>
              </a:spcAft>
              <a:buSzPts val="1460"/>
              <a:buChar char="●"/>
            </a:pPr>
            <a:r>
              <a:rPr lang="en-GB" sz="1460"/>
              <a:t>For example, if Cd1 is corrupted, leading to corrupted Co5 and Co6 with correct Co7. </a:t>
            </a:r>
            <a:endParaRPr sz="1460"/>
          </a:p>
          <a:p>
            <a:pPr indent="-321310" lvl="0" marL="457200" rtl="0" algn="l">
              <a:lnSpc>
                <a:spcPct val="95000"/>
              </a:lnSpc>
              <a:spcBef>
                <a:spcPts val="0"/>
              </a:spcBef>
              <a:spcAft>
                <a:spcPts val="0"/>
              </a:spcAft>
              <a:buSzPts val="1460"/>
              <a:buChar char="●"/>
            </a:pPr>
            <a:r>
              <a:rPr lang="en-GB" sz="1460"/>
              <a:t>We can detect this abnormal pattern when comparing checksums with the summation of O to detect the input checksum corruption.</a:t>
            </a:r>
            <a:endParaRPr sz="1460"/>
          </a:p>
          <a:p>
            <a:pPr indent="-321310" lvl="0" marL="457200" rtl="0" algn="l">
              <a:lnSpc>
                <a:spcPct val="95000"/>
              </a:lnSpc>
              <a:spcBef>
                <a:spcPts val="0"/>
              </a:spcBef>
              <a:spcAft>
                <a:spcPts val="0"/>
              </a:spcAft>
              <a:buSzPts val="1460"/>
              <a:buChar char="●"/>
            </a:pPr>
            <a:r>
              <a:rPr lang="en-GB" sz="1460"/>
              <a:t>The input D, W, and output O are clean and without soft errors since fault frequency is at most once per convolution. Thus, we can safely discard all the checksums and finish this convolution computation</a:t>
            </a:r>
            <a:endParaRPr sz="1460"/>
          </a:p>
        </p:txBody>
      </p:sp>
      <p:pic>
        <p:nvPicPr>
          <p:cNvPr id="211" name="Google Shape;211;p22"/>
          <p:cNvPicPr preferRelativeResize="0"/>
          <p:nvPr/>
        </p:nvPicPr>
        <p:blipFill rotWithShape="1">
          <a:blip r:embed="rId3">
            <a:alphaModFix/>
          </a:blip>
          <a:srcRect b="0" l="0" r="0" t="0"/>
          <a:stretch/>
        </p:blipFill>
        <p:spPr>
          <a:xfrm>
            <a:off x="6117850" y="445013"/>
            <a:ext cx="1714500" cy="1762125"/>
          </a:xfrm>
          <a:prstGeom prst="rect">
            <a:avLst/>
          </a:prstGeom>
          <a:noFill/>
          <a:ln>
            <a:noFill/>
          </a:ln>
        </p:spPr>
      </p:pic>
      <p:pic>
        <p:nvPicPr>
          <p:cNvPr id="212" name="Google Shape;212;p22"/>
          <p:cNvPicPr preferRelativeResize="0"/>
          <p:nvPr/>
        </p:nvPicPr>
        <p:blipFill rotWithShape="1">
          <a:blip r:embed="rId4">
            <a:alphaModFix/>
          </a:blip>
          <a:srcRect b="0" l="0" r="0" t="0"/>
          <a:stretch/>
        </p:blipFill>
        <p:spPr>
          <a:xfrm>
            <a:off x="5155025" y="3045076"/>
            <a:ext cx="3640150" cy="187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Ability of Row and Column Checksum Scheme</a:t>
            </a:r>
            <a:endParaRPr/>
          </a:p>
        </p:txBody>
      </p:sp>
      <p:sp>
        <p:nvSpPr>
          <p:cNvPr id="218" name="Google Shape;218;p23"/>
          <p:cNvSpPr txBox="1"/>
          <p:nvPr>
            <p:ph idx="1" type="body"/>
          </p:nvPr>
        </p:nvSpPr>
        <p:spPr>
          <a:xfrm>
            <a:off x="311700" y="1152475"/>
            <a:ext cx="47844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GB" sz="1400"/>
              <a:t>the row checksum scheme and column checksum scheme are symmetric.</a:t>
            </a:r>
            <a:endParaRPr sz="1400"/>
          </a:p>
          <a:p>
            <a:pPr indent="-317500" lvl="0" marL="457200" rtl="0" algn="l">
              <a:lnSpc>
                <a:spcPct val="115000"/>
              </a:lnSpc>
              <a:spcBef>
                <a:spcPts val="0"/>
              </a:spcBef>
              <a:spcAft>
                <a:spcPts val="0"/>
              </a:spcAft>
              <a:buSzPts val="1400"/>
              <a:buChar char="●"/>
            </a:pPr>
            <a:r>
              <a:rPr lang="en-GB" sz="1400"/>
              <a:t>the row checksum scheme can detect and correct soft errors if they are in the same row.</a:t>
            </a:r>
            <a:endParaRPr sz="1400"/>
          </a:p>
          <a:p>
            <a:pPr indent="-317500" lvl="0" marL="457200" rtl="0" algn="l">
              <a:lnSpc>
                <a:spcPct val="115000"/>
              </a:lnSpc>
              <a:spcBef>
                <a:spcPts val="0"/>
              </a:spcBef>
              <a:spcAft>
                <a:spcPts val="0"/>
              </a:spcAft>
              <a:buSzPts val="1400"/>
              <a:buChar char="●"/>
            </a:pPr>
            <a:r>
              <a:rPr lang="en-GB" sz="1400"/>
              <a:t> If the soft errors are in the same column, the row checksum scheme can only detect soft errors; it has no correction ability. </a:t>
            </a:r>
            <a:endParaRPr sz="1400"/>
          </a:p>
          <a:p>
            <a:pPr indent="-317500" lvl="0" marL="457200" rtl="0" algn="l">
              <a:lnSpc>
                <a:spcPct val="115000"/>
              </a:lnSpc>
              <a:spcBef>
                <a:spcPts val="0"/>
              </a:spcBef>
              <a:spcAft>
                <a:spcPts val="0"/>
              </a:spcAft>
              <a:buSzPts val="1400"/>
              <a:buChar char="●"/>
            </a:pPr>
            <a:r>
              <a:rPr lang="en-GB" sz="1400"/>
              <a:t>The column checksum scheme, on the contrary, can detect and correct errors located in the same column but fail to correct those appearing in the same row.</a:t>
            </a:r>
            <a:endParaRPr sz="1400"/>
          </a:p>
        </p:txBody>
      </p:sp>
      <p:pic>
        <p:nvPicPr>
          <p:cNvPr id="219" name="Google Shape;219;p23"/>
          <p:cNvPicPr preferRelativeResize="0"/>
          <p:nvPr/>
        </p:nvPicPr>
        <p:blipFill rotWithShape="1">
          <a:blip r:embed="rId3">
            <a:alphaModFix/>
          </a:blip>
          <a:srcRect b="0" l="0" r="0" t="0"/>
          <a:stretch/>
        </p:blipFill>
        <p:spPr>
          <a:xfrm>
            <a:off x="5169625" y="2065200"/>
            <a:ext cx="3500100" cy="1590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Revisit Row Checksum Scheme (RC)</a:t>
            </a:r>
            <a:endParaRPr/>
          </a:p>
        </p:txBody>
      </p:sp>
      <p:sp>
        <p:nvSpPr>
          <p:cNvPr id="225" name="Google Shape;22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6" name="Google Shape;226;p24"/>
          <p:cNvPicPr preferRelativeResize="0"/>
          <p:nvPr/>
        </p:nvPicPr>
        <p:blipFill rotWithShape="1">
          <a:blip r:embed="rId3">
            <a:alphaModFix/>
          </a:blip>
          <a:srcRect b="0" l="0" r="0" t="0"/>
          <a:stretch/>
        </p:blipFill>
        <p:spPr>
          <a:xfrm>
            <a:off x="3660250" y="1688900"/>
            <a:ext cx="5295900" cy="2095500"/>
          </a:xfrm>
          <a:prstGeom prst="rect">
            <a:avLst/>
          </a:prstGeom>
          <a:noFill/>
          <a:ln>
            <a:noFill/>
          </a:ln>
        </p:spPr>
      </p:pic>
      <p:pic>
        <p:nvPicPr>
          <p:cNvPr id="227" name="Google Shape;227;p24"/>
          <p:cNvPicPr preferRelativeResize="0"/>
          <p:nvPr/>
        </p:nvPicPr>
        <p:blipFill rotWithShape="1">
          <a:blip r:embed="rId4">
            <a:alphaModFix/>
          </a:blip>
          <a:srcRect b="0" l="0" r="0" t="0"/>
          <a:stretch/>
        </p:blipFill>
        <p:spPr>
          <a:xfrm>
            <a:off x="1132125" y="1979600"/>
            <a:ext cx="1714500" cy="1762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Revisit Column Checksum Scheme (ClC)</a:t>
            </a:r>
            <a:endParaRPr/>
          </a:p>
        </p:txBody>
      </p:sp>
      <p:sp>
        <p:nvSpPr>
          <p:cNvPr id="233" name="Google Shape;233;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4" name="Google Shape;234;p25"/>
          <p:cNvPicPr preferRelativeResize="0"/>
          <p:nvPr/>
        </p:nvPicPr>
        <p:blipFill rotWithShape="1">
          <a:blip r:embed="rId3">
            <a:alphaModFix/>
          </a:blip>
          <a:srcRect b="0" l="0" r="0" t="0"/>
          <a:stretch/>
        </p:blipFill>
        <p:spPr>
          <a:xfrm>
            <a:off x="3584013" y="1763338"/>
            <a:ext cx="5248275" cy="2047875"/>
          </a:xfrm>
          <a:prstGeom prst="rect">
            <a:avLst/>
          </a:prstGeom>
          <a:noFill/>
          <a:ln>
            <a:noFill/>
          </a:ln>
        </p:spPr>
      </p:pic>
      <p:pic>
        <p:nvPicPr>
          <p:cNvPr id="235" name="Google Shape;235;p25"/>
          <p:cNvPicPr preferRelativeResize="0"/>
          <p:nvPr/>
        </p:nvPicPr>
        <p:blipFill rotWithShape="1">
          <a:blip r:embed="rId4">
            <a:alphaModFix/>
          </a:blip>
          <a:srcRect b="0" l="0" r="0" t="0"/>
          <a:stretch/>
        </p:blipFill>
        <p:spPr>
          <a:xfrm>
            <a:off x="1132125" y="1979600"/>
            <a:ext cx="1714500" cy="176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Ability of Full Checksum Scheme</a:t>
            </a:r>
            <a:endParaRPr/>
          </a:p>
        </p:txBody>
      </p:sp>
      <p:sp>
        <p:nvSpPr>
          <p:cNvPr id="241" name="Google Shape;241;p26"/>
          <p:cNvSpPr txBox="1"/>
          <p:nvPr>
            <p:ph idx="1" type="body"/>
          </p:nvPr>
        </p:nvSpPr>
        <p:spPr>
          <a:xfrm>
            <a:off x="311700" y="1152475"/>
            <a:ext cx="5426100" cy="3416400"/>
          </a:xfrm>
          <a:prstGeom prst="rect">
            <a:avLst/>
          </a:prstGeom>
          <a:noFill/>
          <a:ln>
            <a:noFill/>
          </a:ln>
        </p:spPr>
        <p:txBody>
          <a:bodyPr anchorCtr="0" anchor="t" bIns="91425" lIns="91425" spcFirstLastPara="1" rIns="91425" wrap="square" tIns="91425">
            <a:noAutofit/>
          </a:bodyPr>
          <a:lstStyle/>
          <a:p>
            <a:pPr indent="-319087" lvl="0" marL="457200" rtl="0" algn="l">
              <a:lnSpc>
                <a:spcPct val="105000"/>
              </a:lnSpc>
              <a:spcBef>
                <a:spcPts val="0"/>
              </a:spcBef>
              <a:spcAft>
                <a:spcPts val="0"/>
              </a:spcAft>
              <a:buSzPts val="1425"/>
              <a:buChar char="●"/>
            </a:pPr>
            <a:r>
              <a:rPr lang="en-GB" sz="1425"/>
              <a:t>Full checksum scheme has the highest ability to correct soft errors. </a:t>
            </a:r>
            <a:endParaRPr sz="1425"/>
          </a:p>
          <a:p>
            <a:pPr indent="-319087" lvl="0" marL="457200" rtl="0" algn="l">
              <a:lnSpc>
                <a:spcPct val="105000"/>
              </a:lnSpc>
              <a:spcBef>
                <a:spcPts val="0"/>
              </a:spcBef>
              <a:spcAft>
                <a:spcPts val="0"/>
              </a:spcAft>
              <a:buSzPts val="1425"/>
              <a:buChar char="●"/>
            </a:pPr>
            <a:r>
              <a:rPr lang="en-GB" sz="1425"/>
              <a:t>The scheme uses both the row checksum Co1 and column checksum Co2 so that it can correct soft errors in both directions.</a:t>
            </a:r>
            <a:endParaRPr sz="1425"/>
          </a:p>
          <a:p>
            <a:pPr indent="-319087" lvl="0" marL="457200" rtl="0" algn="l">
              <a:lnSpc>
                <a:spcPct val="105000"/>
              </a:lnSpc>
              <a:spcBef>
                <a:spcPts val="0"/>
              </a:spcBef>
              <a:spcAft>
                <a:spcPts val="0"/>
              </a:spcAft>
              <a:buSzPts val="1425"/>
              <a:buChar char="●"/>
            </a:pPr>
            <a:r>
              <a:rPr lang="en-GB" sz="1425"/>
              <a:t>If soft errors exist in Co1, however, Co1 can no longer be used to locate or correct soft errors.</a:t>
            </a:r>
            <a:endParaRPr sz="1425"/>
          </a:p>
          <a:p>
            <a:pPr indent="-319087" lvl="0" marL="457200" rtl="0" algn="l">
              <a:lnSpc>
                <a:spcPct val="105000"/>
              </a:lnSpc>
              <a:spcBef>
                <a:spcPts val="0"/>
              </a:spcBef>
              <a:spcAft>
                <a:spcPts val="0"/>
              </a:spcAft>
              <a:buSzPts val="1425"/>
              <a:buChar char="●"/>
            </a:pPr>
            <a:r>
              <a:rPr lang="en-GB" sz="1425"/>
              <a:t> To support error correction in this situation, we use checksum Co5 and Co6 from the CoC scheme to locate the corrupted column, and we then use Co2 to correct the soft errors.</a:t>
            </a:r>
            <a:endParaRPr sz="1425"/>
          </a:p>
          <a:p>
            <a:pPr indent="-319087" lvl="0" marL="457200" rtl="0" algn="l">
              <a:lnSpc>
                <a:spcPct val="105000"/>
              </a:lnSpc>
              <a:spcBef>
                <a:spcPts val="0"/>
              </a:spcBef>
              <a:spcAft>
                <a:spcPts val="0"/>
              </a:spcAft>
              <a:buSzPts val="1425"/>
              <a:buChar char="●"/>
            </a:pPr>
            <a:r>
              <a:rPr lang="en-GB" sz="1425"/>
              <a:t> If soft errors exist in Co2, Co5 and Co7 are used to locate the corrupted row, and Co1 is used to correct the soft errors.</a:t>
            </a:r>
            <a:endParaRPr sz="1425"/>
          </a:p>
          <a:p>
            <a:pPr indent="0" lvl="0" marL="457200" rtl="0" algn="l">
              <a:lnSpc>
                <a:spcPct val="105000"/>
              </a:lnSpc>
              <a:spcBef>
                <a:spcPts val="1200"/>
              </a:spcBef>
              <a:spcAft>
                <a:spcPts val="1200"/>
              </a:spcAft>
              <a:buSzPts val="1800"/>
              <a:buNone/>
            </a:pPr>
            <a:r>
              <a:t/>
            </a:r>
            <a:endParaRPr sz="1425"/>
          </a:p>
        </p:txBody>
      </p:sp>
      <p:pic>
        <p:nvPicPr>
          <p:cNvPr id="242" name="Google Shape;242;p26"/>
          <p:cNvPicPr preferRelativeResize="0"/>
          <p:nvPr/>
        </p:nvPicPr>
        <p:blipFill rotWithShape="1">
          <a:blip r:embed="rId3">
            <a:alphaModFix/>
          </a:blip>
          <a:srcRect b="0" l="0" r="0" t="0"/>
          <a:stretch/>
        </p:blipFill>
        <p:spPr>
          <a:xfrm>
            <a:off x="5737700" y="1152475"/>
            <a:ext cx="3286125" cy="3124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Soft Error Protection Ability of CoC Scheme</a:t>
            </a:r>
            <a:endParaRPr/>
          </a:p>
        </p:txBody>
      </p:sp>
      <p:sp>
        <p:nvSpPr>
          <p:cNvPr id="248" name="Google Shape;24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15000"/>
              </a:lnSpc>
              <a:spcBef>
                <a:spcPts val="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rPr lang="en-GB"/>
              <a:t>When soft errors strike the input or output data:</a:t>
            </a:r>
            <a:endParaRPr/>
          </a:p>
          <a:p>
            <a:pPr indent="0" lvl="0" marL="0" rtl="0" algn="l">
              <a:lnSpc>
                <a:spcPct val="115000"/>
              </a:lnSpc>
              <a:spcBef>
                <a:spcPts val="1200"/>
              </a:spcBef>
              <a:spcAft>
                <a:spcPts val="0"/>
              </a:spcAft>
              <a:buSzPct val="142857"/>
              <a:buNone/>
            </a:pPr>
            <a:r>
              <a:rPr lang="en-GB"/>
              <a:t> </a:t>
            </a:r>
            <a:r>
              <a:rPr b="1" lang="en-GB"/>
              <a:t>A single soft error in O can be corrected by CoC using all checksums including Co5, Co6, and Co7.</a:t>
            </a:r>
            <a:endParaRPr b="1"/>
          </a:p>
          <a:p>
            <a:pPr indent="0" lvl="0" marL="0" rtl="0" algn="l">
              <a:lnSpc>
                <a:spcPct val="115000"/>
              </a:lnSpc>
              <a:spcBef>
                <a:spcPts val="1200"/>
              </a:spcBef>
              <a:spcAft>
                <a:spcPts val="1200"/>
              </a:spcAft>
              <a:buSzPct val="142857"/>
              <a:buNone/>
            </a:pPr>
            <a:r>
              <a:rPr b="1" lang="en-GB"/>
              <a:t>[CoC cannot correct soft errors across multiple blocks in O.]</a:t>
            </a:r>
            <a:endParaRPr b="1"/>
          </a:p>
        </p:txBody>
      </p:sp>
      <p:pic>
        <p:nvPicPr>
          <p:cNvPr id="249" name="Google Shape;249;p27"/>
          <p:cNvPicPr preferRelativeResize="0"/>
          <p:nvPr/>
        </p:nvPicPr>
        <p:blipFill rotWithShape="1">
          <a:blip r:embed="rId3">
            <a:alphaModFix/>
          </a:blip>
          <a:srcRect b="0" l="0" r="0" t="0"/>
          <a:stretch/>
        </p:blipFill>
        <p:spPr>
          <a:xfrm>
            <a:off x="753376" y="1477075"/>
            <a:ext cx="3058900" cy="1319200"/>
          </a:xfrm>
          <a:prstGeom prst="rect">
            <a:avLst/>
          </a:prstGeom>
          <a:noFill/>
          <a:ln>
            <a:noFill/>
          </a:ln>
        </p:spPr>
      </p:pic>
      <p:pic>
        <p:nvPicPr>
          <p:cNvPr id="250" name="Google Shape;250;p27"/>
          <p:cNvPicPr preferRelativeResize="0"/>
          <p:nvPr/>
        </p:nvPicPr>
        <p:blipFill rotWithShape="1">
          <a:blip r:embed="rId4">
            <a:alphaModFix/>
          </a:blip>
          <a:srcRect b="0" l="0" r="0" t="0"/>
          <a:stretch/>
        </p:blipFill>
        <p:spPr>
          <a:xfrm>
            <a:off x="4324300" y="1233325"/>
            <a:ext cx="4819700" cy="2071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Class assignment</a:t>
            </a:r>
            <a:endParaRPr/>
          </a:p>
        </p:txBody>
      </p:sp>
      <p:sp>
        <p:nvSpPr>
          <p:cNvPr id="256" name="Google Shape;25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500"/>
              <a:t>Show with some example index values :</a:t>
            </a:r>
            <a:endParaRPr sz="1500"/>
          </a:p>
          <a:p>
            <a:pPr indent="0" lvl="0" marL="457200" rtl="0" algn="l">
              <a:lnSpc>
                <a:spcPct val="105000"/>
              </a:lnSpc>
              <a:spcBef>
                <a:spcPts val="1200"/>
              </a:spcBef>
              <a:spcAft>
                <a:spcPts val="0"/>
              </a:spcAft>
              <a:buSzPts val="1800"/>
              <a:buNone/>
            </a:pPr>
            <a:r>
              <a:rPr lang="en-GB" sz="1500"/>
              <a:t>If soft errors exist in Co2, Co5 and Co7 are used to locate the corrupted row, and Co1 is used to correct the soft errors.</a:t>
            </a:r>
            <a:endParaRPr sz="1500"/>
          </a:p>
          <a:p>
            <a:pPr indent="0" lvl="0" marL="0" rtl="0" algn="l">
              <a:lnSpc>
                <a:spcPct val="115000"/>
              </a:lnSpc>
              <a:spcBef>
                <a:spcPts val="1200"/>
              </a:spcBef>
              <a:spcAft>
                <a:spcPts val="1200"/>
              </a:spcAft>
              <a:buSzPts val="1800"/>
              <a:buNone/>
            </a:pPr>
            <a:r>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en-GB" sz="1800">
                <a:solidFill>
                  <a:schemeClr val="dk2"/>
                </a:solidFill>
              </a:rPr>
              <a:t>Ability of four schemes</a:t>
            </a:r>
            <a:endParaRPr/>
          </a:p>
        </p:txBody>
      </p:sp>
      <p:sp>
        <p:nvSpPr>
          <p:cNvPr id="262" name="Google Shape;26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GB" sz="1400"/>
              <a:t>CoC scheme has the lowest error correction ability and that the full checksum scheme has the best error correction ability. </a:t>
            </a:r>
            <a:endParaRPr sz="1400"/>
          </a:p>
          <a:p>
            <a:pPr indent="-317500" lvl="0" marL="457200" rtl="0" algn="l">
              <a:lnSpc>
                <a:spcPct val="115000"/>
              </a:lnSpc>
              <a:spcBef>
                <a:spcPts val="0"/>
              </a:spcBef>
              <a:spcAft>
                <a:spcPts val="0"/>
              </a:spcAft>
              <a:buSzPts val="1400"/>
              <a:buChar char="●"/>
            </a:pPr>
            <a:r>
              <a:rPr lang="en-GB" sz="1400"/>
              <a:t>The abilities of the row checksum scheme and column checksum scheme are higher than that of the CoC scheme but lower than that of the full checksum scheme. </a:t>
            </a:r>
            <a:endParaRPr sz="1400"/>
          </a:p>
          <a:p>
            <a:pPr indent="-317500" lvl="0" marL="457200" rtl="0" algn="l">
              <a:lnSpc>
                <a:spcPct val="115000"/>
              </a:lnSpc>
              <a:spcBef>
                <a:spcPts val="0"/>
              </a:spcBef>
              <a:spcAft>
                <a:spcPts val="0"/>
              </a:spcAft>
              <a:buSzPts val="1400"/>
              <a:buChar char="●"/>
            </a:pPr>
            <a:r>
              <a:rPr lang="en-GB" sz="1400"/>
              <a:t>CoC-D can detect multiple soft errors but without correction ability. </a:t>
            </a:r>
            <a:endParaRPr sz="1400"/>
          </a:p>
          <a:p>
            <a:pPr indent="0" lvl="0" marL="457200" rtl="0" algn="l">
              <a:lnSpc>
                <a:spcPct val="115000"/>
              </a:lnSpc>
              <a:spcBef>
                <a:spcPts val="1200"/>
              </a:spcBef>
              <a:spcAft>
                <a:spcPts val="0"/>
              </a:spcAft>
              <a:buSzPts val="1800"/>
              <a:buNone/>
            </a:pPr>
            <a:r>
              <a:t/>
            </a:r>
            <a:endParaRPr sz="1400"/>
          </a:p>
          <a:p>
            <a:pPr indent="0" lvl="0" marL="457200" rtl="0" algn="l">
              <a:lnSpc>
                <a:spcPct val="115000"/>
              </a:lnSpc>
              <a:spcBef>
                <a:spcPts val="1200"/>
              </a:spcBef>
              <a:spcAft>
                <a:spcPts val="0"/>
              </a:spcAft>
              <a:buSzPts val="1800"/>
              <a:buNone/>
            </a:pPr>
            <a:r>
              <a:t/>
            </a:r>
            <a:endParaRPr sz="1400"/>
          </a:p>
          <a:p>
            <a:pPr indent="0" lvl="0" marL="457200" rtl="0" algn="l">
              <a:lnSpc>
                <a:spcPct val="115000"/>
              </a:lnSpc>
              <a:spcBef>
                <a:spcPts val="1200"/>
              </a:spcBef>
              <a:spcAft>
                <a:spcPts val="1200"/>
              </a:spcAft>
              <a:buSzPts val="1800"/>
              <a:buNone/>
            </a:pPr>
            <a:r>
              <a:rPr b="1" lang="en-GB" sz="1600"/>
              <a:t>The analysis here serves as the fundamental basis of our low-overhead high protection design.</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GB"/>
              <a:t>Resilient convolutional neural networks are essential for guaranteeing the correctness of inference applications.</a:t>
            </a:r>
            <a:endParaRPr/>
          </a:p>
          <a:p>
            <a:pPr indent="-334327" lvl="0" marL="457200" rtl="0" algn="l">
              <a:lnSpc>
                <a:spcPct val="115000"/>
              </a:lnSpc>
              <a:spcBef>
                <a:spcPts val="0"/>
              </a:spcBef>
              <a:spcAft>
                <a:spcPts val="0"/>
              </a:spcAft>
              <a:buSzPct val="100000"/>
              <a:buChar char="●"/>
            </a:pPr>
            <a:r>
              <a:rPr lang="en-GB"/>
              <a:t>A single bit flip happened during CNN image classification could result in as much as 40% and 70% SDC rate in datapath and memory, respectively.</a:t>
            </a:r>
            <a:endParaRPr/>
          </a:p>
          <a:p>
            <a:pPr indent="-334327" lvl="0" marL="457200" rtl="0" algn="l">
              <a:lnSpc>
                <a:spcPct val="115000"/>
              </a:lnSpc>
              <a:spcBef>
                <a:spcPts val="0"/>
              </a:spcBef>
              <a:spcAft>
                <a:spcPts val="0"/>
              </a:spcAft>
              <a:buSzPct val="100000"/>
              <a:buChar char="●"/>
            </a:pPr>
            <a:r>
              <a:rPr lang="en-GB"/>
              <a:t>Such high SDC rates would downgrade the CNN prediction accuracy dramatically.</a:t>
            </a:r>
            <a:endParaRPr/>
          </a:p>
          <a:p>
            <a:pPr indent="0" lvl="0" marL="457200" rtl="0" algn="l">
              <a:lnSpc>
                <a:spcPct val="115000"/>
              </a:lnSpc>
              <a:spcBef>
                <a:spcPts val="1200"/>
              </a:spcBef>
              <a:spcAft>
                <a:spcPts val="0"/>
              </a:spcAft>
              <a:buSzPct val="108108"/>
              <a:buNone/>
            </a:pPr>
            <a:r>
              <a:rPr lang="en-GB"/>
              <a:t>[</a:t>
            </a:r>
            <a:r>
              <a:rPr b="1" lang="en-GB"/>
              <a:t>SDC Rate: Silent Data Corruption (SDC) Rate</a:t>
            </a:r>
            <a:r>
              <a:rPr lang="en-GB"/>
              <a:t>]</a:t>
            </a:r>
            <a:endParaRPr/>
          </a:p>
          <a:p>
            <a:pPr indent="-352927" lvl="0" marL="457200" rtl="0" algn="l">
              <a:lnSpc>
                <a:spcPct val="115000"/>
              </a:lnSpc>
              <a:spcBef>
                <a:spcPts val="1200"/>
              </a:spcBef>
              <a:spcAft>
                <a:spcPts val="0"/>
              </a:spcAft>
              <a:buSzPct val="139572"/>
              <a:buChar char="●"/>
            </a:pPr>
            <a:r>
              <a:rPr lang="en-GB" sz="1516"/>
              <a:t>Existing resilient solutions (ECC) are insufficient for protecting CNN inference applications against multiple soft errors.</a:t>
            </a:r>
            <a:endParaRPr sz="1516"/>
          </a:p>
          <a:p>
            <a:pPr indent="0" lvl="0" marL="457200" rtl="0" algn="l">
              <a:lnSpc>
                <a:spcPct val="115000"/>
              </a:lnSpc>
              <a:spcBef>
                <a:spcPts val="1200"/>
              </a:spcBef>
              <a:spcAft>
                <a:spcPts val="0"/>
              </a:spcAft>
              <a:buSzPct val="108108"/>
              <a:buNone/>
            </a:pPr>
            <a:r>
              <a:t/>
            </a:r>
            <a:endParaRPr/>
          </a:p>
          <a:p>
            <a:pPr indent="0" lvl="0" marL="457200" rtl="0" algn="l">
              <a:lnSpc>
                <a:spcPct val="115000"/>
              </a:lnSpc>
              <a:spcBef>
                <a:spcPts val="1200"/>
              </a:spcBef>
              <a:spcAft>
                <a:spcPts val="1200"/>
              </a:spcAft>
              <a:buSzPct val="108108"/>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Multischeme Workflow for Soft Error Protection</a:t>
            </a:r>
            <a:endParaRPr/>
          </a:p>
        </p:txBody>
      </p:sp>
      <p:sp>
        <p:nvSpPr>
          <p:cNvPr id="268" name="Google Shape;268;p30"/>
          <p:cNvSpPr txBox="1"/>
          <p:nvPr>
            <p:ph idx="1" type="body"/>
          </p:nvPr>
        </p:nvSpPr>
        <p:spPr>
          <a:xfrm>
            <a:off x="311700" y="1152475"/>
            <a:ext cx="51315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t/>
            </a:r>
            <a:endParaRPr/>
          </a:p>
          <a:p>
            <a:pPr indent="-325755" lvl="0" marL="457200" rtl="0" algn="l">
              <a:lnSpc>
                <a:spcPct val="115000"/>
              </a:lnSpc>
              <a:spcBef>
                <a:spcPts val="1200"/>
              </a:spcBef>
              <a:spcAft>
                <a:spcPts val="0"/>
              </a:spcAft>
              <a:buSzPct val="100000"/>
              <a:buChar char="●"/>
            </a:pPr>
            <a:r>
              <a:rPr lang="en-GB"/>
              <a:t>To achieve the highest protection ability and lowest overhead: multischeme workflow by integrating the four schemes.</a:t>
            </a:r>
            <a:endParaRPr/>
          </a:p>
          <a:p>
            <a:pPr indent="-325755" lvl="0" marL="457200" rtl="0" algn="l">
              <a:lnSpc>
                <a:spcPct val="115000"/>
              </a:lnSpc>
              <a:spcBef>
                <a:spcPts val="0"/>
              </a:spcBef>
              <a:spcAft>
                <a:spcPts val="0"/>
              </a:spcAft>
              <a:buSzPct val="100000"/>
              <a:buChar char="●"/>
            </a:pPr>
            <a:r>
              <a:rPr lang="en-GB"/>
              <a:t>use CoC-D to detect errors because it has the lowest overhead. </a:t>
            </a:r>
            <a:endParaRPr/>
          </a:p>
          <a:p>
            <a:pPr indent="-325755" lvl="0" marL="457200" rtl="0" algn="l">
              <a:lnSpc>
                <a:spcPct val="115000"/>
              </a:lnSpc>
              <a:spcBef>
                <a:spcPts val="0"/>
              </a:spcBef>
              <a:spcAft>
                <a:spcPts val="0"/>
              </a:spcAft>
              <a:buSzPct val="100000"/>
              <a:buChar char="●"/>
            </a:pPr>
            <a:r>
              <a:rPr lang="en-GB"/>
              <a:t>For the error correction, put CoC in the beginning because it is the most lightweight method. </a:t>
            </a:r>
            <a:endParaRPr/>
          </a:p>
          <a:p>
            <a:pPr indent="-325755" lvl="0" marL="457200" rtl="0" algn="l">
              <a:lnSpc>
                <a:spcPct val="115000"/>
              </a:lnSpc>
              <a:spcBef>
                <a:spcPts val="0"/>
              </a:spcBef>
              <a:spcAft>
                <a:spcPts val="0"/>
              </a:spcAft>
              <a:buSzPct val="100000"/>
              <a:buChar char="●"/>
            </a:pPr>
            <a:r>
              <a:rPr lang="en-GB"/>
              <a:t>By comparison, FC has highest correction ability but also highest time overhead, so put it at the end of the workflow.</a:t>
            </a:r>
            <a:endParaRPr/>
          </a:p>
          <a:p>
            <a:pPr indent="0" lvl="0" marL="457200" rtl="0" algn="l">
              <a:lnSpc>
                <a:spcPct val="115000"/>
              </a:lnSpc>
              <a:spcBef>
                <a:spcPts val="1200"/>
              </a:spcBef>
              <a:spcAft>
                <a:spcPts val="1200"/>
              </a:spcAft>
              <a:buSzPct val="117647"/>
              <a:buNone/>
            </a:pPr>
            <a:r>
              <a:t/>
            </a:r>
            <a:endParaRPr/>
          </a:p>
        </p:txBody>
      </p:sp>
      <p:pic>
        <p:nvPicPr>
          <p:cNvPr id="269" name="Google Shape;269;p30"/>
          <p:cNvPicPr preferRelativeResize="0"/>
          <p:nvPr/>
        </p:nvPicPr>
        <p:blipFill rotWithShape="1">
          <a:blip r:embed="rId3">
            <a:alphaModFix/>
          </a:blip>
          <a:srcRect b="0" l="0" r="0" t="0"/>
          <a:stretch/>
        </p:blipFill>
        <p:spPr>
          <a:xfrm>
            <a:off x="5562000" y="1326338"/>
            <a:ext cx="3352800" cy="2238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Multischeme Workflow for Soft Error Protection</a:t>
            </a:r>
            <a:endParaRPr/>
          </a:p>
        </p:txBody>
      </p:sp>
      <p:sp>
        <p:nvSpPr>
          <p:cNvPr id="275" name="Google Shape;27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317500" lvl="0" marL="457200" rtl="0" algn="l">
              <a:lnSpc>
                <a:spcPct val="115000"/>
              </a:lnSpc>
              <a:spcBef>
                <a:spcPts val="1200"/>
              </a:spcBef>
              <a:spcAft>
                <a:spcPts val="0"/>
              </a:spcAft>
              <a:buSzPts val="1400"/>
              <a:buChar char="●"/>
            </a:pPr>
            <a:r>
              <a:rPr lang="en-GB" sz="1400"/>
              <a:t>The error detection modules will be executed for every execution whether there is a soft error or not. Thus, any unnecessary computations should be avoided in order to reduce the overall overhead. </a:t>
            </a:r>
            <a:endParaRPr sz="1400"/>
          </a:p>
          <a:p>
            <a:pPr indent="-317500" lvl="0" marL="457200" rtl="0" algn="l">
              <a:lnSpc>
                <a:spcPct val="115000"/>
              </a:lnSpc>
              <a:spcBef>
                <a:spcPts val="0"/>
              </a:spcBef>
              <a:spcAft>
                <a:spcPts val="0"/>
              </a:spcAft>
              <a:buSzPts val="1400"/>
              <a:buChar char="●"/>
            </a:pPr>
            <a:r>
              <a:rPr lang="en-GB" sz="1400"/>
              <a:t>For instance, both CoC-D and FC are able to detect all the soft errors, but we adopt only CoC-D in the workflow for error detection because FC has a much higher overhead. RC and ClC cannot detect soft errors correctly if the checksum is corrupted.</a:t>
            </a:r>
            <a:endParaRPr sz="1400"/>
          </a:p>
        </p:txBody>
      </p:sp>
      <p:pic>
        <p:nvPicPr>
          <p:cNvPr id="276" name="Google Shape;276;p31"/>
          <p:cNvPicPr preferRelativeResize="0"/>
          <p:nvPr/>
        </p:nvPicPr>
        <p:blipFill rotWithShape="1">
          <a:blip r:embed="rId3">
            <a:alphaModFix/>
          </a:blip>
          <a:srcRect b="0" l="0" r="0" t="0"/>
          <a:stretch/>
        </p:blipFill>
        <p:spPr>
          <a:xfrm>
            <a:off x="3242700" y="1152473"/>
            <a:ext cx="2894800" cy="193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Multischeme Workflow for Soft Error Protection</a:t>
            </a:r>
            <a:endParaRPr/>
          </a:p>
        </p:txBody>
      </p:sp>
      <p:sp>
        <p:nvSpPr>
          <p:cNvPr id="282" name="Google Shape;282;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t/>
            </a:r>
            <a:endParaRPr/>
          </a:p>
          <a:p>
            <a:pPr indent="-325755" lvl="0" marL="457200" rtl="0" algn="l">
              <a:lnSpc>
                <a:spcPct val="115000"/>
              </a:lnSpc>
              <a:spcBef>
                <a:spcPts val="1200"/>
              </a:spcBef>
              <a:spcAft>
                <a:spcPts val="0"/>
              </a:spcAft>
              <a:buSzPct val="100000"/>
              <a:buChar char="●"/>
            </a:pPr>
            <a:r>
              <a:rPr lang="en-GB"/>
              <a:t>The error correction module will not be executed until some soft errors are detected. The schemes in this module will be invoked to fix soft errors according to the workflow. If it fails to correct the errors due to inconsistency of checksum blocks or illegal error locations, the next-level scheme will be invoked.</a:t>
            </a:r>
            <a:endParaRPr/>
          </a:p>
        </p:txBody>
      </p:sp>
      <p:pic>
        <p:nvPicPr>
          <p:cNvPr id="283" name="Google Shape;283;p32"/>
          <p:cNvPicPr preferRelativeResize="0"/>
          <p:nvPr/>
        </p:nvPicPr>
        <p:blipFill rotWithShape="1">
          <a:blip r:embed="rId3">
            <a:alphaModFix/>
          </a:blip>
          <a:srcRect b="0" l="0" r="0" t="0"/>
          <a:stretch/>
        </p:blipFill>
        <p:spPr>
          <a:xfrm>
            <a:off x="2895600" y="1152473"/>
            <a:ext cx="2926325" cy="1953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Multischeme Workflow for Soft Error Protection</a:t>
            </a:r>
            <a:endParaRPr/>
          </a:p>
        </p:txBody>
      </p:sp>
      <p:sp>
        <p:nvSpPr>
          <p:cNvPr id="289" name="Google Shape;289;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317500" lvl="0" marL="457200" rtl="0" algn="l">
              <a:lnSpc>
                <a:spcPct val="115000"/>
              </a:lnSpc>
              <a:spcBef>
                <a:spcPts val="1200"/>
              </a:spcBef>
              <a:spcAft>
                <a:spcPts val="0"/>
              </a:spcAft>
              <a:buSzPts val="1400"/>
              <a:buChar char="●"/>
            </a:pPr>
            <a:r>
              <a:rPr lang="en-GB" sz="1400"/>
              <a:t>Checksums can be reused among different CNN schemes in the workflow, the runtime of the workflow is actually lower than the sum of all schemes’ runtimes. </a:t>
            </a:r>
            <a:endParaRPr sz="1400"/>
          </a:p>
          <a:p>
            <a:pPr indent="-317500" lvl="0" marL="457200" rtl="0" algn="l">
              <a:lnSpc>
                <a:spcPct val="115000"/>
              </a:lnSpc>
              <a:spcBef>
                <a:spcPts val="0"/>
              </a:spcBef>
              <a:spcAft>
                <a:spcPts val="0"/>
              </a:spcAft>
              <a:buSzPts val="1400"/>
              <a:buChar char="●"/>
            </a:pPr>
            <a:r>
              <a:rPr lang="en-GB" sz="1400"/>
              <a:t>For example, both CoC-D and CoC use Co5; if CoC-D detects soft errors and CoC is invoked to correct soft errors, CoC can save the time of computing Co5 and its corresponding summation So5, since they have been computed by CoC-D.</a:t>
            </a:r>
            <a:endParaRPr sz="1400"/>
          </a:p>
        </p:txBody>
      </p:sp>
      <p:pic>
        <p:nvPicPr>
          <p:cNvPr id="290" name="Google Shape;290;p33"/>
          <p:cNvPicPr preferRelativeResize="0"/>
          <p:nvPr/>
        </p:nvPicPr>
        <p:blipFill rotWithShape="1">
          <a:blip r:embed="rId3">
            <a:alphaModFix/>
          </a:blip>
          <a:srcRect b="0" l="0" r="0" t="0"/>
          <a:stretch/>
        </p:blipFill>
        <p:spPr>
          <a:xfrm>
            <a:off x="2895600" y="1152473"/>
            <a:ext cx="2926325" cy="1953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Multischeme Workflow for Soft Error Protection</a:t>
            </a:r>
            <a:endParaRPr/>
          </a:p>
        </p:txBody>
      </p:sp>
      <p:sp>
        <p:nvSpPr>
          <p:cNvPr id="296" name="Google Shape;296;p34"/>
          <p:cNvSpPr txBox="1"/>
          <p:nvPr>
            <p:ph idx="1" type="body"/>
          </p:nvPr>
        </p:nvSpPr>
        <p:spPr>
          <a:xfrm>
            <a:off x="311700" y="1152475"/>
            <a:ext cx="5594400" cy="3833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sz="1400"/>
              <a:t>Consider, runtime of the workflow CoC+FC as t0</a:t>
            </a:r>
            <a:endParaRPr sz="1400"/>
          </a:p>
          <a:p>
            <a:pPr indent="-317500" lvl="0" marL="457200" rtl="0" algn="l">
              <a:lnSpc>
                <a:spcPct val="115000"/>
              </a:lnSpc>
              <a:spcBef>
                <a:spcPts val="0"/>
              </a:spcBef>
              <a:spcAft>
                <a:spcPts val="0"/>
              </a:spcAft>
              <a:buSzPts val="1400"/>
              <a:buChar char="●"/>
            </a:pPr>
            <a:r>
              <a:rPr lang="en-GB" sz="1400"/>
              <a:t>the runtime of workflow CoC+RC as t1</a:t>
            </a:r>
            <a:endParaRPr sz="1400"/>
          </a:p>
          <a:p>
            <a:pPr indent="-317500" lvl="0" marL="457200" rtl="0" algn="l">
              <a:lnSpc>
                <a:spcPct val="115000"/>
              </a:lnSpc>
              <a:spcBef>
                <a:spcPts val="0"/>
              </a:spcBef>
              <a:spcAft>
                <a:spcPts val="0"/>
              </a:spcAft>
              <a:buSzPts val="1400"/>
              <a:buChar char="●"/>
            </a:pPr>
            <a:r>
              <a:rPr lang="en-GB" sz="1400"/>
              <a:t> the runtime of workflow CoC+RC+FC as t2. </a:t>
            </a:r>
            <a:endParaRPr sz="1400"/>
          </a:p>
          <a:p>
            <a:pPr indent="0" lvl="0" marL="457200" rtl="0" algn="l">
              <a:lnSpc>
                <a:spcPct val="115000"/>
              </a:lnSpc>
              <a:spcBef>
                <a:spcPts val="1200"/>
              </a:spcBef>
              <a:spcAft>
                <a:spcPts val="0"/>
              </a:spcAft>
              <a:buSzPts val="1800"/>
              <a:buNone/>
            </a:pPr>
            <a:r>
              <a:t/>
            </a:r>
            <a:endParaRPr sz="1400"/>
          </a:p>
          <a:p>
            <a:pPr indent="-317500" lvl="0" marL="457200" rtl="0" algn="l">
              <a:lnSpc>
                <a:spcPct val="115000"/>
              </a:lnSpc>
              <a:spcBef>
                <a:spcPts val="1200"/>
              </a:spcBef>
              <a:spcAft>
                <a:spcPts val="0"/>
              </a:spcAft>
              <a:buSzPts val="1400"/>
              <a:buChar char="●"/>
            </a:pPr>
            <a:r>
              <a:rPr lang="en-GB" sz="1400"/>
              <a:t>Enabling RC can fix some soft errors before FC, thus changing the runtime from t0 to t1. </a:t>
            </a:r>
            <a:endParaRPr sz="1400"/>
          </a:p>
          <a:p>
            <a:pPr indent="-317500" lvl="0" marL="457200" rtl="0" algn="l">
              <a:lnSpc>
                <a:spcPct val="115000"/>
              </a:lnSpc>
              <a:spcBef>
                <a:spcPts val="0"/>
              </a:spcBef>
              <a:spcAft>
                <a:spcPts val="0"/>
              </a:spcAft>
              <a:buSzPts val="1400"/>
              <a:buChar char="●"/>
            </a:pPr>
            <a:r>
              <a:rPr lang="en-GB" sz="1400"/>
              <a:t>When RC fails to correct soft errors, however, FC still needs to be invoked; and the runtime will increase from t0 to t2. </a:t>
            </a:r>
            <a:endParaRPr sz="1400"/>
          </a:p>
          <a:p>
            <a:pPr indent="-317500" lvl="0" marL="457200" rtl="0" algn="l">
              <a:lnSpc>
                <a:spcPct val="115000"/>
              </a:lnSpc>
              <a:spcBef>
                <a:spcPts val="0"/>
              </a:spcBef>
              <a:spcAft>
                <a:spcPts val="0"/>
              </a:spcAft>
              <a:buSzPts val="1400"/>
              <a:buChar char="●"/>
            </a:pPr>
            <a:r>
              <a:rPr lang="en-GB" sz="1400"/>
              <a:t>Denoting the probability of row soft errors by pr and the probability of column soft errors by pc, we can derive the average time saved by RC as ty = pr(t0 − t1) and the average time increase by RC as tn = pc(t2 − t0). </a:t>
            </a:r>
            <a:endParaRPr sz="1400"/>
          </a:p>
          <a:p>
            <a:pPr indent="-317500" lvl="0" marL="457200" rtl="0" algn="l">
              <a:lnSpc>
                <a:spcPct val="115000"/>
              </a:lnSpc>
              <a:spcBef>
                <a:spcPts val="0"/>
              </a:spcBef>
              <a:spcAft>
                <a:spcPts val="0"/>
              </a:spcAft>
              <a:buSzPts val="1400"/>
              <a:buChar char="●"/>
            </a:pPr>
            <a:r>
              <a:rPr lang="en-GB" sz="1400"/>
              <a:t>In order to minimize the total runtime, RC should be enabled when ty &gt; tn</a:t>
            </a:r>
            <a:endParaRPr sz="1400"/>
          </a:p>
        </p:txBody>
      </p:sp>
      <p:pic>
        <p:nvPicPr>
          <p:cNvPr id="297" name="Google Shape;297;p34"/>
          <p:cNvPicPr preferRelativeResize="0"/>
          <p:nvPr/>
        </p:nvPicPr>
        <p:blipFill rotWithShape="1">
          <a:blip r:embed="rId3">
            <a:alphaModFix/>
          </a:blip>
          <a:srcRect b="0" l="0" r="0" t="0"/>
          <a:stretch/>
        </p:blipFill>
        <p:spPr>
          <a:xfrm>
            <a:off x="6079550" y="1594923"/>
            <a:ext cx="2926325" cy="1953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39285"/>
              <a:buFont typeface="Arial"/>
              <a:buNone/>
            </a:pPr>
            <a:r>
              <a:rPr lang="en-GB">
                <a:solidFill>
                  <a:schemeClr val="dk2"/>
                </a:solidFill>
              </a:rPr>
              <a:t>Ref:</a:t>
            </a:r>
            <a:endParaRPr/>
          </a:p>
        </p:txBody>
      </p:sp>
      <p:sp>
        <p:nvSpPr>
          <p:cNvPr id="303" name="Google Shape;303;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GB" sz="1400"/>
              <a:t>https://www.researchgate.net/publication/348144782_FT-CNN_Algorithm-Based_Fault_Tolerance_for_Convolutional_Neural_Networks</a:t>
            </a:r>
            <a:endParaRPr sz="1400"/>
          </a:p>
          <a:p>
            <a:pPr indent="0" lvl="0" marL="0" rtl="0" algn="l">
              <a:lnSpc>
                <a:spcPct val="115000"/>
              </a:lnSpc>
              <a:spcBef>
                <a:spcPts val="0"/>
              </a:spcBef>
              <a:spcAft>
                <a:spcPts val="1200"/>
              </a:spcAft>
              <a:buSzPts val="1800"/>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Code Ref</a:t>
            </a:r>
            <a:endParaRPr/>
          </a:p>
        </p:txBody>
      </p:sp>
      <p:sp>
        <p:nvSpPr>
          <p:cNvPr id="309" name="Google Shape;30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https://oneapi-src.github.io/oneDNN/v0/index.html</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GB" u="sng">
                <a:solidFill>
                  <a:schemeClr val="hlink"/>
                </a:solidFill>
                <a:hlinkClick r:id="rId3"/>
              </a:rPr>
              <a:t>https://github.com/oneapi-src/oneDNN/blob/master/examples/cnn_inference_f32.cpp</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GB"/>
              <a:t>https://github.com/oneapi-src/oneDNN/blob/master/examples/cnn_inference_int8.cpp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CNN Basics</a:t>
            </a:r>
            <a:endParaRPr/>
          </a:p>
        </p:txBody>
      </p:sp>
      <p:pic>
        <p:nvPicPr>
          <p:cNvPr id="73" name="Google Shape;73;p4"/>
          <p:cNvPicPr preferRelativeResize="0"/>
          <p:nvPr/>
        </p:nvPicPr>
        <p:blipFill rotWithShape="1">
          <a:blip r:embed="rId3">
            <a:alphaModFix/>
          </a:blip>
          <a:srcRect b="0" l="0" r="0" t="0"/>
          <a:stretch/>
        </p:blipFill>
        <p:spPr>
          <a:xfrm>
            <a:off x="595766" y="1822388"/>
            <a:ext cx="4776459" cy="1135000"/>
          </a:xfrm>
          <a:prstGeom prst="rect">
            <a:avLst/>
          </a:prstGeom>
          <a:noFill/>
          <a:ln>
            <a:noFill/>
          </a:ln>
        </p:spPr>
      </p:pic>
      <p:pic>
        <p:nvPicPr>
          <p:cNvPr id="74" name="Google Shape;74;p4"/>
          <p:cNvPicPr preferRelativeResize="0"/>
          <p:nvPr/>
        </p:nvPicPr>
        <p:blipFill rotWithShape="1">
          <a:blip r:embed="rId4">
            <a:alphaModFix/>
          </a:blip>
          <a:srcRect b="0" l="0" r="0" t="0"/>
          <a:stretch/>
        </p:blipFill>
        <p:spPr>
          <a:xfrm>
            <a:off x="722013" y="3278650"/>
            <a:ext cx="5248275" cy="742950"/>
          </a:xfrm>
          <a:prstGeom prst="rect">
            <a:avLst/>
          </a:prstGeom>
          <a:noFill/>
          <a:ln>
            <a:noFill/>
          </a:ln>
        </p:spPr>
      </p:pic>
      <p:pic>
        <p:nvPicPr>
          <p:cNvPr id="75" name="Google Shape;75;p4"/>
          <p:cNvPicPr preferRelativeResize="0"/>
          <p:nvPr/>
        </p:nvPicPr>
        <p:blipFill rotWithShape="1">
          <a:blip r:embed="rId5">
            <a:alphaModFix/>
          </a:blip>
          <a:srcRect b="0" l="0" r="0" t="0"/>
          <a:stretch/>
        </p:blipFill>
        <p:spPr>
          <a:xfrm>
            <a:off x="893625" y="4226700"/>
            <a:ext cx="5200650" cy="495300"/>
          </a:xfrm>
          <a:prstGeom prst="rect">
            <a:avLst/>
          </a:prstGeom>
          <a:noFill/>
          <a:ln>
            <a:noFill/>
          </a:ln>
        </p:spPr>
      </p:pic>
      <p:pic>
        <p:nvPicPr>
          <p:cNvPr id="76" name="Google Shape;76;p4"/>
          <p:cNvPicPr preferRelativeResize="0"/>
          <p:nvPr/>
        </p:nvPicPr>
        <p:blipFill rotWithShape="1">
          <a:blip r:embed="rId6">
            <a:alphaModFix/>
          </a:blip>
          <a:srcRect b="0" l="0" r="0" t="0"/>
          <a:stretch/>
        </p:blipFill>
        <p:spPr>
          <a:xfrm>
            <a:off x="5624675" y="578350"/>
            <a:ext cx="3443154" cy="199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2" name="Google Shape;8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3" name="Google Shape;83;p5"/>
          <p:cNvPicPr preferRelativeResize="0"/>
          <p:nvPr/>
        </p:nvPicPr>
        <p:blipFill rotWithShape="1">
          <a:blip r:embed="rId3">
            <a:alphaModFix/>
          </a:blip>
          <a:srcRect b="0" l="0" r="0" t="0"/>
          <a:stretch/>
        </p:blipFill>
        <p:spPr>
          <a:xfrm>
            <a:off x="215473" y="1912023"/>
            <a:ext cx="4468250" cy="2586875"/>
          </a:xfrm>
          <a:prstGeom prst="rect">
            <a:avLst/>
          </a:prstGeom>
          <a:noFill/>
          <a:ln>
            <a:noFill/>
          </a:ln>
        </p:spPr>
      </p:pic>
      <p:pic>
        <p:nvPicPr>
          <p:cNvPr id="84" name="Google Shape;84;p5"/>
          <p:cNvPicPr preferRelativeResize="0"/>
          <p:nvPr/>
        </p:nvPicPr>
        <p:blipFill rotWithShape="1">
          <a:blip r:embed="rId4">
            <a:alphaModFix/>
          </a:blip>
          <a:srcRect b="0" l="0" r="0" t="0"/>
          <a:stretch/>
        </p:blipFill>
        <p:spPr>
          <a:xfrm>
            <a:off x="4897775" y="1535788"/>
            <a:ext cx="3934525" cy="264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Checksum</a:t>
            </a:r>
            <a:endParaRPr/>
          </a:p>
        </p:txBody>
      </p:sp>
      <p:sp>
        <p:nvSpPr>
          <p:cNvPr id="90" name="Google Shape;90;p6"/>
          <p:cNvSpPr txBox="1"/>
          <p:nvPr>
            <p:ph idx="1" type="body"/>
          </p:nvPr>
        </p:nvSpPr>
        <p:spPr>
          <a:xfrm>
            <a:off x="-303625" y="1215575"/>
            <a:ext cx="5999400" cy="3416400"/>
          </a:xfrm>
          <a:prstGeom prst="rect">
            <a:avLst/>
          </a:prstGeom>
          <a:noFill/>
          <a:ln>
            <a:noFill/>
          </a:ln>
        </p:spPr>
        <p:txBody>
          <a:bodyPr anchorCtr="0" anchor="t" bIns="91425" lIns="91425" spcFirstLastPara="1" rIns="91425" wrap="square" tIns="91425">
            <a:noAutofit/>
          </a:bodyPr>
          <a:lstStyle/>
          <a:p>
            <a:pPr indent="-317500" lvl="0" marL="685800" rtl="0" algn="l">
              <a:lnSpc>
                <a:spcPct val="158000"/>
              </a:lnSpc>
              <a:spcBef>
                <a:spcPts val="0"/>
              </a:spcBef>
              <a:spcAft>
                <a:spcPts val="0"/>
              </a:spcAft>
              <a:buClr>
                <a:srgbClr val="273239"/>
              </a:buClr>
              <a:buSzPts val="1400"/>
              <a:buChar char="●"/>
            </a:pPr>
            <a:r>
              <a:rPr lang="en-GB" sz="1400">
                <a:solidFill>
                  <a:srgbClr val="273239"/>
                </a:solidFill>
                <a:highlight>
                  <a:srgbClr val="FFFFFF"/>
                </a:highlight>
              </a:rPr>
              <a:t>In checksum error detection scheme, the data is divided into k segments each of m bits.</a:t>
            </a:r>
            <a:endParaRPr sz="1400">
              <a:solidFill>
                <a:srgbClr val="273239"/>
              </a:solidFill>
              <a:highlight>
                <a:srgbClr val="FFFFFF"/>
              </a:highlight>
            </a:endParaRPr>
          </a:p>
          <a:p>
            <a:pPr indent="-317500" lvl="0" marL="685800" rtl="0" algn="l">
              <a:lnSpc>
                <a:spcPct val="158000"/>
              </a:lnSpc>
              <a:spcBef>
                <a:spcPts val="0"/>
              </a:spcBef>
              <a:spcAft>
                <a:spcPts val="0"/>
              </a:spcAft>
              <a:buClr>
                <a:srgbClr val="273239"/>
              </a:buClr>
              <a:buSzPts val="1400"/>
              <a:buChar char="●"/>
            </a:pPr>
            <a:r>
              <a:rPr lang="en-GB" sz="1400">
                <a:solidFill>
                  <a:srgbClr val="273239"/>
                </a:solidFill>
                <a:highlight>
                  <a:srgbClr val="FFFFFF"/>
                </a:highlight>
              </a:rPr>
              <a:t>In the sender’s end the segments are added using 1’s complement arithmetic to get the sum. The sum is complemented to get the checksum.</a:t>
            </a:r>
            <a:endParaRPr sz="1400">
              <a:solidFill>
                <a:srgbClr val="273239"/>
              </a:solidFill>
              <a:highlight>
                <a:srgbClr val="FFFFFF"/>
              </a:highlight>
            </a:endParaRPr>
          </a:p>
          <a:p>
            <a:pPr indent="-317500" lvl="0" marL="685800" rtl="0" algn="l">
              <a:lnSpc>
                <a:spcPct val="158000"/>
              </a:lnSpc>
              <a:spcBef>
                <a:spcPts val="0"/>
              </a:spcBef>
              <a:spcAft>
                <a:spcPts val="0"/>
              </a:spcAft>
              <a:buClr>
                <a:srgbClr val="273239"/>
              </a:buClr>
              <a:buSzPts val="1400"/>
              <a:buChar char="●"/>
            </a:pPr>
            <a:r>
              <a:rPr lang="en-GB" sz="1400">
                <a:solidFill>
                  <a:srgbClr val="273239"/>
                </a:solidFill>
                <a:highlight>
                  <a:srgbClr val="FFFFFF"/>
                </a:highlight>
              </a:rPr>
              <a:t>The checksum segment is sent along with the data segments.</a:t>
            </a:r>
            <a:endParaRPr sz="1400">
              <a:solidFill>
                <a:srgbClr val="273239"/>
              </a:solidFill>
              <a:highlight>
                <a:srgbClr val="FFFFFF"/>
              </a:highlight>
            </a:endParaRPr>
          </a:p>
          <a:p>
            <a:pPr indent="-317500" lvl="0" marL="685800" rtl="0" algn="l">
              <a:lnSpc>
                <a:spcPct val="158000"/>
              </a:lnSpc>
              <a:spcBef>
                <a:spcPts val="0"/>
              </a:spcBef>
              <a:spcAft>
                <a:spcPts val="0"/>
              </a:spcAft>
              <a:buClr>
                <a:srgbClr val="273239"/>
              </a:buClr>
              <a:buSzPts val="1400"/>
              <a:buChar char="●"/>
            </a:pPr>
            <a:r>
              <a:rPr lang="en-GB" sz="1400">
                <a:solidFill>
                  <a:srgbClr val="273239"/>
                </a:solidFill>
                <a:highlight>
                  <a:srgbClr val="FFFFFF"/>
                </a:highlight>
              </a:rPr>
              <a:t>At the receiver’s end, all received segments are added using 1’s complement arithmetic to get the sum. The sum is complemented.</a:t>
            </a:r>
            <a:endParaRPr sz="1400">
              <a:solidFill>
                <a:srgbClr val="273239"/>
              </a:solidFill>
              <a:highlight>
                <a:srgbClr val="FFFFFF"/>
              </a:highlight>
            </a:endParaRPr>
          </a:p>
          <a:p>
            <a:pPr indent="-317500" lvl="0" marL="685800" rtl="0" algn="l">
              <a:lnSpc>
                <a:spcPct val="158000"/>
              </a:lnSpc>
              <a:spcBef>
                <a:spcPts val="0"/>
              </a:spcBef>
              <a:spcAft>
                <a:spcPts val="0"/>
              </a:spcAft>
              <a:buClr>
                <a:srgbClr val="273239"/>
              </a:buClr>
              <a:buSzPts val="1400"/>
              <a:buChar char="●"/>
            </a:pPr>
            <a:r>
              <a:rPr lang="en-GB" sz="1400">
                <a:solidFill>
                  <a:srgbClr val="273239"/>
                </a:solidFill>
                <a:highlight>
                  <a:srgbClr val="FFFFFF"/>
                </a:highlight>
              </a:rPr>
              <a:t>If the result is zero, the received data is accepted; otherwise discarded.</a:t>
            </a:r>
            <a:endParaRPr sz="1400">
              <a:solidFill>
                <a:srgbClr val="273239"/>
              </a:solidFill>
              <a:highlight>
                <a:srgbClr val="FFFFFF"/>
              </a:highlight>
            </a:endParaRPr>
          </a:p>
          <a:p>
            <a:pPr indent="0" lvl="0" marL="0" rtl="0" algn="l">
              <a:lnSpc>
                <a:spcPct val="115000"/>
              </a:lnSpc>
              <a:spcBef>
                <a:spcPts val="3600"/>
              </a:spcBef>
              <a:spcAft>
                <a:spcPts val="1200"/>
              </a:spcAft>
              <a:buSzPts val="1800"/>
              <a:buNone/>
            </a:pPr>
            <a:r>
              <a:t/>
            </a:r>
            <a:endParaRPr sz="1400"/>
          </a:p>
        </p:txBody>
      </p:sp>
      <p:pic>
        <p:nvPicPr>
          <p:cNvPr id="91" name="Google Shape;91;p6"/>
          <p:cNvPicPr preferRelativeResize="0"/>
          <p:nvPr/>
        </p:nvPicPr>
        <p:blipFill rotWithShape="1">
          <a:blip r:embed="rId3">
            <a:alphaModFix/>
          </a:blip>
          <a:srcRect b="0" l="0" r="0" t="0"/>
          <a:stretch/>
        </p:blipFill>
        <p:spPr>
          <a:xfrm>
            <a:off x="5848175" y="1170125"/>
            <a:ext cx="3143425" cy="29209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CNN Checksums</a:t>
            </a:r>
            <a:endParaRPr/>
          </a:p>
        </p:txBody>
      </p:sp>
      <p:sp>
        <p:nvSpPr>
          <p:cNvPr id="97" name="Google Shape;9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8" name="Google Shape;98;p7"/>
          <p:cNvPicPr preferRelativeResize="0"/>
          <p:nvPr/>
        </p:nvPicPr>
        <p:blipFill rotWithShape="1">
          <a:blip r:embed="rId3">
            <a:alphaModFix/>
          </a:blip>
          <a:srcRect b="0" l="0" r="0" t="0"/>
          <a:stretch/>
        </p:blipFill>
        <p:spPr>
          <a:xfrm>
            <a:off x="665523" y="1994773"/>
            <a:ext cx="4021400" cy="2495250"/>
          </a:xfrm>
          <a:prstGeom prst="rect">
            <a:avLst/>
          </a:prstGeom>
          <a:noFill/>
          <a:ln>
            <a:noFill/>
          </a:ln>
        </p:spPr>
      </p:pic>
      <p:pic>
        <p:nvPicPr>
          <p:cNvPr id="99" name="Google Shape;99;p7"/>
          <p:cNvPicPr preferRelativeResize="0"/>
          <p:nvPr/>
        </p:nvPicPr>
        <p:blipFill rotWithShape="1">
          <a:blip r:embed="rId4">
            <a:alphaModFix/>
          </a:blip>
          <a:srcRect b="0" l="0" r="0" t="0"/>
          <a:stretch/>
        </p:blipFill>
        <p:spPr>
          <a:xfrm>
            <a:off x="6630113" y="1236663"/>
            <a:ext cx="1952625" cy="1152525"/>
          </a:xfrm>
          <a:prstGeom prst="rect">
            <a:avLst/>
          </a:prstGeom>
          <a:noFill/>
          <a:ln>
            <a:noFill/>
          </a:ln>
        </p:spPr>
      </p:pic>
      <p:sp>
        <p:nvSpPr>
          <p:cNvPr id="100" name="Google Shape;100;p7"/>
          <p:cNvSpPr txBox="1"/>
          <p:nvPr/>
        </p:nvSpPr>
        <p:spPr>
          <a:xfrm>
            <a:off x="5116650" y="3209650"/>
            <a:ext cx="38946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Cd1 and Cw1 are calculated before the convolution operation,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Any memory error striking D or W during the convolution would not affect Cd1 or Cw1.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CNN Checksums</a:t>
            </a:r>
            <a:endParaRPr/>
          </a:p>
        </p:txBody>
      </p:sp>
      <p:sp>
        <p:nvSpPr>
          <p:cNvPr id="106" name="Google Shape;106;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7" name="Google Shape;107;p8"/>
          <p:cNvPicPr preferRelativeResize="0"/>
          <p:nvPr/>
        </p:nvPicPr>
        <p:blipFill rotWithShape="1">
          <a:blip r:embed="rId3">
            <a:alphaModFix/>
          </a:blip>
          <a:srcRect b="0" l="0" r="0" t="0"/>
          <a:stretch/>
        </p:blipFill>
        <p:spPr>
          <a:xfrm>
            <a:off x="460398" y="1237448"/>
            <a:ext cx="4021400" cy="2495250"/>
          </a:xfrm>
          <a:prstGeom prst="rect">
            <a:avLst/>
          </a:prstGeom>
          <a:noFill/>
          <a:ln>
            <a:noFill/>
          </a:ln>
        </p:spPr>
      </p:pic>
      <p:sp>
        <p:nvSpPr>
          <p:cNvPr id="108" name="Google Shape;108;p8"/>
          <p:cNvSpPr txBox="1"/>
          <p:nvPr/>
        </p:nvSpPr>
        <p:spPr>
          <a:xfrm>
            <a:off x="4386175" y="2378875"/>
            <a:ext cx="45318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The output O is represented in the form of blocks.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Elements inside the same block are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independent with respect to checksums.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 perform the checksum comparison independently for each element across blocks.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 Multiple soft errors in the same block can be detected and corrected independently.</a:t>
            </a:r>
            <a:endParaRPr b="0" i="0" sz="1400" u="none" cap="none" strike="noStrike">
              <a:solidFill>
                <a:srgbClr val="000000"/>
              </a:solidFill>
              <a:latin typeface="Arial"/>
              <a:ea typeface="Arial"/>
              <a:cs typeface="Arial"/>
              <a:sym typeface="Arial"/>
            </a:endParaRPr>
          </a:p>
        </p:txBody>
      </p:sp>
      <p:pic>
        <p:nvPicPr>
          <p:cNvPr id="109" name="Google Shape;109;p8"/>
          <p:cNvPicPr preferRelativeResize="0"/>
          <p:nvPr/>
        </p:nvPicPr>
        <p:blipFill rotWithShape="1">
          <a:blip r:embed="rId4">
            <a:alphaModFix/>
          </a:blip>
          <a:srcRect b="0" l="0" r="0" t="0"/>
          <a:stretch/>
        </p:blipFill>
        <p:spPr>
          <a:xfrm>
            <a:off x="6972350" y="228838"/>
            <a:ext cx="1714500"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Distributive property of Convolution</a:t>
            </a:r>
            <a:endParaRPr/>
          </a:p>
        </p:txBody>
      </p:sp>
      <p:sp>
        <p:nvSpPr>
          <p:cNvPr id="115" name="Google Shape;1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6" name="Google Shape;116;p9"/>
          <p:cNvPicPr preferRelativeResize="0"/>
          <p:nvPr/>
        </p:nvPicPr>
        <p:blipFill rotWithShape="1">
          <a:blip r:embed="rId3">
            <a:alphaModFix/>
          </a:blip>
          <a:srcRect b="0" l="0" r="0" t="0"/>
          <a:stretch/>
        </p:blipFill>
        <p:spPr>
          <a:xfrm>
            <a:off x="4013475" y="1017713"/>
            <a:ext cx="5162550" cy="2143125"/>
          </a:xfrm>
          <a:prstGeom prst="rect">
            <a:avLst/>
          </a:prstGeom>
          <a:noFill/>
          <a:ln>
            <a:noFill/>
          </a:ln>
        </p:spPr>
      </p:pic>
      <p:pic>
        <p:nvPicPr>
          <p:cNvPr id="117" name="Google Shape;117;p9"/>
          <p:cNvPicPr preferRelativeResize="0"/>
          <p:nvPr/>
        </p:nvPicPr>
        <p:blipFill rotWithShape="1">
          <a:blip r:embed="rId4">
            <a:alphaModFix/>
          </a:blip>
          <a:srcRect b="0" l="0" r="0" t="0"/>
          <a:stretch/>
        </p:blipFill>
        <p:spPr>
          <a:xfrm>
            <a:off x="311700" y="2919250"/>
            <a:ext cx="3701771"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