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b90904c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b90904c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db90904c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db90904c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db90904c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db90904c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db90904c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db90904c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db90904c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db90904c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db90904c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db90904c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db90904c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db90904c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b90904c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b90904c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db90904c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db90904c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db90904c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db90904c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db90904c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db90904c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db90904c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db90904c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db90904c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db90904c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db90904c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db90904c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db90904c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db90904c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db90904c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db90904c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db90904c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db90904c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db90904c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db90904c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db90904c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db90904c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db90904c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db90904c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db90904c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db90904c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ca054d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ca054d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b90904c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b90904c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ca054da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ca054da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ca054da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ca054da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ca054da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ca054da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ca054da8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ca054da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ca054da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ca054da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ca054da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ca054da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db90904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db90904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db90904c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db90904c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db90904c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db90904c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db90904c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db90904c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ca054da8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ca054da8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ca054da8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ca054da8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ca054da8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ca054da8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db90904c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db90904c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db90904c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db90904c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db90904c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db90904c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db90904c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db90904c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db90904c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db90904c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db90904c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db90904c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db90904c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db90904c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db90904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db90904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db90904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db90904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b90904c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b90904c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db90904c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db90904c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db90904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db90904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0.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chip.org/wiki/die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Analyzing and Mitigating the Impact of Permanent Faults on a Systolic Array Based Neural Network Accelerator </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Ref: https://arxiv.org/pdf/1802.04657.pdf</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729199" y="628138"/>
            <a:ext cx="3071975" cy="4465075"/>
          </a:xfrm>
          <a:prstGeom prst="rect">
            <a:avLst/>
          </a:prstGeom>
          <a:noFill/>
          <a:ln>
            <a:noFill/>
          </a:ln>
        </p:spPr>
      </p:pic>
      <p:pic>
        <p:nvPicPr>
          <p:cNvPr id="113" name="Google Shape;113;p22"/>
          <p:cNvPicPr preferRelativeResize="0"/>
          <p:nvPr/>
        </p:nvPicPr>
        <p:blipFill>
          <a:blip r:embed="rId4">
            <a:alphaModFix/>
          </a:blip>
          <a:stretch>
            <a:fillRect/>
          </a:stretch>
        </p:blipFill>
        <p:spPr>
          <a:xfrm>
            <a:off x="6176407" y="628150"/>
            <a:ext cx="2877369" cy="436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1909101" y="745000"/>
            <a:ext cx="6411800" cy="4398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219200" y="495300"/>
            <a:ext cx="6117375" cy="378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Imperfections in DNN accelerators</a:t>
            </a:r>
            <a:endParaRPr/>
          </a:p>
        </p:txBody>
      </p:sp>
      <p:sp>
        <p:nvSpPr>
          <p:cNvPr id="131" name="Google Shape;131;p25"/>
          <p:cNvSpPr txBox="1"/>
          <p:nvPr>
            <p:ph idx="1" type="body"/>
          </p:nvPr>
        </p:nvSpPr>
        <p:spPr>
          <a:xfrm>
            <a:off x="311700" y="1152475"/>
            <a:ext cx="50055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en" sz="1600"/>
              <a:t>DNN accelerators are fabricated using nanometre CMOS technologies, which require a highly sophisticated manufacturing process. </a:t>
            </a:r>
            <a:endParaRPr sz="1600"/>
          </a:p>
          <a:p>
            <a:pPr indent="-330200" lvl="0" marL="457200" rtl="0" algn="l">
              <a:lnSpc>
                <a:spcPct val="95000"/>
              </a:lnSpc>
              <a:spcBef>
                <a:spcPts val="0"/>
              </a:spcBef>
              <a:spcAft>
                <a:spcPts val="0"/>
              </a:spcAft>
              <a:buSzPts val="1600"/>
              <a:buChar char="●"/>
            </a:pPr>
            <a:r>
              <a:rPr lang="en" sz="1600"/>
              <a:t>The imperfections in the process result in defects in the fabricated chips.</a:t>
            </a:r>
            <a:endParaRPr sz="1600"/>
          </a:p>
          <a:p>
            <a:pPr indent="-330200" lvl="0" marL="457200" rtl="0" algn="l">
              <a:lnSpc>
                <a:spcPct val="95000"/>
              </a:lnSpc>
              <a:spcBef>
                <a:spcPts val="0"/>
              </a:spcBef>
              <a:spcAft>
                <a:spcPts val="0"/>
              </a:spcAft>
              <a:buSzPts val="1600"/>
              <a:buChar char="●"/>
            </a:pPr>
            <a:r>
              <a:rPr lang="en" sz="1600"/>
              <a:t> These defects can take a wide variety of forms, from permanent faults (e.g. stuck-at faults) that affect the functionality of the chips to variations that affect just the operating characteristics of the hardware (e.g. timing errors ).</a:t>
            </a:r>
            <a:endParaRPr sz="1600"/>
          </a:p>
        </p:txBody>
      </p:sp>
      <p:pic>
        <p:nvPicPr>
          <p:cNvPr id="132" name="Google Shape;132;p25"/>
          <p:cNvPicPr preferRelativeResize="0"/>
          <p:nvPr/>
        </p:nvPicPr>
        <p:blipFill>
          <a:blip r:embed="rId3">
            <a:alphaModFix/>
          </a:blip>
          <a:stretch>
            <a:fillRect/>
          </a:stretch>
        </p:blipFill>
        <p:spPr>
          <a:xfrm>
            <a:off x="5185525" y="1152475"/>
            <a:ext cx="3855024" cy="258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300"/>
          </a:p>
          <a:p>
            <a:pPr indent="0" lvl="0" marL="0" rtl="0" algn="l">
              <a:spcBef>
                <a:spcPts val="1200"/>
              </a:spcBef>
              <a:spcAft>
                <a:spcPts val="0"/>
              </a:spcAft>
              <a:buNone/>
            </a:pPr>
            <a:r>
              <a:t/>
            </a:r>
            <a:endParaRPr b="1" sz="2300"/>
          </a:p>
          <a:p>
            <a:pPr indent="0" lvl="0" marL="0" rtl="0" algn="l">
              <a:spcBef>
                <a:spcPts val="1200"/>
              </a:spcBef>
              <a:spcAft>
                <a:spcPts val="0"/>
              </a:spcAft>
              <a:buNone/>
            </a:pPr>
            <a:r>
              <a:t/>
            </a:r>
            <a:endParaRPr b="1" sz="2300"/>
          </a:p>
          <a:p>
            <a:pPr indent="0" lvl="0" marL="0" rtl="0" algn="l">
              <a:lnSpc>
                <a:spcPct val="95000"/>
              </a:lnSpc>
              <a:spcBef>
                <a:spcPts val="1200"/>
              </a:spcBef>
              <a:spcAft>
                <a:spcPts val="1200"/>
              </a:spcAft>
              <a:buNone/>
            </a:pPr>
            <a:r>
              <a:rPr b="1" lang="en" sz="2065"/>
              <a:t>P</a:t>
            </a:r>
            <a:r>
              <a:rPr b="1" lang="en" sz="2065"/>
              <a:t>ermanent faults (e.g. stuck-at faults) in DNN accelerators</a:t>
            </a:r>
            <a:endParaRPr b="1"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4570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Ref: https://web.stanford.edu/class/ee386/public/stuck_at_fault_6per_page</a:t>
            </a:r>
            <a:endParaRPr/>
          </a:p>
        </p:txBody>
      </p:sp>
      <p:pic>
        <p:nvPicPr>
          <p:cNvPr id="144" name="Google Shape;144;p27"/>
          <p:cNvPicPr preferRelativeResize="0"/>
          <p:nvPr/>
        </p:nvPicPr>
        <p:blipFill>
          <a:blip r:embed="rId3">
            <a:alphaModFix/>
          </a:blip>
          <a:stretch>
            <a:fillRect/>
          </a:stretch>
        </p:blipFill>
        <p:spPr>
          <a:xfrm>
            <a:off x="5439425" y="1188888"/>
            <a:ext cx="3581400" cy="2257425"/>
          </a:xfrm>
          <a:prstGeom prst="rect">
            <a:avLst/>
          </a:prstGeom>
          <a:noFill/>
          <a:ln>
            <a:noFill/>
          </a:ln>
        </p:spPr>
      </p:pic>
      <p:pic>
        <p:nvPicPr>
          <p:cNvPr id="145" name="Google Shape;145;p27"/>
          <p:cNvPicPr preferRelativeResize="0"/>
          <p:nvPr/>
        </p:nvPicPr>
        <p:blipFill>
          <a:blip r:embed="rId4">
            <a:alphaModFix/>
          </a:blip>
          <a:stretch>
            <a:fillRect/>
          </a:stretch>
        </p:blipFill>
        <p:spPr>
          <a:xfrm>
            <a:off x="152400" y="152400"/>
            <a:ext cx="2960825" cy="2257425"/>
          </a:xfrm>
          <a:prstGeom prst="rect">
            <a:avLst/>
          </a:prstGeom>
          <a:noFill/>
          <a:ln>
            <a:noFill/>
          </a:ln>
        </p:spPr>
      </p:pic>
      <p:pic>
        <p:nvPicPr>
          <p:cNvPr id="146" name="Google Shape;146;p27"/>
          <p:cNvPicPr preferRelativeResize="0"/>
          <p:nvPr/>
        </p:nvPicPr>
        <p:blipFill>
          <a:blip r:embed="rId5">
            <a:alphaModFix/>
          </a:blip>
          <a:stretch>
            <a:fillRect/>
          </a:stretch>
        </p:blipFill>
        <p:spPr>
          <a:xfrm>
            <a:off x="508100" y="2762775"/>
            <a:ext cx="2712038" cy="180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Permanent Faults on TPU</a:t>
            </a:r>
            <a:endParaRPr/>
          </a:p>
        </p:txBody>
      </p:sp>
      <p:sp>
        <p:nvSpPr>
          <p:cNvPr id="152" name="Google Shape;152;p28"/>
          <p:cNvSpPr txBox="1"/>
          <p:nvPr>
            <p:ph idx="1" type="body"/>
          </p:nvPr>
        </p:nvSpPr>
        <p:spPr>
          <a:xfrm>
            <a:off x="5206600" y="1152475"/>
            <a:ext cx="36255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05000"/>
              </a:lnSpc>
              <a:spcBef>
                <a:spcPts val="0"/>
              </a:spcBef>
              <a:spcAft>
                <a:spcPts val="0"/>
              </a:spcAft>
              <a:buSzPts val="1600"/>
              <a:buChar char="●"/>
            </a:pPr>
            <a:r>
              <a:rPr lang="en" sz="1600"/>
              <a:t>For TIMIT, we observe that even with only four faulty MACs (i.e., with only ⇠ 0.005% MACs faulty), the classification accuracy drops from the 74.13% to 39.69%.</a:t>
            </a:r>
            <a:endParaRPr sz="1600"/>
          </a:p>
          <a:p>
            <a:pPr indent="-330200" lvl="0" marL="457200" rtl="0" algn="l">
              <a:lnSpc>
                <a:spcPct val="105000"/>
              </a:lnSpc>
              <a:spcBef>
                <a:spcPts val="0"/>
              </a:spcBef>
              <a:spcAft>
                <a:spcPts val="0"/>
              </a:spcAft>
              <a:buSzPts val="1600"/>
              <a:buChar char="●"/>
            </a:pPr>
            <a:r>
              <a:rPr lang="en" sz="1600"/>
              <a:t>Golden = Fault free</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1200"/>
              </a:spcAft>
              <a:buNone/>
            </a:pPr>
            <a:r>
              <a:rPr lang="en" sz="1600"/>
              <a:t>stuck-at faults frequently affect the higher order bits of the MAC output, resulting in large absolute errors in the matrix vector product.</a:t>
            </a:r>
            <a:endParaRPr sz="1600"/>
          </a:p>
        </p:txBody>
      </p:sp>
      <p:pic>
        <p:nvPicPr>
          <p:cNvPr id="153" name="Google Shape;153;p28"/>
          <p:cNvPicPr preferRelativeResize="0"/>
          <p:nvPr/>
        </p:nvPicPr>
        <p:blipFill>
          <a:blip r:embed="rId3">
            <a:alphaModFix/>
          </a:blip>
          <a:stretch>
            <a:fillRect/>
          </a:stretch>
        </p:blipFill>
        <p:spPr>
          <a:xfrm>
            <a:off x="311700" y="1658575"/>
            <a:ext cx="4610775" cy="2396275"/>
          </a:xfrm>
          <a:prstGeom prst="rect">
            <a:avLst/>
          </a:prstGeom>
          <a:noFill/>
          <a:ln>
            <a:noFill/>
          </a:ln>
        </p:spPr>
      </p:pic>
      <p:sp>
        <p:nvSpPr>
          <p:cNvPr id="154" name="Google Shape;154;p28"/>
          <p:cNvSpPr/>
          <p:nvPr/>
        </p:nvSpPr>
        <p:spPr>
          <a:xfrm>
            <a:off x="5206600" y="3155525"/>
            <a:ext cx="3376500" cy="149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details</a:t>
            </a:r>
            <a:endParaRPr/>
          </a:p>
        </p:txBody>
      </p:sp>
      <p:sp>
        <p:nvSpPr>
          <p:cNvPr id="160" name="Google Shape;160;p29"/>
          <p:cNvSpPr txBox="1"/>
          <p:nvPr/>
        </p:nvSpPr>
        <p:spPr>
          <a:xfrm>
            <a:off x="410225" y="1152475"/>
            <a:ext cx="84222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first synthesized an RTL description of the TPU into the gatelevel netlist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 inserted stuck-at faults at internal nodes in the gate-level netlist.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 For this analysis,  focused only on faults in the data-path and ignored faults in the memory components (since they can be addressed using ECC) and the control logic since it consumes an insignificant fraction of the design.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0"/>
          </a:p>
          <a:p>
            <a:pPr indent="0" lvl="0" marL="0" rtl="0" algn="l">
              <a:spcBef>
                <a:spcPts val="1200"/>
              </a:spcBef>
              <a:spcAft>
                <a:spcPts val="0"/>
              </a:spcAft>
              <a:buNone/>
            </a:pPr>
            <a:r>
              <a:t/>
            </a:r>
            <a:endParaRPr b="1" sz="2000"/>
          </a:p>
          <a:p>
            <a:pPr indent="0" lvl="0" marL="0" rtl="0" algn="l">
              <a:spcBef>
                <a:spcPts val="1200"/>
              </a:spcBef>
              <a:spcAft>
                <a:spcPts val="0"/>
              </a:spcAft>
              <a:buNone/>
            </a:pPr>
            <a:r>
              <a:t/>
            </a:r>
            <a:endParaRPr b="1" sz="2000"/>
          </a:p>
          <a:p>
            <a:pPr indent="0" lvl="0" marL="0" rtl="0" algn="l">
              <a:spcBef>
                <a:spcPts val="1200"/>
              </a:spcBef>
              <a:spcAft>
                <a:spcPts val="1200"/>
              </a:spcAft>
              <a:buNone/>
            </a:pPr>
            <a:r>
              <a:rPr b="1" lang="en" sz="2000"/>
              <a:t>Solution: Fault-Tolerant TPU Design</a:t>
            </a:r>
            <a:endParaRPr b="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TPUs with even a relatively small number of faulty MAC units cannot be used unless the fault impact is mitigated. </a:t>
            </a:r>
            <a:endParaRPr/>
          </a:p>
          <a:p>
            <a:pPr indent="0" lvl="0" marL="0" rtl="0" algn="l">
              <a:spcBef>
                <a:spcPts val="1200"/>
              </a:spcBef>
              <a:spcAft>
                <a:spcPts val="0"/>
              </a:spcAft>
              <a:buNone/>
            </a:pPr>
            <a:r>
              <a:rPr lang="en"/>
              <a:t>Observation: </a:t>
            </a:r>
            <a:endParaRPr/>
          </a:p>
          <a:p>
            <a:pPr indent="0" lvl="0" marL="0" rtl="0" algn="l">
              <a:spcBef>
                <a:spcPts val="1200"/>
              </a:spcBef>
              <a:spcAft>
                <a:spcPts val="1200"/>
              </a:spcAft>
              <a:buNone/>
            </a:pPr>
            <a:r>
              <a:rPr b="1" lang="en"/>
              <a:t>Each weight in the DNN maps to exactly one MAC unit. In other words, there is a static mapping between DNN weights and MAC units. We then exploit the static mapping to determine which weights to prune.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 accelerator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the compute intensive nature of DNNs, several accelerator designs have been proposed in the literature to accelerate the inference process of DNNs. </a:t>
            </a:r>
            <a:endParaRPr/>
          </a:p>
          <a:p>
            <a:pPr indent="0" lvl="0" marL="0" rtl="0" algn="l">
              <a:spcBef>
                <a:spcPts val="1200"/>
              </a:spcBef>
              <a:spcAft>
                <a:spcPts val="0"/>
              </a:spcAft>
              <a:buNone/>
            </a:pPr>
            <a:r>
              <a:rPr lang="en"/>
              <a:t>These accelerators are mainly capable of performing efficient vector and matrix multiplication operations, which are the fundamental operations in the DNN inference. </a:t>
            </a:r>
            <a:endParaRPr/>
          </a:p>
          <a:p>
            <a:pPr indent="0" lvl="0" marL="0" rtl="0" algn="l">
              <a:spcBef>
                <a:spcPts val="1200"/>
              </a:spcBef>
              <a:spcAft>
                <a:spcPts val="1200"/>
              </a:spcAft>
              <a:buNone/>
            </a:pPr>
            <a:r>
              <a:rPr lang="en"/>
              <a:t>This is achieved by using multiple computational units which operate in parallel and by enabling local data sharing/reuse in these units.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 of FC</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mapping functions r() and c() that take as input the indices of a DNN weight and output the row and column, respectively, of the MAC unit on which the weight is mapped. </a:t>
            </a:r>
            <a:endParaRPr sz="1600"/>
          </a:p>
          <a:p>
            <a:pPr indent="-330200" lvl="0" marL="457200" rtl="0" algn="l">
              <a:spcBef>
                <a:spcPts val="0"/>
              </a:spcBef>
              <a:spcAft>
                <a:spcPts val="0"/>
              </a:spcAft>
              <a:buSzPts val="1600"/>
              <a:buChar char="●"/>
            </a:pPr>
            <a:r>
              <a:rPr lang="en" sz="1600"/>
              <a:t>The mapping functions for weight wi,j in a fully-connected layer:</a:t>
            </a:r>
            <a:endParaRPr sz="1600"/>
          </a:p>
          <a:p>
            <a:pPr indent="0" lvl="0" marL="457200" rtl="0" algn="l">
              <a:spcBef>
                <a:spcPts val="1200"/>
              </a:spcBef>
              <a:spcAft>
                <a:spcPts val="0"/>
              </a:spcAft>
              <a:buNone/>
            </a:pPr>
            <a:r>
              <a:rPr lang="en" sz="1600"/>
              <a:t>                              r(i, j) = j%N and c(i, j) = i%N,  % is the modulo operator. </a:t>
            </a:r>
            <a:endParaRPr sz="1600"/>
          </a:p>
          <a:p>
            <a:pPr indent="-330200" lvl="0" marL="457200" rtl="0" algn="l">
              <a:spcBef>
                <a:spcPts val="1200"/>
              </a:spcBef>
              <a:spcAft>
                <a:spcPts val="0"/>
              </a:spcAft>
              <a:buSzPts val="1600"/>
              <a:buChar char="●"/>
            </a:pPr>
            <a:r>
              <a:rPr lang="en" sz="1600"/>
              <a:t>weight matrices that do not fit fully in the systolic array are first blocked into smaller N ⇥ N sub-matrices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Solutions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fault-aware pruning  (FAP) </a:t>
            </a:r>
            <a:endParaRPr/>
          </a:p>
          <a:p>
            <a:pPr indent="0" lvl="0" marL="0" rtl="0" algn="l">
              <a:spcBef>
                <a:spcPts val="1200"/>
              </a:spcBef>
              <a:spcAft>
                <a:spcPts val="1200"/>
              </a:spcAft>
              <a:buNone/>
            </a:pPr>
            <a:r>
              <a:rPr lang="en"/>
              <a:t> fault-aware pruning plus retraining (FAP+T)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FAP</a:t>
            </a:r>
            <a:endParaRPr/>
          </a:p>
        </p:txBody>
      </p:sp>
      <p:sp>
        <p:nvSpPr>
          <p:cNvPr id="190" name="Google Shape;190;p34"/>
          <p:cNvSpPr txBox="1"/>
          <p:nvPr>
            <p:ph idx="1" type="body"/>
          </p:nvPr>
        </p:nvSpPr>
        <p:spPr>
          <a:xfrm>
            <a:off x="3877300" y="1152475"/>
            <a:ext cx="4955100" cy="34164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The proposed FAP and FAP+T techniques both assume that standard post-fabrication tests are used on each TPU chip to determine the location of faulty MACs. </a:t>
            </a:r>
            <a:endParaRPr sz="1400"/>
          </a:p>
          <a:p>
            <a:pPr indent="-317500" lvl="0" marL="457200" rtl="0" algn="l">
              <a:lnSpc>
                <a:spcPct val="95000"/>
              </a:lnSpc>
              <a:spcBef>
                <a:spcPts val="0"/>
              </a:spcBef>
              <a:spcAft>
                <a:spcPts val="0"/>
              </a:spcAft>
              <a:buSzPts val="1400"/>
              <a:buChar char="●"/>
            </a:pPr>
            <a:r>
              <a:rPr lang="en" sz="1400"/>
              <a:t>Given this information, FAP is to set (or prune) any weight that maps to a faulty MAC to zero. </a:t>
            </a:r>
            <a:endParaRPr sz="1400"/>
          </a:p>
          <a:p>
            <a:pPr indent="-317500" lvl="0" marL="457200" rtl="0" algn="l">
              <a:lnSpc>
                <a:spcPct val="95000"/>
              </a:lnSpc>
              <a:spcBef>
                <a:spcPts val="0"/>
              </a:spcBef>
              <a:spcAft>
                <a:spcPts val="0"/>
              </a:spcAft>
              <a:buSzPts val="1400"/>
              <a:buChar char="●"/>
            </a:pPr>
            <a:r>
              <a:rPr lang="en" sz="1400"/>
              <a:t>That is, for all pairs of (i, j) values such that MACc(i,j),r(i,j) is faulty, we set the corresponding wi,j = 0 </a:t>
            </a:r>
            <a:endParaRPr sz="1400"/>
          </a:p>
          <a:p>
            <a:pPr indent="-317500" lvl="0" marL="457200" rtl="0" algn="l">
              <a:lnSpc>
                <a:spcPct val="95000"/>
              </a:lnSpc>
              <a:spcBef>
                <a:spcPts val="0"/>
              </a:spcBef>
              <a:spcAft>
                <a:spcPts val="0"/>
              </a:spcAft>
              <a:buSzPts val="1400"/>
              <a:buChar char="●"/>
            </a:pPr>
            <a:r>
              <a:rPr lang="en" sz="1400"/>
              <a:t>this is for fully connected layers, a similar strategy is used for conv layers.</a:t>
            </a:r>
            <a:endParaRPr sz="1400"/>
          </a:p>
          <a:p>
            <a:pPr indent="-317500" lvl="0" marL="457200" rtl="0" algn="l">
              <a:lnSpc>
                <a:spcPct val="95000"/>
              </a:lnSpc>
              <a:spcBef>
                <a:spcPts val="0"/>
              </a:spcBef>
              <a:spcAft>
                <a:spcPts val="0"/>
              </a:spcAft>
              <a:buSzPts val="1400"/>
              <a:buChar char="●"/>
            </a:pPr>
            <a:r>
              <a:rPr lang="en" sz="1400"/>
              <a:t> multiple weights can map to one MAC unit; correspondingly, even a single faulty MAC can result in multiple weights being pruned</a:t>
            </a:r>
            <a:endParaRPr sz="1400"/>
          </a:p>
        </p:txBody>
      </p:sp>
      <p:pic>
        <p:nvPicPr>
          <p:cNvPr id="191" name="Google Shape;191;p34"/>
          <p:cNvPicPr preferRelativeResize="0"/>
          <p:nvPr/>
        </p:nvPicPr>
        <p:blipFill>
          <a:blip r:embed="rId3">
            <a:alphaModFix/>
          </a:blip>
          <a:stretch>
            <a:fillRect/>
          </a:stretch>
        </p:blipFill>
        <p:spPr>
          <a:xfrm>
            <a:off x="438763" y="1300775"/>
            <a:ext cx="3438525" cy="28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P</a:t>
            </a:r>
            <a:r>
              <a:rPr lang="en" sz="1800">
                <a:solidFill>
                  <a:schemeClr val="dk2"/>
                </a:solidFill>
              </a:rPr>
              <a:t>runing in hardware</a:t>
            </a:r>
            <a:endParaRPr/>
          </a:p>
        </p:txBody>
      </p:sp>
      <p:sp>
        <p:nvSpPr>
          <p:cNvPr id="197" name="Google Shape;197;p35"/>
          <p:cNvSpPr txBox="1"/>
          <p:nvPr>
            <p:ph idx="1" type="body"/>
          </p:nvPr>
        </p:nvSpPr>
        <p:spPr>
          <a:xfrm>
            <a:off x="311700" y="1152475"/>
            <a:ext cx="47688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hardware, pruning is achieved by introducing a separate bypass path for faulty MAC units.</a:t>
            </a:r>
            <a:endParaRPr sz="1600"/>
          </a:p>
          <a:p>
            <a:pPr indent="-330200" lvl="0" marL="457200" rtl="0" algn="l">
              <a:spcBef>
                <a:spcPts val="0"/>
              </a:spcBef>
              <a:spcAft>
                <a:spcPts val="0"/>
              </a:spcAft>
              <a:buSzPts val="1600"/>
              <a:buChar char="●"/>
            </a:pPr>
            <a:r>
              <a:rPr lang="en" sz="1600"/>
              <a:t> With the bypass path being enabled, the faulty MAC unit’s contribution to the column sum is skipped, which is equivalent to setting the faulty MAC’s weight to zero.</a:t>
            </a:r>
            <a:endParaRPr sz="1600"/>
          </a:p>
          <a:p>
            <a:pPr indent="-330200" lvl="0" marL="457200" rtl="0" algn="l">
              <a:spcBef>
                <a:spcPts val="0"/>
              </a:spcBef>
              <a:spcAft>
                <a:spcPts val="0"/>
              </a:spcAft>
              <a:buSzPts val="1600"/>
              <a:buChar char="●"/>
            </a:pPr>
            <a:r>
              <a:rPr lang="en" sz="1600"/>
              <a:t>The area overhead due to the new bypass path is only about 9%.</a:t>
            </a:r>
            <a:endParaRPr sz="1600"/>
          </a:p>
        </p:txBody>
      </p:sp>
      <p:pic>
        <p:nvPicPr>
          <p:cNvPr id="198" name="Google Shape;198;p35"/>
          <p:cNvPicPr preferRelativeResize="0"/>
          <p:nvPr/>
        </p:nvPicPr>
        <p:blipFill>
          <a:blip r:embed="rId3">
            <a:alphaModFix/>
          </a:blip>
          <a:stretch>
            <a:fillRect/>
          </a:stretch>
        </p:blipFill>
        <p:spPr>
          <a:xfrm>
            <a:off x="5080488" y="1553225"/>
            <a:ext cx="3438525"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FAP + T</a:t>
            </a:r>
            <a:endParaRPr/>
          </a:p>
        </p:txBody>
      </p:sp>
      <p:sp>
        <p:nvSpPr>
          <p:cNvPr id="204" name="Google Shape;204;p36"/>
          <p:cNvSpPr txBox="1"/>
          <p:nvPr>
            <p:ph idx="1" type="body"/>
          </p:nvPr>
        </p:nvSpPr>
        <p:spPr>
          <a:xfrm>
            <a:off x="4654400" y="1152475"/>
            <a:ext cx="41778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The FAP+T approach starts with FAP based on each TPU’s fault map, but additionally retrains the unpruned weights in the DNN while forcing all pruned weights to zero during the re-training process. </a:t>
            </a:r>
            <a:endParaRPr sz="1600"/>
          </a:p>
          <a:p>
            <a:pPr indent="0" lvl="0" marL="457200" rtl="0" algn="l">
              <a:lnSpc>
                <a:spcPct val="105000"/>
              </a:lnSpc>
              <a:spcBef>
                <a:spcPts val="1200"/>
              </a:spcBef>
              <a:spcAft>
                <a:spcPts val="0"/>
              </a:spcAft>
              <a:buNone/>
            </a:pPr>
            <a:r>
              <a:t/>
            </a:r>
            <a:endParaRPr sz="1600"/>
          </a:p>
          <a:p>
            <a:pPr indent="-330200" lvl="0" marL="457200" rtl="0" algn="l">
              <a:lnSpc>
                <a:spcPct val="105000"/>
              </a:lnSpc>
              <a:spcBef>
                <a:spcPts val="1200"/>
              </a:spcBef>
              <a:spcAft>
                <a:spcPts val="0"/>
              </a:spcAft>
              <a:buSzPts val="1600"/>
              <a:buChar char="●"/>
            </a:pPr>
            <a:r>
              <a:rPr lang="en" sz="1600"/>
              <a:t>returns new, optimized values for the unpruned weights that improve the classification accuracy compared to the FAP solution.</a:t>
            </a:r>
            <a:endParaRPr sz="1600"/>
          </a:p>
        </p:txBody>
      </p:sp>
      <p:pic>
        <p:nvPicPr>
          <p:cNvPr id="205" name="Google Shape;205;p36"/>
          <p:cNvPicPr preferRelativeResize="0"/>
          <p:nvPr/>
        </p:nvPicPr>
        <p:blipFill>
          <a:blip r:embed="rId3">
            <a:alphaModFix/>
          </a:blip>
          <a:stretch>
            <a:fillRect/>
          </a:stretch>
        </p:blipFill>
        <p:spPr>
          <a:xfrm>
            <a:off x="495300" y="1608125"/>
            <a:ext cx="3670000" cy="225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re-training needs to be performed for each TPU chip based on its unique fault map;</a:t>
            </a:r>
            <a:endParaRPr/>
          </a:p>
          <a:p>
            <a:pPr indent="0" lvl="0" marL="0" rtl="0" algn="l">
              <a:spcBef>
                <a:spcPts val="1200"/>
              </a:spcBef>
              <a:spcAft>
                <a:spcPts val="1200"/>
              </a:spcAft>
              <a:buNone/>
            </a:pPr>
            <a:r>
              <a:rPr lang="en"/>
              <a:t> however, this needs to be done only once per TPU chip and the cost of doing so is amortized over the entire lifetime of the TPU chip.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397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EPOCHS : determines the number of iterations of the re-training algorithm.</a:t>
            </a:r>
            <a:endParaRPr/>
          </a:p>
          <a:p>
            <a:pPr indent="0" lvl="0" marL="0" rtl="0" algn="l">
              <a:spcBef>
                <a:spcPts val="1200"/>
              </a:spcBef>
              <a:spcAft>
                <a:spcPts val="0"/>
              </a:spcAft>
              <a:buNone/>
            </a:pPr>
            <a:r>
              <a:rPr lang="en"/>
              <a:t> Setting this parameter to zero is equivalent to FAP. </a:t>
            </a:r>
            <a:endParaRPr/>
          </a:p>
          <a:p>
            <a:pPr indent="0" lvl="0" marL="0" rtl="0" algn="l">
              <a:spcBef>
                <a:spcPts val="1200"/>
              </a:spcBef>
              <a:spcAft>
                <a:spcPts val="1200"/>
              </a:spcAft>
              <a:buNone/>
            </a:pPr>
            <a:r>
              <a:rPr lang="en"/>
              <a:t>As MAX EPOCHS is increased, the re-training time increases in return for increased classification accuracy</a:t>
            </a:r>
            <a:endParaRPr/>
          </a:p>
        </p:txBody>
      </p:sp>
      <p:pic>
        <p:nvPicPr>
          <p:cNvPr id="218" name="Google Shape;218;p38"/>
          <p:cNvPicPr preferRelativeResize="0"/>
          <p:nvPr/>
        </p:nvPicPr>
        <p:blipFill>
          <a:blip r:embed="rId3">
            <a:alphaModFix/>
          </a:blip>
          <a:stretch>
            <a:fillRect/>
          </a:stretch>
        </p:blipFill>
        <p:spPr>
          <a:xfrm>
            <a:off x="4755600" y="1608125"/>
            <a:ext cx="4076700" cy="2505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24" name="Google Shape;224;p39"/>
          <p:cNvSpPr txBox="1"/>
          <p:nvPr>
            <p:ph idx="1" type="body"/>
          </p:nvPr>
        </p:nvSpPr>
        <p:spPr>
          <a:xfrm>
            <a:off x="311700" y="4117950"/>
            <a:ext cx="8520600" cy="804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TPUs  operate even with fault rates as high as 50%, with negligible to tolerable drops in classification accuracy (from 0.1% drop for TIMIT to 8% drop for AlexNet). </a:t>
            </a:r>
            <a:endParaRPr b="1"/>
          </a:p>
        </p:txBody>
      </p:sp>
      <p:pic>
        <p:nvPicPr>
          <p:cNvPr id="225" name="Google Shape;225;p39"/>
          <p:cNvPicPr preferRelativeResize="0"/>
          <p:nvPr/>
        </p:nvPicPr>
        <p:blipFill>
          <a:blip r:embed="rId3">
            <a:alphaModFix/>
          </a:blip>
          <a:stretch>
            <a:fillRect/>
          </a:stretch>
        </p:blipFill>
        <p:spPr>
          <a:xfrm>
            <a:off x="936925" y="1230650"/>
            <a:ext cx="7826100" cy="2887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40"/>
          <p:cNvPicPr preferRelativeResize="0"/>
          <p:nvPr/>
        </p:nvPicPr>
        <p:blipFill>
          <a:blip r:embed="rId3">
            <a:alphaModFix/>
          </a:blip>
          <a:stretch>
            <a:fillRect/>
          </a:stretch>
        </p:blipFill>
        <p:spPr>
          <a:xfrm>
            <a:off x="1108025" y="1293775"/>
            <a:ext cx="7285650" cy="2687925"/>
          </a:xfrm>
          <a:prstGeom prst="rect">
            <a:avLst/>
          </a:prstGeom>
          <a:noFill/>
          <a:ln>
            <a:noFill/>
          </a:ln>
        </p:spPr>
      </p:pic>
      <p:sp>
        <p:nvSpPr>
          <p:cNvPr id="233" name="Google Shape;233;p40"/>
          <p:cNvSpPr txBox="1"/>
          <p:nvPr/>
        </p:nvSpPr>
        <p:spPr>
          <a:xfrm>
            <a:off x="1214875" y="4228400"/>
            <a:ext cx="7346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retraining overhead of about 12 minutes per TPU chip for AlexNet. However, this one-time cost is amortized over the entire TPU’s lifetime</a:t>
            </a:r>
            <a:endParaRPr b="1"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Other relevant faults in NN</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[Ref: Dependable Deep Learning: Towards Cost-Efficient Resilience of Deep Neural Network Accelerators against Soft Errors and Permanent Faults(https://ieeexplore.ieee.org/stamp/stamp.jsp?tp=&amp;arnumber=9159734)]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885825" y="1343025"/>
            <a:ext cx="7372350" cy="2457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faults</a:t>
            </a:r>
            <a:endParaRPr/>
          </a:p>
        </p:txBody>
      </p:sp>
      <p:sp>
        <p:nvSpPr>
          <p:cNvPr id="245" name="Google Shape;245;p42"/>
          <p:cNvSpPr txBox="1"/>
          <p:nvPr>
            <p:ph idx="1" type="body"/>
          </p:nvPr>
        </p:nvSpPr>
        <p:spPr>
          <a:xfrm>
            <a:off x="4155225" y="1152475"/>
            <a:ext cx="46770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A transient fault is a </a:t>
            </a:r>
            <a:r>
              <a:rPr b="1" lang="en" sz="1200">
                <a:solidFill>
                  <a:srgbClr val="202124"/>
                </a:solidFill>
                <a:highlight>
                  <a:srgbClr val="FFFFFF"/>
                </a:highlight>
              </a:rPr>
              <a:t>fault that is no longer present if power is disconnected for a short time and then restored.</a:t>
            </a:r>
            <a:endParaRPr b="1"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An intermittent fault, often called simply an "intermittent", is </a:t>
            </a:r>
            <a:r>
              <a:rPr b="1" lang="en" sz="1200">
                <a:solidFill>
                  <a:srgbClr val="202124"/>
                </a:solidFill>
                <a:highlight>
                  <a:srgbClr val="FFFFFF"/>
                </a:highlight>
              </a:rPr>
              <a:t>a malfunction of a device or system that occurs at intervals, usually irregular.</a:t>
            </a:r>
            <a:endParaRPr b="1"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Permanent faults are </a:t>
            </a:r>
            <a:r>
              <a:rPr b="1" lang="en" sz="1200">
                <a:solidFill>
                  <a:srgbClr val="202124"/>
                </a:solidFill>
                <a:highlight>
                  <a:srgbClr val="FFFFFF"/>
                </a:highlight>
              </a:rPr>
              <a:t>failures that manifest as stuck-at bits in the architecture</a:t>
            </a:r>
            <a:r>
              <a:rPr lang="en" sz="1200">
                <a:solidFill>
                  <a:srgbClr val="202124"/>
                </a:solidFill>
                <a:highlight>
                  <a:srgbClr val="FFFFFF"/>
                </a:highlight>
              </a:rPr>
              <a:t>, that is, lines that always carry the logical signal “0” or “1” as the result of a short or open circuit.</a:t>
            </a:r>
            <a:endParaRPr b="1" sz="1200">
              <a:solidFill>
                <a:srgbClr val="202124"/>
              </a:solidFill>
              <a:highlight>
                <a:srgbClr val="FFFFFF"/>
              </a:highlight>
            </a:endParaRPr>
          </a:p>
        </p:txBody>
      </p:sp>
      <p:pic>
        <p:nvPicPr>
          <p:cNvPr id="246" name="Google Shape;246;p42"/>
          <p:cNvPicPr preferRelativeResize="0"/>
          <p:nvPr/>
        </p:nvPicPr>
        <p:blipFill>
          <a:blip r:embed="rId3">
            <a:alphaModFix/>
          </a:blip>
          <a:stretch>
            <a:fillRect/>
          </a:stretch>
        </p:blipFill>
        <p:spPr>
          <a:xfrm>
            <a:off x="722900" y="1152475"/>
            <a:ext cx="3342475" cy="267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Soft Errors</a:t>
            </a:r>
            <a:endParaRPr/>
          </a:p>
        </p:txBody>
      </p:sp>
      <p:sp>
        <p:nvSpPr>
          <p:cNvPr id="252" name="Google Shape;25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 Errors are </a:t>
            </a:r>
            <a:r>
              <a:rPr b="1" lang="en"/>
              <a:t>transient faults</a:t>
            </a:r>
            <a:r>
              <a:rPr lang="en"/>
              <a:t> that </a:t>
            </a:r>
            <a:r>
              <a:rPr b="1" lang="en"/>
              <a:t>manifest as bit flips</a:t>
            </a:r>
            <a:r>
              <a:rPr lang="en"/>
              <a:t> and result in data corruption. These are mainly caused by extrinsic sources like alpha particles emitted from the impurities in packaging materials or by neutrons from cosmic radiations when they strike the chip. </a:t>
            </a:r>
            <a:endParaRPr/>
          </a:p>
          <a:p>
            <a:pPr indent="0" lvl="0" marL="0" rtl="0" algn="l">
              <a:spcBef>
                <a:spcPts val="1200"/>
              </a:spcBef>
              <a:spcAft>
                <a:spcPts val="1200"/>
              </a:spcAft>
              <a:buNone/>
            </a:pPr>
            <a:r>
              <a:rPr lang="en"/>
              <a:t>Temperature is another factor that can result in an increase in the Soft Error Rate (SER).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Aging</a:t>
            </a:r>
            <a:endParaRPr/>
          </a:p>
        </p:txBody>
      </p:sp>
      <p:sp>
        <p:nvSpPr>
          <p:cNvPr id="258" name="Google Shape;25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Aging of electronic circuits occurs due to various physical phenomena such as Bias Temperature Instability (BTI), Hot Carrier Injection (HCI), Time-Dependent Dielectric Breakdown (TDDB) and Electromigration (EM).</a:t>
            </a:r>
            <a:endParaRPr/>
          </a:p>
          <a:p>
            <a:pPr indent="-342900" lvl="0" marL="457200" rtl="0" algn="l">
              <a:spcBef>
                <a:spcPts val="1200"/>
              </a:spcBef>
              <a:spcAft>
                <a:spcPts val="0"/>
              </a:spcAft>
              <a:buSzPts val="1800"/>
              <a:buChar char="●"/>
            </a:pPr>
            <a:r>
              <a:rPr lang="en"/>
              <a:t> It typically results in circuits becoming slower with time, e.g., by increasing the threshold voltage (VTH) of the circuits, or breakdown of dielectric and wires.</a:t>
            </a:r>
            <a:endParaRPr/>
          </a:p>
          <a:p>
            <a:pPr indent="-342900" lvl="0" marL="457200" rtl="0" algn="l">
              <a:spcBef>
                <a:spcPts val="0"/>
              </a:spcBef>
              <a:spcAft>
                <a:spcPts val="0"/>
              </a:spcAft>
              <a:buSzPts val="1800"/>
              <a:buChar char="●"/>
            </a:pPr>
            <a:r>
              <a:rPr lang="en"/>
              <a:t> The </a:t>
            </a:r>
            <a:r>
              <a:rPr b="1" lang="en"/>
              <a:t>aging faults manifest as timing errors</a:t>
            </a:r>
            <a:r>
              <a:rPr lang="en"/>
              <a:t> during the early stages, and later can transform into permanent faults. Alongside various other factors, the rate of aging usually increases with temperature.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Process Variations</a:t>
            </a:r>
            <a:endParaRPr/>
          </a:p>
        </p:txBody>
      </p:sp>
      <p:sp>
        <p:nvSpPr>
          <p:cNvPr id="264" name="Google Shape;26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Process Variations</a:t>
            </a:r>
            <a:r>
              <a:rPr lang="en"/>
              <a:t> is an issue caused by the variations </a:t>
            </a:r>
            <a:r>
              <a:rPr b="1" lang="en"/>
              <a:t>introduced during the manufacturing process</a:t>
            </a:r>
            <a:r>
              <a:rPr lang="en"/>
              <a:t>. </a:t>
            </a:r>
            <a:endParaRPr/>
          </a:p>
          <a:p>
            <a:pPr indent="0" lvl="0" marL="457200" rtl="0" algn="l">
              <a:spcBef>
                <a:spcPts val="1200"/>
              </a:spcBef>
              <a:spcAft>
                <a:spcPts val="0"/>
              </a:spcAft>
              <a:buNone/>
            </a:pPr>
            <a:r>
              <a:rPr lang="en"/>
              <a:t>This issue arises due to the fact that it is difficult to manufacture transistors with the same properties, such as channel length, oxide thickness and doping levels, at the nano-scale. </a:t>
            </a:r>
            <a:endParaRPr/>
          </a:p>
          <a:p>
            <a:pPr indent="0" lvl="0" marL="457200" rtl="0" algn="l">
              <a:spcBef>
                <a:spcPts val="1200"/>
              </a:spcBef>
              <a:spcAft>
                <a:spcPts val="1200"/>
              </a:spcAft>
              <a:buNone/>
            </a:pPr>
            <a:r>
              <a:rPr lang="en"/>
              <a:t>results in performance (e.g., in the form of reduced operating frequency) and power efficiency, as well as the yield of the manufacturing process (in case of permanent faults).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b="1" lang="en"/>
              <a:t>COST-EFFECTIVE RESILIENCE</a:t>
            </a:r>
            <a:endParaRPr b="1"/>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47"/>
          <p:cNvPicPr preferRelativeResize="0"/>
          <p:nvPr/>
        </p:nvPicPr>
        <p:blipFill>
          <a:blip r:embed="rId3">
            <a:alphaModFix/>
          </a:blip>
          <a:stretch>
            <a:fillRect/>
          </a:stretch>
        </p:blipFill>
        <p:spPr>
          <a:xfrm>
            <a:off x="1428750" y="1176338"/>
            <a:ext cx="6591300" cy="309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SalvageDNN: salvaging deep neural network accelerators with permanent faults through saliency-driven fault-aware mapping</a:t>
            </a:r>
            <a:endParaRPr sz="3000"/>
          </a:p>
        </p:txBody>
      </p:sp>
      <p:sp>
        <p:nvSpPr>
          <p:cNvPr id="283" name="Google Shape;283;p4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    </a:t>
            </a:r>
            <a:r>
              <a:rPr lang="en" sz="1800"/>
              <a:t>https://royalsocietypublishing.org/doi/pdf/10.1098/rsta.2019.0164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Saliency evaluation of neurons/filters of a DNN</a:t>
            </a:r>
            <a:endParaRPr/>
          </a:p>
        </p:txBody>
      </p:sp>
      <p:sp>
        <p:nvSpPr>
          <p:cNvPr id="289" name="Google Shape;28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The saliency of a network parameter defines its importance based on its contribution and/or the expected impact it can have on the output.</a:t>
            </a:r>
            <a:endParaRPr b="1" sz="1600"/>
          </a:p>
          <a:p>
            <a:pPr indent="0" lvl="0" marL="0" rtl="0" algn="l">
              <a:spcBef>
                <a:spcPts val="1200"/>
              </a:spcBef>
              <a:spcAft>
                <a:spcPts val="0"/>
              </a:spcAft>
              <a:buNone/>
            </a:pPr>
            <a:r>
              <a:rPr b="1" lang="en" sz="1600"/>
              <a:t>Widely used methods:</a:t>
            </a:r>
            <a:endParaRPr b="1" sz="1600"/>
          </a:p>
          <a:p>
            <a:pPr indent="-330200" lvl="0" marL="457200" rtl="0" algn="l">
              <a:spcBef>
                <a:spcPts val="1200"/>
              </a:spcBef>
              <a:spcAft>
                <a:spcPts val="0"/>
              </a:spcAft>
              <a:buSzPts val="1600"/>
              <a:buChar char="●"/>
            </a:pPr>
            <a:r>
              <a:rPr b="1" lang="en" sz="1600"/>
              <a:t>  L1 and L2 norms, where the norms of the parameters define their saliency:</a:t>
            </a:r>
            <a:endParaRPr b="1" sz="1600"/>
          </a:p>
          <a:p>
            <a:pPr indent="0" lvl="0" marL="457200" rtl="0" algn="l">
              <a:spcBef>
                <a:spcPts val="1200"/>
              </a:spcBef>
              <a:spcAft>
                <a:spcPts val="0"/>
              </a:spcAft>
              <a:buNone/>
            </a:pPr>
            <a:r>
              <a:rPr b="1" lang="en" sz="1600"/>
              <a:t>[</a:t>
            </a:r>
            <a:r>
              <a:rPr lang="en" sz="1600">
                <a:solidFill>
                  <a:srgbClr val="292929"/>
                </a:solidFill>
                <a:highlight>
                  <a:srgbClr val="FFFFFF"/>
                </a:highlight>
                <a:latin typeface="Georgia"/>
                <a:ea typeface="Georgia"/>
                <a:cs typeface="Georgia"/>
                <a:sym typeface="Georgia"/>
              </a:rPr>
              <a:t> L1 Norm is the sum of the magnitudes of the vectors in a space.</a:t>
            </a:r>
            <a:endParaRPr sz="1600">
              <a:solidFill>
                <a:srgbClr val="292929"/>
              </a:solidFill>
              <a:highlight>
                <a:srgbClr val="FFFFFF"/>
              </a:highlight>
              <a:latin typeface="Georgia"/>
              <a:ea typeface="Georgia"/>
              <a:cs typeface="Georgia"/>
              <a:sym typeface="Georgia"/>
            </a:endParaRPr>
          </a:p>
          <a:p>
            <a:pPr indent="0" lvl="0" marL="457200" rtl="0" algn="l">
              <a:spcBef>
                <a:spcPts val="1200"/>
              </a:spcBef>
              <a:spcAft>
                <a:spcPts val="0"/>
              </a:spcAft>
              <a:buNone/>
            </a:pPr>
            <a:r>
              <a:rPr b="1" lang="en" sz="1600"/>
              <a:t>L2 norm:Euclidean norm]</a:t>
            </a:r>
            <a:endParaRPr b="1" sz="1600"/>
          </a:p>
          <a:p>
            <a:pPr indent="-330200" lvl="0" marL="457200" rtl="0" algn="l">
              <a:spcBef>
                <a:spcPts val="1200"/>
              </a:spcBef>
              <a:spcAft>
                <a:spcPts val="0"/>
              </a:spcAft>
              <a:buSzPts val="1600"/>
              <a:buChar char="●"/>
            </a:pPr>
            <a:r>
              <a:rPr b="1" lang="en" sz="1600"/>
              <a:t> neuron importance score computation based on propagation . </a:t>
            </a:r>
            <a:endParaRPr b="1" sz="1600"/>
          </a:p>
          <a:p>
            <a:pPr indent="-330200" lvl="0" marL="457200" rtl="0" algn="l">
              <a:spcBef>
                <a:spcPts val="0"/>
              </a:spcBef>
              <a:spcAft>
                <a:spcPts val="0"/>
              </a:spcAft>
              <a:buSzPts val="1600"/>
              <a:buChar char="●"/>
            </a:pPr>
            <a:r>
              <a:rPr b="1" lang="en" sz="1600"/>
              <a:t>Such methods are more accurate but computationally more intensive than norm based methods, as they have to back propagate from the output to a particular neuron/filter to compute its saliency.</a:t>
            </a:r>
            <a:endParaRPr b="1"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0"/>
          <p:cNvPicPr preferRelativeResize="0"/>
          <p:nvPr/>
        </p:nvPicPr>
        <p:blipFill>
          <a:blip r:embed="rId3">
            <a:alphaModFix/>
          </a:blip>
          <a:stretch>
            <a:fillRect/>
          </a:stretch>
        </p:blipFill>
        <p:spPr>
          <a:xfrm>
            <a:off x="752475" y="414213"/>
            <a:ext cx="7639050" cy="3686175"/>
          </a:xfrm>
          <a:prstGeom prst="rect">
            <a:avLst/>
          </a:prstGeom>
          <a:noFill/>
          <a:ln>
            <a:noFill/>
          </a:ln>
        </p:spPr>
      </p:pic>
      <p:sp>
        <p:nvSpPr>
          <p:cNvPr id="295" name="Google Shape;295;p50"/>
          <p:cNvSpPr txBox="1"/>
          <p:nvPr/>
        </p:nvSpPr>
        <p:spPr>
          <a:xfrm>
            <a:off x="1179175" y="4323700"/>
            <a:ext cx="646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02124"/>
                </a:solidFill>
                <a:highlight>
                  <a:srgbClr val="FFFFFF"/>
                </a:highlight>
              </a:rPr>
              <a:t>Pruning is </a:t>
            </a:r>
            <a:r>
              <a:rPr b="1" lang="en" sz="1200">
                <a:solidFill>
                  <a:srgbClr val="202124"/>
                </a:solidFill>
                <a:highlight>
                  <a:srgbClr val="FFFFFF"/>
                </a:highlight>
              </a:rPr>
              <a:t>a process of removing weights which connect neurons from two adjacent layers in the network</a:t>
            </a:r>
            <a:r>
              <a:rPr lang="en" sz="1200">
                <a:solidFill>
                  <a:srgbClr val="202124"/>
                </a:solidFill>
                <a:highlight>
                  <a:srgbClr val="FFFFFF"/>
                </a:highlight>
              </a:rPr>
              <a:t>.</a:t>
            </a:r>
            <a:endParaRPr/>
          </a:p>
        </p:txBody>
      </p:sp>
      <p:sp>
        <p:nvSpPr>
          <p:cNvPr id="296" name="Google Shape;296;p50"/>
          <p:cNvSpPr/>
          <p:nvPr/>
        </p:nvSpPr>
        <p:spPr>
          <a:xfrm>
            <a:off x="1201650" y="4357375"/>
            <a:ext cx="6199200" cy="52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Rearrangement?</a:t>
            </a:r>
            <a:endParaRPr/>
          </a:p>
        </p:txBody>
      </p:sp>
      <p:pic>
        <p:nvPicPr>
          <p:cNvPr id="302" name="Google Shape;302;p51"/>
          <p:cNvPicPr preferRelativeResize="0"/>
          <p:nvPr/>
        </p:nvPicPr>
        <p:blipFill>
          <a:blip r:embed="rId3">
            <a:alphaModFix/>
          </a:blip>
          <a:stretch>
            <a:fillRect/>
          </a:stretch>
        </p:blipFill>
        <p:spPr>
          <a:xfrm>
            <a:off x="1800225" y="1166813"/>
            <a:ext cx="5543550" cy="2809875"/>
          </a:xfrm>
          <a:prstGeom prst="rect">
            <a:avLst/>
          </a:prstGeom>
          <a:noFill/>
          <a:ln>
            <a:noFill/>
          </a:ln>
        </p:spPr>
      </p:pic>
      <p:pic>
        <p:nvPicPr>
          <p:cNvPr id="303" name="Google Shape;303;p51"/>
          <p:cNvPicPr preferRelativeResize="0"/>
          <p:nvPr/>
        </p:nvPicPr>
        <p:blipFill>
          <a:blip r:embed="rId4">
            <a:alphaModFix/>
          </a:blip>
          <a:stretch>
            <a:fillRect/>
          </a:stretch>
        </p:blipFill>
        <p:spPr>
          <a:xfrm>
            <a:off x="1123650" y="4125800"/>
            <a:ext cx="7573400" cy="101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Tensor Processing Unit (TPU)</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prominent DNN accelerators developed by Google for addressing the increased cloud-based DNN related workloads.</a:t>
            </a:r>
            <a:endParaRPr/>
          </a:p>
          <a:p>
            <a:pPr indent="0" lvl="0" marL="0" rtl="0" algn="l">
              <a:spcBef>
                <a:spcPts val="1200"/>
              </a:spcBef>
              <a:spcAft>
                <a:spcPts val="0"/>
              </a:spcAft>
              <a:buNone/>
            </a:pPr>
            <a:r>
              <a:rPr lang="en"/>
              <a:t>TPU is a systolic array composed of processing elements (PEs) that are connected in a 2D grid like manner.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Rearrangement?</a:t>
            </a:r>
            <a:endParaRPr/>
          </a:p>
        </p:txBody>
      </p:sp>
      <p:pic>
        <p:nvPicPr>
          <p:cNvPr id="309" name="Google Shape;309;p52"/>
          <p:cNvPicPr preferRelativeResize="0"/>
          <p:nvPr/>
        </p:nvPicPr>
        <p:blipFill>
          <a:blip r:embed="rId3">
            <a:alphaModFix/>
          </a:blip>
          <a:stretch>
            <a:fillRect/>
          </a:stretch>
        </p:blipFill>
        <p:spPr>
          <a:xfrm>
            <a:off x="457698" y="1152473"/>
            <a:ext cx="5589425" cy="3707825"/>
          </a:xfrm>
          <a:prstGeom prst="rect">
            <a:avLst/>
          </a:prstGeom>
          <a:noFill/>
          <a:ln>
            <a:noFill/>
          </a:ln>
        </p:spPr>
      </p:pic>
      <p:pic>
        <p:nvPicPr>
          <p:cNvPr id="310" name="Google Shape;310;p52"/>
          <p:cNvPicPr preferRelativeResize="0"/>
          <p:nvPr/>
        </p:nvPicPr>
        <p:blipFill>
          <a:blip r:embed="rId4">
            <a:alphaModFix/>
          </a:blip>
          <a:stretch>
            <a:fillRect/>
          </a:stretch>
        </p:blipFill>
        <p:spPr>
          <a:xfrm>
            <a:off x="5205100" y="56124"/>
            <a:ext cx="3335200" cy="1717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Rearrangement?</a:t>
            </a:r>
            <a:endParaRPr/>
          </a:p>
        </p:txBody>
      </p:sp>
      <p:pic>
        <p:nvPicPr>
          <p:cNvPr id="316" name="Google Shape;316;p53"/>
          <p:cNvPicPr preferRelativeResize="0"/>
          <p:nvPr/>
        </p:nvPicPr>
        <p:blipFill>
          <a:blip r:embed="rId3">
            <a:alphaModFix/>
          </a:blip>
          <a:stretch>
            <a:fillRect/>
          </a:stretch>
        </p:blipFill>
        <p:spPr>
          <a:xfrm>
            <a:off x="53400" y="1241037"/>
            <a:ext cx="4012001" cy="2661425"/>
          </a:xfrm>
          <a:prstGeom prst="rect">
            <a:avLst/>
          </a:prstGeom>
          <a:noFill/>
          <a:ln>
            <a:noFill/>
          </a:ln>
        </p:spPr>
      </p:pic>
      <p:sp>
        <p:nvSpPr>
          <p:cNvPr id="317" name="Google Shape;317;p53"/>
          <p:cNvSpPr txBox="1"/>
          <p:nvPr/>
        </p:nvSpPr>
        <p:spPr>
          <a:xfrm>
            <a:off x="4437225" y="1321000"/>
            <a:ext cx="4535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 Assume that w_ij (a_ij ) is the element in the i-th row and j-th column of weight (activation) matrixW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operation of the systolic array can be explained</a:t>
            </a:r>
            <a:endParaRPr/>
          </a:p>
          <a:p>
            <a:pPr indent="0" lvl="0" marL="0" rtl="0" algn="l">
              <a:spcBef>
                <a:spcPts val="0"/>
              </a:spcBef>
              <a:spcAft>
                <a:spcPts val="0"/>
              </a:spcAft>
              <a:buNone/>
            </a:pPr>
            <a:r>
              <a:rPr lang="en"/>
              <a:t>as follows:</a:t>
            </a:r>
            <a:endParaRPr/>
          </a:p>
          <a:p>
            <a:pPr indent="-317500" lvl="0" marL="457200" rtl="0" algn="l">
              <a:spcBef>
                <a:spcPts val="0"/>
              </a:spcBef>
              <a:spcAft>
                <a:spcPts val="0"/>
              </a:spcAft>
              <a:buSzPts val="1400"/>
              <a:buChar char="●"/>
            </a:pPr>
            <a:r>
              <a:rPr lang="en"/>
              <a:t>First, weights are pre-loaded into the array and remain stationary throughout a block of computation. </a:t>
            </a:r>
            <a:endParaRPr/>
          </a:p>
          <a:p>
            <a:pPr indent="-317500" lvl="0" marL="457200" rtl="0" algn="l">
              <a:spcBef>
                <a:spcPts val="0"/>
              </a:spcBef>
              <a:spcAft>
                <a:spcPts val="0"/>
              </a:spcAft>
              <a:buSzPts val="1400"/>
              <a:buChar char="●"/>
            </a:pPr>
            <a:r>
              <a:rPr lang="en"/>
              <a:t>MAC unit that stores w_ij as MAC_ij. </a:t>
            </a:r>
            <a:endParaRPr/>
          </a:p>
          <a:p>
            <a:pPr indent="-317500" lvl="0" marL="457200" rtl="0" algn="l">
              <a:spcBef>
                <a:spcPts val="0"/>
              </a:spcBef>
              <a:spcAft>
                <a:spcPts val="0"/>
              </a:spcAft>
              <a:buClr>
                <a:schemeClr val="dk1"/>
              </a:buClr>
              <a:buSzPts val="1400"/>
              <a:buChar char="●"/>
            </a:pPr>
            <a:r>
              <a:rPr lang="en">
                <a:solidFill>
                  <a:schemeClr val="dk1"/>
                </a:solidFill>
              </a:rPr>
              <a:t>Next, activations stream in from the activation</a:t>
            </a:r>
            <a:endParaRPr>
              <a:solidFill>
                <a:schemeClr val="dk1"/>
              </a:solidFill>
            </a:endParaRPr>
          </a:p>
          <a:p>
            <a:pPr indent="0" lvl="0" marL="457200" rtl="0" algn="l">
              <a:spcBef>
                <a:spcPts val="0"/>
              </a:spcBef>
              <a:spcAft>
                <a:spcPts val="0"/>
              </a:spcAft>
              <a:buNone/>
            </a:pPr>
            <a:r>
              <a:rPr lang="en">
                <a:solidFill>
                  <a:schemeClr val="dk1"/>
                </a:solidFill>
              </a:rPr>
              <a:t>memory, one activation per row per clock cycle, and move from left to right. </a:t>
            </a:r>
            <a:endParaRPr/>
          </a:p>
          <a:p>
            <a:pPr indent="0" lvl="0" marL="45720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Rearrangement?</a:t>
            </a:r>
            <a:endParaRPr/>
          </a:p>
        </p:txBody>
      </p:sp>
      <p:pic>
        <p:nvPicPr>
          <p:cNvPr id="323" name="Google Shape;323;p54"/>
          <p:cNvPicPr preferRelativeResize="0"/>
          <p:nvPr/>
        </p:nvPicPr>
        <p:blipFill>
          <a:blip r:embed="rId3">
            <a:alphaModFix/>
          </a:blip>
          <a:stretch>
            <a:fillRect/>
          </a:stretch>
        </p:blipFill>
        <p:spPr>
          <a:xfrm>
            <a:off x="53400" y="1241037"/>
            <a:ext cx="4012001" cy="2661425"/>
          </a:xfrm>
          <a:prstGeom prst="rect">
            <a:avLst/>
          </a:prstGeom>
          <a:noFill/>
          <a:ln>
            <a:noFill/>
          </a:ln>
        </p:spPr>
      </p:pic>
      <p:sp>
        <p:nvSpPr>
          <p:cNvPr id="324" name="Google Shape;324;p54"/>
          <p:cNvSpPr txBox="1"/>
          <p:nvPr/>
        </p:nvSpPr>
        <p:spPr>
          <a:xfrm>
            <a:off x="4145250" y="568575"/>
            <a:ext cx="4687200" cy="449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MAC_11 computes w_11*a_11 in the first clock cycle, </a:t>
            </a:r>
            <a:endParaRPr/>
          </a:p>
          <a:p>
            <a:pPr indent="-317500" lvl="0" marL="457200" rtl="0" algn="l">
              <a:spcBef>
                <a:spcPts val="0"/>
              </a:spcBef>
              <a:spcAft>
                <a:spcPts val="0"/>
              </a:spcAft>
              <a:buSzPts val="1400"/>
              <a:buChar char="●"/>
            </a:pPr>
            <a:r>
              <a:rPr lang="en"/>
              <a:t>MAC_12 unit adds w_12*a_21 to MAC11’s product in the next clock cycle, and so 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clock cycle N, MAC_1N unit outputs: </a:t>
            </a:r>
            <a:endParaRPr/>
          </a:p>
          <a:p>
            <a:pPr indent="0" lvl="0" marL="457200" rtl="0" algn="l">
              <a:spcBef>
                <a:spcPts val="0"/>
              </a:spcBef>
              <a:spcAft>
                <a:spcPts val="0"/>
              </a:spcAft>
              <a:buNone/>
            </a:pPr>
            <a:r>
              <a:rPr lang="en"/>
              <a:t>            y_11 = </a:t>
            </a:r>
            <a:r>
              <a:rPr lang="en">
                <a:solidFill>
                  <a:schemeClr val="dk1"/>
                </a:solidFill>
              </a:rPr>
              <a:t>∑ </a:t>
            </a:r>
            <a:r>
              <a:rPr lang="en"/>
              <a:t>w_1i*a_i1, </a:t>
            </a:r>
            <a:endParaRPr/>
          </a:p>
          <a:p>
            <a:pPr indent="0" lvl="0" marL="457200" rtl="0" algn="l">
              <a:spcBef>
                <a:spcPts val="0"/>
              </a:spcBef>
              <a:spcAft>
                <a:spcPts val="0"/>
              </a:spcAft>
              <a:buNone/>
            </a:pPr>
            <a:r>
              <a:rPr lang="en"/>
              <a:t>[the first element of the output matrix]</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MAC_1N proceeds to output y_12, . . . ,y_1B in subsequent clock cycles.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second column receives the same stream of inputs as the first column, but delayed by one clock cycle. </a:t>
            </a:r>
            <a:endParaRPr/>
          </a:p>
          <a:p>
            <a:pPr indent="-317500" lvl="0" marL="457200" rtl="0" algn="l">
              <a:spcBef>
                <a:spcPts val="0"/>
              </a:spcBef>
              <a:spcAft>
                <a:spcPts val="0"/>
              </a:spcAft>
              <a:buSzPts val="1400"/>
              <a:buChar char="●"/>
            </a:pPr>
            <a:r>
              <a:rPr lang="en"/>
              <a:t>This column outputs y_21,y_22, . . . ,y_2B. </a:t>
            </a:r>
            <a:endParaRPr/>
          </a:p>
          <a:p>
            <a:pPr indent="-317500" lvl="0" marL="457200" rtl="0" algn="l">
              <a:spcBef>
                <a:spcPts val="0"/>
              </a:spcBef>
              <a:spcAft>
                <a:spcPts val="0"/>
              </a:spcAft>
              <a:buSzPts val="1400"/>
              <a:buChar char="●"/>
            </a:pPr>
            <a:r>
              <a:rPr lang="en"/>
              <a:t>In this manner, a batch of B inputs is multiplied by an N × N weight matrix in 2N + B clock cycles.</a:t>
            </a:r>
            <a:endParaRPr/>
          </a:p>
          <a:p>
            <a:pPr indent="0" lvl="0" marL="457200" rtl="0" algn="l">
              <a:spcBef>
                <a:spcPts val="0"/>
              </a:spcBef>
              <a:spcAft>
                <a:spcPts val="0"/>
              </a:spcAft>
              <a:buNone/>
            </a:pPr>
            <a:r>
              <a:t/>
            </a:r>
            <a:endParaRPr/>
          </a:p>
        </p:txBody>
      </p:sp>
      <p:sp>
        <p:nvSpPr>
          <p:cNvPr id="325" name="Google Shape;325;p54"/>
          <p:cNvSpPr txBox="1"/>
          <p:nvPr/>
        </p:nvSpPr>
        <p:spPr>
          <a:xfrm>
            <a:off x="123550" y="4200150"/>
            <a:ext cx="64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Rearrangement due to change of w_ij locations.</a:t>
            </a:r>
            <a:endParaRPr/>
          </a:p>
        </p:txBody>
      </p:sp>
      <p:sp>
        <p:nvSpPr>
          <p:cNvPr id="326" name="Google Shape;326;p54"/>
          <p:cNvSpPr/>
          <p:nvPr/>
        </p:nvSpPr>
        <p:spPr>
          <a:xfrm>
            <a:off x="190925" y="4245075"/>
            <a:ext cx="3807000" cy="33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a:t>
            </a:r>
            <a:endParaRPr/>
          </a:p>
        </p:txBody>
      </p:sp>
      <p:sp>
        <p:nvSpPr>
          <p:cNvPr id="332" name="Google Shape;33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a:t>
            </a:r>
            <a:r>
              <a:rPr b="1" lang="en"/>
              <a:t>aliency-driven fault-aware mapping, without requiring extensive retraining as typically done in the state of the art</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338" name="Google Shape;33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600"/>
              <a:t>1. The DNN accelerator design is optimized such that the components having permanent faults can be disconnected from the main datapath to mitigate the effects of the faults. </a:t>
            </a:r>
            <a:endParaRPr sz="1600"/>
          </a:p>
          <a:p>
            <a:pPr indent="0" lvl="0" marL="0" rtl="0" algn="l">
              <a:lnSpc>
                <a:spcPct val="105000"/>
              </a:lnSpc>
              <a:spcBef>
                <a:spcPts val="1200"/>
              </a:spcBef>
              <a:spcAft>
                <a:spcPts val="0"/>
              </a:spcAft>
              <a:buSzPts val="1018"/>
              <a:buNone/>
            </a:pPr>
            <a:r>
              <a:rPr lang="en" sz="1600"/>
              <a:t>2 , the saliency of the weights of the DNN is computed. Given a dataflow, the architectural characteristics of the modified accelerator design and the fault map of the fabricated hardware.</a:t>
            </a:r>
            <a:endParaRPr sz="1600"/>
          </a:p>
          <a:p>
            <a:pPr indent="0" lvl="0" marL="0" rtl="0" algn="l">
              <a:lnSpc>
                <a:spcPct val="105000"/>
              </a:lnSpc>
              <a:spcBef>
                <a:spcPts val="1200"/>
              </a:spcBef>
              <a:spcAft>
                <a:spcPts val="0"/>
              </a:spcAft>
              <a:buSzPts val="1018"/>
              <a:buNone/>
            </a:pPr>
            <a:r>
              <a:rPr lang="en" sz="1600"/>
              <a:t> 3.  proposes mapping of neurons/filters of a layer of the DNN on different segments of the hardware such that the sum of saliency of the weights that are pruned (mapped on the faulty/disconnected parts of the datapath) during inference is minimized.</a:t>
            </a:r>
            <a:endParaRPr sz="1600"/>
          </a:p>
          <a:p>
            <a:pPr indent="0" lvl="0" marL="0" rtl="0" algn="l">
              <a:lnSpc>
                <a:spcPct val="105000"/>
              </a:lnSpc>
              <a:spcBef>
                <a:spcPts val="1200"/>
              </a:spcBef>
              <a:spcAft>
                <a:spcPts val="1200"/>
              </a:spcAft>
              <a:buSzPts val="1018"/>
              <a:buNone/>
            </a:pPr>
            <a:r>
              <a:rPr lang="en" sz="1600"/>
              <a:t> 4. makes the required rearrangements in the DNN such that the data rearrangements, which are highly memory intensive, are not required during the DNN processing.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344" name="Google Shape;34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Steps 3 and 4 are repeated for each layer and the resultant network is forwarded to step 5 after setting all the weights which are to be mapped on the faulty/disconnected computational units to zero. </a:t>
            </a:r>
            <a:endParaRPr sz="1600"/>
          </a:p>
          <a:p>
            <a:pPr indent="0" lvl="0" marL="0" rtl="0" algn="l">
              <a:spcBef>
                <a:spcPts val="1200"/>
              </a:spcBef>
              <a:spcAft>
                <a:spcPts val="0"/>
              </a:spcAft>
              <a:buNone/>
            </a:pPr>
            <a:r>
              <a:rPr lang="en" sz="1600"/>
              <a:t>The network is traversed in a sequential order from the first layer to the last. </a:t>
            </a:r>
            <a:endParaRPr sz="1600"/>
          </a:p>
          <a:p>
            <a:pPr indent="0" lvl="0" marL="0" rtl="0" algn="l">
              <a:spcBef>
                <a:spcPts val="1200"/>
              </a:spcBef>
              <a:spcAft>
                <a:spcPts val="1200"/>
              </a:spcAft>
              <a:buNone/>
            </a:pPr>
            <a:r>
              <a:rPr lang="en" sz="1600"/>
              <a:t>Step 5 , required adjustments are made to the network parameters to compensate for the pruned weights/computations.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0" name="Google Shape;35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1" name="Google Shape;351;p58"/>
          <p:cNvPicPr preferRelativeResize="0"/>
          <p:nvPr/>
        </p:nvPicPr>
        <p:blipFill>
          <a:blip r:embed="rId3">
            <a:alphaModFix/>
          </a:blip>
          <a:stretch>
            <a:fillRect/>
          </a:stretch>
        </p:blipFill>
        <p:spPr>
          <a:xfrm>
            <a:off x="1374725" y="599551"/>
            <a:ext cx="5969050" cy="3681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59"/>
          <p:cNvPicPr preferRelativeResize="0"/>
          <p:nvPr/>
        </p:nvPicPr>
        <p:blipFill>
          <a:blip r:embed="rId3">
            <a:alphaModFix/>
          </a:blip>
          <a:stretch>
            <a:fillRect/>
          </a:stretch>
        </p:blipFill>
        <p:spPr>
          <a:xfrm>
            <a:off x="1862138" y="1404938"/>
            <a:ext cx="5419725" cy="2333625"/>
          </a:xfrm>
          <a:prstGeom prst="rect">
            <a:avLst/>
          </a:prstGeom>
          <a:noFill/>
          <a:ln>
            <a:noFill/>
          </a:ln>
        </p:spPr>
      </p:pic>
      <p:pic>
        <p:nvPicPr>
          <p:cNvPr id="359" name="Google Shape;359;p59"/>
          <p:cNvPicPr preferRelativeResize="0"/>
          <p:nvPr/>
        </p:nvPicPr>
        <p:blipFill>
          <a:blip r:embed="rId4">
            <a:alphaModFix/>
          </a:blip>
          <a:stretch>
            <a:fillRect/>
          </a:stretch>
        </p:blipFill>
        <p:spPr>
          <a:xfrm>
            <a:off x="1384579" y="4125791"/>
            <a:ext cx="7129125" cy="108728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5" name="Google Shape;36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60"/>
          <p:cNvPicPr preferRelativeResize="0"/>
          <p:nvPr/>
        </p:nvPicPr>
        <p:blipFill>
          <a:blip r:embed="rId3">
            <a:alphaModFix/>
          </a:blip>
          <a:stretch>
            <a:fillRect/>
          </a:stretch>
        </p:blipFill>
        <p:spPr>
          <a:xfrm>
            <a:off x="1962150" y="1314450"/>
            <a:ext cx="5219700" cy="2514600"/>
          </a:xfrm>
          <a:prstGeom prst="rect">
            <a:avLst/>
          </a:prstGeom>
          <a:noFill/>
          <a:ln>
            <a:noFill/>
          </a:ln>
        </p:spPr>
      </p:pic>
      <p:pic>
        <p:nvPicPr>
          <p:cNvPr id="367" name="Google Shape;367;p60"/>
          <p:cNvPicPr preferRelativeResize="0"/>
          <p:nvPr/>
        </p:nvPicPr>
        <p:blipFill>
          <a:blip r:embed="rId4">
            <a:alphaModFix/>
          </a:blip>
          <a:stretch>
            <a:fillRect/>
          </a:stretch>
        </p:blipFill>
        <p:spPr>
          <a:xfrm>
            <a:off x="1368651" y="3960175"/>
            <a:ext cx="6127525" cy="1054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373" name="Google Shape;37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61"/>
          <p:cNvPicPr preferRelativeResize="0"/>
          <p:nvPr/>
        </p:nvPicPr>
        <p:blipFill>
          <a:blip r:embed="rId3">
            <a:alphaModFix/>
          </a:blip>
          <a:stretch>
            <a:fillRect/>
          </a:stretch>
        </p:blipFill>
        <p:spPr>
          <a:xfrm>
            <a:off x="2057400" y="347888"/>
            <a:ext cx="5334000" cy="3343275"/>
          </a:xfrm>
          <a:prstGeom prst="rect">
            <a:avLst/>
          </a:prstGeom>
          <a:noFill/>
          <a:ln>
            <a:noFill/>
          </a:ln>
        </p:spPr>
      </p:pic>
      <p:pic>
        <p:nvPicPr>
          <p:cNvPr id="375" name="Google Shape;375;p61"/>
          <p:cNvPicPr preferRelativeResize="0"/>
          <p:nvPr/>
        </p:nvPicPr>
        <p:blipFill>
          <a:blip r:embed="rId4">
            <a:alphaModFix/>
          </a:blip>
          <a:stretch>
            <a:fillRect/>
          </a:stretch>
        </p:blipFill>
        <p:spPr>
          <a:xfrm>
            <a:off x="1905000" y="4168613"/>
            <a:ext cx="5486400" cy="77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375038" y="390500"/>
            <a:ext cx="6393925" cy="3069725"/>
          </a:xfrm>
          <a:prstGeom prst="rect">
            <a:avLst/>
          </a:prstGeom>
          <a:noFill/>
          <a:ln>
            <a:noFill/>
          </a:ln>
        </p:spPr>
      </p:pic>
      <p:sp>
        <p:nvSpPr>
          <p:cNvPr id="80" name="Google Shape;80;p17"/>
          <p:cNvSpPr txBox="1"/>
          <p:nvPr/>
        </p:nvSpPr>
        <p:spPr>
          <a:xfrm>
            <a:off x="1375050" y="3460225"/>
            <a:ext cx="734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(a)The steps show the sequence of unrolling and mapping of the weights onto the array. (b)  baseline systolic array-based DNN accelerator (similar to the design of well-know systolic arrays like Google TPU and Eyeriss, illustrating the mapping of a segment of filters highlighted in (a). (c) Detailed design of the processing element (PE).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rocessing element (PE)</a:t>
            </a:r>
            <a:endParaRPr/>
          </a:p>
        </p:txBody>
      </p:sp>
      <p:sp>
        <p:nvSpPr>
          <p:cNvPr id="86" name="Google Shape;86;p18"/>
          <p:cNvSpPr txBox="1"/>
          <p:nvPr>
            <p:ph idx="1" type="body"/>
          </p:nvPr>
        </p:nvSpPr>
        <p:spPr>
          <a:xfrm>
            <a:off x="2378225" y="1152475"/>
            <a:ext cx="6765900" cy="3416400"/>
          </a:xfrm>
          <a:prstGeom prst="rect">
            <a:avLst/>
          </a:prstGeom>
        </p:spPr>
        <p:txBody>
          <a:bodyPr anchorCtr="0" anchor="t" bIns="91425" lIns="91425" spcFirstLastPara="1" rIns="91425" wrap="square" tIns="91425">
            <a:noAutofit/>
          </a:bodyPr>
          <a:lstStyle/>
          <a:p>
            <a:pPr indent="-319087" lvl="0" marL="457200" rtl="0" algn="l">
              <a:lnSpc>
                <a:spcPct val="105000"/>
              </a:lnSpc>
              <a:spcBef>
                <a:spcPts val="0"/>
              </a:spcBef>
              <a:spcAft>
                <a:spcPts val="0"/>
              </a:spcAft>
              <a:buSzPts val="1425"/>
              <a:buChar char="●"/>
            </a:pPr>
            <a:r>
              <a:rPr lang="en" sz="1425"/>
              <a:t>. The PEs work in lock steps with their neighbouring PEs to generate the output. </a:t>
            </a:r>
            <a:endParaRPr sz="1425"/>
          </a:p>
          <a:p>
            <a:pPr indent="-319087" lvl="0" marL="457200" rtl="0" algn="l">
              <a:lnSpc>
                <a:spcPct val="105000"/>
              </a:lnSpc>
              <a:spcBef>
                <a:spcPts val="0"/>
              </a:spcBef>
              <a:spcAft>
                <a:spcPts val="0"/>
              </a:spcAft>
              <a:buSzPts val="1425"/>
              <a:buChar char="●"/>
            </a:pPr>
            <a:r>
              <a:rPr lang="en" sz="1425"/>
              <a:t>For example, in the first clock cycle, the top left corner PE will multiply the first weight with the first input activation and then pass the partial output to its downstream neighbour and the input activation to the PE on its right side. </a:t>
            </a:r>
            <a:endParaRPr sz="1425"/>
          </a:p>
          <a:p>
            <a:pPr indent="-319087" lvl="0" marL="457200" rtl="0" algn="l">
              <a:lnSpc>
                <a:spcPct val="105000"/>
              </a:lnSpc>
              <a:spcBef>
                <a:spcPts val="0"/>
              </a:spcBef>
              <a:spcAft>
                <a:spcPts val="0"/>
              </a:spcAft>
              <a:buSzPts val="1425"/>
              <a:buChar char="●"/>
            </a:pPr>
            <a:r>
              <a:rPr lang="en" sz="1425"/>
              <a:t>The downstream PE (i.e. the second PE in the first column), in the next clock cycle, computes the product of the second weight with the second activation and adds the available partial product from the upstream PE to generate the partial product for its downstream PE. </a:t>
            </a:r>
            <a:endParaRPr sz="1425"/>
          </a:p>
          <a:p>
            <a:pPr indent="-319087" lvl="0" marL="457200" rtl="0" algn="l">
              <a:lnSpc>
                <a:spcPct val="105000"/>
              </a:lnSpc>
              <a:spcBef>
                <a:spcPts val="0"/>
              </a:spcBef>
              <a:spcAft>
                <a:spcPts val="0"/>
              </a:spcAft>
              <a:buSzPts val="1425"/>
              <a:buChar char="●"/>
            </a:pPr>
            <a:r>
              <a:rPr lang="en" sz="1425"/>
              <a:t>In the meantime, the first PE in the first column will generate the first partial product related to the second input activation vector and the first PE in the second column will generate the first partial product  related to the first input activation vector. </a:t>
            </a:r>
            <a:endParaRPr sz="1425"/>
          </a:p>
          <a:p>
            <a:pPr indent="-319087" lvl="0" marL="457200" rtl="0" algn="l">
              <a:lnSpc>
                <a:spcPct val="105000"/>
              </a:lnSpc>
              <a:spcBef>
                <a:spcPts val="0"/>
              </a:spcBef>
              <a:spcAft>
                <a:spcPts val="0"/>
              </a:spcAft>
              <a:buSzPts val="1425"/>
              <a:buChar char="●"/>
            </a:pPr>
            <a:r>
              <a:rPr lang="en" sz="1425"/>
              <a:t>By continuing this procedure, the result of the first dotproduct from the systolic array will be available after N clock cycles and, at peak, the array can generate one result per clock cycle per column.</a:t>
            </a:r>
            <a:endParaRPr sz="1425"/>
          </a:p>
        </p:txBody>
      </p:sp>
      <p:pic>
        <p:nvPicPr>
          <p:cNvPr id="87" name="Google Shape;87;p18"/>
          <p:cNvPicPr preferRelativeResize="0"/>
          <p:nvPr/>
        </p:nvPicPr>
        <p:blipFill>
          <a:blip r:embed="rId3">
            <a:alphaModFix/>
          </a:blip>
          <a:stretch>
            <a:fillRect/>
          </a:stretch>
        </p:blipFill>
        <p:spPr>
          <a:xfrm>
            <a:off x="549425" y="1644688"/>
            <a:ext cx="1828800"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element (PE)</a:t>
            </a:r>
            <a:endParaRPr/>
          </a:p>
        </p:txBody>
      </p:sp>
      <p:sp>
        <p:nvSpPr>
          <p:cNvPr id="93" name="Google Shape;93;p19"/>
          <p:cNvSpPr txBox="1"/>
          <p:nvPr>
            <p:ph idx="1" type="body"/>
          </p:nvPr>
        </p:nvSpPr>
        <p:spPr>
          <a:xfrm>
            <a:off x="3045075" y="1152475"/>
            <a:ext cx="5787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t>
            </a:r>
            <a:r>
              <a:rPr lang="en" sz="1600"/>
              <a:t>If the number of weights in the filters/neurons is more than the number of rows in the array, the weights cannot be mapped to the array at the same time.</a:t>
            </a:r>
            <a:endParaRPr sz="1600"/>
          </a:p>
          <a:p>
            <a:pPr indent="-330200" lvl="0" marL="457200" rtl="0" algn="l">
              <a:spcBef>
                <a:spcPts val="0"/>
              </a:spcBef>
              <a:spcAft>
                <a:spcPts val="0"/>
              </a:spcAft>
              <a:buSzPts val="1600"/>
              <a:buChar char="●"/>
            </a:pPr>
            <a:r>
              <a:rPr lang="en" sz="1600"/>
              <a:t>In such cases, the results generated by the array are not complete, and the accumulation units connected below the array are responsible for storing the partial products and accumulating them with the rest of the corresponding partial products of the filters/neurons to compute the final outputs.</a:t>
            </a:r>
            <a:endParaRPr sz="1600"/>
          </a:p>
        </p:txBody>
      </p:sp>
      <p:pic>
        <p:nvPicPr>
          <p:cNvPr id="94" name="Google Shape;94;p19"/>
          <p:cNvPicPr preferRelativeResize="0"/>
          <p:nvPr/>
        </p:nvPicPr>
        <p:blipFill>
          <a:blip r:embed="rId3">
            <a:alphaModFix/>
          </a:blip>
          <a:stretch>
            <a:fillRect/>
          </a:stretch>
        </p:blipFill>
        <p:spPr>
          <a:xfrm>
            <a:off x="896525" y="1519888"/>
            <a:ext cx="1828800" cy="292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Problem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en" sz="1600"/>
              <a:t>An important challenge with future technology scaling is the increase in fault rates, including both permanent (hard errors) and temporary faults (soft errors).</a:t>
            </a:r>
            <a:endParaRPr sz="1600"/>
          </a:p>
          <a:p>
            <a:pPr indent="-330200" lvl="0" marL="457200" rtl="0" algn="l">
              <a:lnSpc>
                <a:spcPct val="95000"/>
              </a:lnSpc>
              <a:spcBef>
                <a:spcPts val="0"/>
              </a:spcBef>
              <a:spcAft>
                <a:spcPts val="0"/>
              </a:spcAft>
              <a:buSzPts val="1600"/>
              <a:buChar char="●"/>
            </a:pPr>
            <a:r>
              <a:rPr lang="en" sz="1600"/>
              <a:t>Temporary faults might occasionally impact the DNN’s classification results, but their overall impact on classification accuracy is small, even at high soft error rates. </a:t>
            </a:r>
            <a:endParaRPr sz="1600"/>
          </a:p>
          <a:p>
            <a:pPr indent="-330200" lvl="0" marL="457200" rtl="0" algn="l">
              <a:lnSpc>
                <a:spcPct val="95000"/>
              </a:lnSpc>
              <a:spcBef>
                <a:spcPts val="0"/>
              </a:spcBef>
              <a:spcAft>
                <a:spcPts val="0"/>
              </a:spcAft>
              <a:buSzPts val="1600"/>
              <a:buChar char="●"/>
            </a:pPr>
            <a:r>
              <a:rPr lang="en" sz="1600"/>
              <a:t>Permanent faults can affect the result of every DNN execution and significantly reduce the classification accuracy. </a:t>
            </a:r>
            <a:endParaRPr sz="1600"/>
          </a:p>
          <a:p>
            <a:pPr indent="-330200" lvl="0" marL="457200" rtl="0" algn="l">
              <a:lnSpc>
                <a:spcPct val="95000"/>
              </a:lnSpc>
              <a:spcBef>
                <a:spcPts val="0"/>
              </a:spcBef>
              <a:spcAft>
                <a:spcPts val="0"/>
              </a:spcAft>
              <a:buSzPts val="1600"/>
              <a:buChar char="●"/>
            </a:pPr>
            <a:r>
              <a:rPr lang="en" sz="1600"/>
              <a:t>While permanent faults, at least those that are related to manufacturing defects, can be identified during post-fabrication testing, discarding every chip with a permanent fault reduces yield.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Yield</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600">
                <a:solidFill>
                  <a:schemeClr val="dk1"/>
                </a:solidFill>
                <a:highlight>
                  <a:srgbClr val="FFFFFF"/>
                </a:highlight>
              </a:rPr>
              <a:t>Although the goal of every fabrication process is to produce only working </a:t>
            </a:r>
            <a:r>
              <a:rPr lang="en" sz="1600">
                <a:solidFill>
                  <a:srgbClr val="0645AD"/>
                </a:solidFill>
                <a:highlight>
                  <a:srgbClr val="FFFFFF"/>
                </a:highlight>
                <a:uFill>
                  <a:noFill/>
                </a:uFill>
                <a:hlinkClick r:id="rId3">
                  <a:extLst>
                    <a:ext uri="{A12FA001-AC4F-418D-AE19-62706E023703}">
                      <ahyp:hlinkClr val="tx"/>
                    </a:ext>
                  </a:extLst>
                </a:hlinkClick>
              </a:rPr>
              <a:t>dies</a:t>
            </a:r>
            <a:r>
              <a:rPr lang="en" sz="1600">
                <a:solidFill>
                  <a:schemeClr val="dk1"/>
                </a:solidFill>
                <a:highlight>
                  <a:srgbClr val="FFFFFF"/>
                </a:highlight>
              </a:rPr>
              <a:t>, in practice the process is never perfect and not all dies work or operate as desired within specs. </a:t>
            </a:r>
            <a:endParaRPr sz="1600">
              <a:solidFill>
                <a:schemeClr val="dk1"/>
              </a:solidFill>
              <a:highlight>
                <a:srgbClr val="FFFFFF"/>
              </a:highlight>
            </a:endParaRPr>
          </a:p>
          <a:p>
            <a:pPr indent="0" lvl="0" marL="0" rtl="0" algn="l">
              <a:spcBef>
                <a:spcPts val="600"/>
              </a:spcBef>
              <a:spcAft>
                <a:spcPts val="0"/>
              </a:spcAft>
              <a:buNone/>
            </a:pPr>
            <a:r>
              <a:rPr lang="en" sz="1600">
                <a:solidFill>
                  <a:schemeClr val="dk1"/>
                </a:solidFill>
                <a:highlight>
                  <a:srgbClr val="FFFFFF"/>
                </a:highlight>
              </a:rPr>
              <a:t>Yield is a quantitative measurement of the process quality in terms of working dies.</a:t>
            </a:r>
            <a:endParaRPr sz="1600">
              <a:solidFill>
                <a:schemeClr val="dk1"/>
              </a:solidFill>
              <a:highlight>
                <a:srgbClr val="FFFFFF"/>
              </a:highlight>
            </a:endParaRPr>
          </a:p>
          <a:p>
            <a:pPr indent="0" lvl="0" marL="0" rtl="0" algn="l">
              <a:spcBef>
                <a:spcPts val="600"/>
              </a:spcBef>
              <a:spcAft>
                <a:spcPts val="0"/>
              </a:spcAft>
              <a:buNone/>
            </a:pPr>
            <a:r>
              <a:rPr lang="en" sz="1600">
                <a:solidFill>
                  <a:schemeClr val="dk1"/>
                </a:solidFill>
                <a:highlight>
                  <a:srgbClr val="FFFFFF"/>
                </a:highlight>
              </a:rPr>
              <a:t>Where,</a:t>
            </a:r>
            <a:endParaRPr sz="1600">
              <a:solidFill>
                <a:schemeClr val="dk1"/>
              </a:solidFill>
              <a:highlight>
                <a:srgbClr val="FFFFFF"/>
              </a:highlight>
            </a:endParaRPr>
          </a:p>
          <a:p>
            <a:pPr indent="-330200" lvl="0" marL="685800" rtl="0" algn="l">
              <a:spcBef>
                <a:spcPts val="600"/>
              </a:spcBef>
              <a:spcAft>
                <a:spcPts val="0"/>
              </a:spcAft>
              <a:buClr>
                <a:schemeClr val="dk1"/>
              </a:buClr>
              <a:buSzPts val="1600"/>
              <a:buChar char="■"/>
            </a:pPr>
            <a:r>
              <a:rPr lang="en" sz="1600">
                <a:solidFill>
                  <a:schemeClr val="dk1"/>
                </a:solidFill>
                <a:highlight>
                  <a:srgbClr val="FFFFFF"/>
                </a:highlight>
              </a:rPr>
              <a:t>N</a:t>
            </a:r>
            <a:r>
              <a:rPr baseline="-25000" lang="en" sz="1600">
                <a:solidFill>
                  <a:schemeClr val="dk1"/>
                </a:solidFill>
                <a:highlight>
                  <a:srgbClr val="FFFFFF"/>
                </a:highlight>
              </a:rPr>
              <a:t>good</a:t>
            </a:r>
            <a:r>
              <a:rPr lang="en" sz="1600">
                <a:solidFill>
                  <a:schemeClr val="dk1"/>
                </a:solidFill>
                <a:highlight>
                  <a:srgbClr val="FFFFFF"/>
                </a:highlight>
              </a:rPr>
              <a:t> - number of working dies per wafer</a:t>
            </a:r>
            <a:endParaRPr sz="1600">
              <a:solidFill>
                <a:schemeClr val="dk1"/>
              </a:solidFill>
              <a:highlight>
                <a:srgbClr val="FFFFFF"/>
              </a:highlight>
            </a:endParaRPr>
          </a:p>
          <a:p>
            <a:pPr indent="-330200" lvl="0" marL="685800" rtl="0" algn="l">
              <a:spcBef>
                <a:spcPts val="0"/>
              </a:spcBef>
              <a:spcAft>
                <a:spcPts val="0"/>
              </a:spcAft>
              <a:buClr>
                <a:schemeClr val="dk1"/>
              </a:buClr>
              <a:buSzPts val="1600"/>
              <a:buChar char="■"/>
            </a:pPr>
            <a:r>
              <a:rPr lang="en" sz="1600">
                <a:solidFill>
                  <a:schemeClr val="dk1"/>
                </a:solidFill>
                <a:highlight>
                  <a:srgbClr val="FFFFFF"/>
                </a:highlight>
              </a:rPr>
              <a:t>N</a:t>
            </a:r>
            <a:r>
              <a:rPr baseline="-25000" lang="en" sz="1600">
                <a:solidFill>
                  <a:schemeClr val="dk1"/>
                </a:solidFill>
                <a:highlight>
                  <a:srgbClr val="FFFFFF"/>
                </a:highlight>
              </a:rPr>
              <a:t>total</a:t>
            </a:r>
            <a:r>
              <a:rPr lang="en" sz="1600">
                <a:solidFill>
                  <a:schemeClr val="dk1"/>
                </a:solidFill>
                <a:highlight>
                  <a:srgbClr val="FFFFFF"/>
                </a:highlight>
              </a:rPr>
              <a:t> - number of dies per wafer</a:t>
            </a:r>
            <a:endParaRPr sz="1600">
              <a:solidFill>
                <a:schemeClr val="dk1"/>
              </a:solidFill>
              <a:highlight>
                <a:srgbClr val="FFFFFF"/>
              </a:highlight>
            </a:endParaRPr>
          </a:p>
          <a:p>
            <a:pPr indent="0" lvl="0" marL="0" rtl="0" algn="l">
              <a:spcBef>
                <a:spcPts val="100"/>
              </a:spcBef>
              <a:spcAft>
                <a:spcPts val="1200"/>
              </a:spcAft>
              <a:buNone/>
            </a:pPr>
            <a:r>
              <a:t/>
            </a:r>
            <a:endParaRPr sz="1600"/>
          </a:p>
        </p:txBody>
      </p:sp>
      <p:pic>
        <p:nvPicPr>
          <p:cNvPr id="107" name="Google Shape;107;p21"/>
          <p:cNvPicPr preferRelativeResize="0"/>
          <p:nvPr/>
        </p:nvPicPr>
        <p:blipFill>
          <a:blip r:embed="rId4">
            <a:alphaModFix/>
          </a:blip>
          <a:stretch>
            <a:fillRect/>
          </a:stretch>
        </p:blipFill>
        <p:spPr>
          <a:xfrm>
            <a:off x="3191383" y="3093650"/>
            <a:ext cx="1775725" cy="105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