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8"/>
  </p:notesMasterIdLst>
  <p:sldIdLst>
    <p:sldId id="256" r:id="rId2"/>
    <p:sldId id="264" r:id="rId3"/>
    <p:sldId id="263" r:id="rId4"/>
    <p:sldId id="266" r:id="rId5"/>
    <p:sldId id="257" r:id="rId6"/>
    <p:sldId id="288" r:id="rId7"/>
    <p:sldId id="293" r:id="rId8"/>
    <p:sldId id="286" r:id="rId9"/>
    <p:sldId id="294" r:id="rId10"/>
    <p:sldId id="285" r:id="rId11"/>
    <p:sldId id="267" r:id="rId12"/>
    <p:sldId id="295" r:id="rId13"/>
    <p:sldId id="296" r:id="rId14"/>
    <p:sldId id="297" r:id="rId15"/>
    <p:sldId id="290" r:id="rId16"/>
    <p:sldId id="268" r:id="rId17"/>
    <p:sldId id="287" r:id="rId18"/>
    <p:sldId id="298" r:id="rId19"/>
    <p:sldId id="299" r:id="rId20"/>
    <p:sldId id="273" r:id="rId21"/>
    <p:sldId id="304" r:id="rId22"/>
    <p:sldId id="302" r:id="rId23"/>
    <p:sldId id="303" r:id="rId24"/>
    <p:sldId id="300" r:id="rId25"/>
    <p:sldId id="282" r:id="rId26"/>
    <p:sldId id="28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00" autoAdjust="0"/>
  </p:normalViewPr>
  <p:slideViewPr>
    <p:cSldViewPr snapToGrid="0">
      <p:cViewPr varScale="1">
        <p:scale>
          <a:sx n="44" d="100"/>
          <a:sy n="44" d="100"/>
        </p:scale>
        <p:origin x="15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979AA-BEA6-404C-A997-F9CA9EB65C0C}" type="datetimeFigureOut">
              <a:rPr lang="fr-FR" smtClean="0"/>
              <a:t>10/05/2017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08834-278E-4EF4-8C38-4203CA722D04}" type="slidenum">
              <a:rPr lang="fr-FR" smtClean="0"/>
              <a:t>‹N°›</a:t>
            </a:fld>
            <a:endParaRPr lang="fr-FR"/>
          </a:p>
        </p:txBody>
      </p:sp>
    </p:spTree>
    <p:extLst>
      <p:ext uri="{BB962C8B-B14F-4D97-AF65-F5344CB8AC3E}">
        <p14:creationId xmlns:p14="http://schemas.microsoft.com/office/powerpoint/2010/main" val="332561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008834-278E-4EF4-8C38-4203CA722D04}" type="slidenum">
              <a:rPr lang="fr-FR" smtClean="0"/>
              <a:t>1</a:t>
            </a:fld>
            <a:endParaRPr lang="fr-FR"/>
          </a:p>
        </p:txBody>
      </p:sp>
    </p:spTree>
    <p:extLst>
      <p:ext uri="{BB962C8B-B14F-4D97-AF65-F5344CB8AC3E}">
        <p14:creationId xmlns:p14="http://schemas.microsoft.com/office/powerpoint/2010/main" val="4285701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008834-278E-4EF4-8C38-4203CA722D04}" type="slidenum">
              <a:rPr lang="fr-FR" smtClean="0"/>
              <a:t>5</a:t>
            </a:fld>
            <a:endParaRPr lang="fr-FR"/>
          </a:p>
        </p:txBody>
      </p:sp>
    </p:spTree>
    <p:extLst>
      <p:ext uri="{BB962C8B-B14F-4D97-AF65-F5344CB8AC3E}">
        <p14:creationId xmlns:p14="http://schemas.microsoft.com/office/powerpoint/2010/main" val="260031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22008834-278E-4EF4-8C38-4203CA722D04}" type="slidenum">
              <a:rPr lang="fr-FR" smtClean="0"/>
              <a:t>8</a:t>
            </a:fld>
            <a:endParaRPr lang="fr-FR"/>
          </a:p>
        </p:txBody>
      </p:sp>
    </p:spTree>
    <p:extLst>
      <p:ext uri="{BB962C8B-B14F-4D97-AF65-F5344CB8AC3E}">
        <p14:creationId xmlns:p14="http://schemas.microsoft.com/office/powerpoint/2010/main" val="383555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008834-278E-4EF4-8C38-4203CA722D04}" type="slidenum">
              <a:rPr lang="fr-FR" smtClean="0"/>
              <a:t>9</a:t>
            </a:fld>
            <a:endParaRPr lang="fr-FR"/>
          </a:p>
        </p:txBody>
      </p:sp>
    </p:spTree>
    <p:extLst>
      <p:ext uri="{BB962C8B-B14F-4D97-AF65-F5344CB8AC3E}">
        <p14:creationId xmlns:p14="http://schemas.microsoft.com/office/powerpoint/2010/main" val="5359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22008834-278E-4EF4-8C38-4203CA722D04}" type="slidenum">
              <a:rPr lang="fr-FR" smtClean="0"/>
              <a:t>11</a:t>
            </a:fld>
            <a:endParaRPr lang="fr-FR"/>
          </a:p>
        </p:txBody>
      </p:sp>
    </p:spTree>
    <p:extLst>
      <p:ext uri="{BB962C8B-B14F-4D97-AF65-F5344CB8AC3E}">
        <p14:creationId xmlns:p14="http://schemas.microsoft.com/office/powerpoint/2010/main" val="78319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008834-278E-4EF4-8C38-4203CA722D04}" type="slidenum">
              <a:rPr lang="fr-FR" smtClean="0"/>
              <a:t>12</a:t>
            </a:fld>
            <a:endParaRPr lang="fr-FR"/>
          </a:p>
        </p:txBody>
      </p:sp>
    </p:spTree>
    <p:extLst>
      <p:ext uri="{BB962C8B-B14F-4D97-AF65-F5344CB8AC3E}">
        <p14:creationId xmlns:p14="http://schemas.microsoft.com/office/powerpoint/2010/main" val="993309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008834-278E-4EF4-8C38-4203CA722D04}" type="slidenum">
              <a:rPr lang="fr-FR" smtClean="0"/>
              <a:t>15</a:t>
            </a:fld>
            <a:endParaRPr lang="fr-FR"/>
          </a:p>
        </p:txBody>
      </p:sp>
    </p:spTree>
    <p:extLst>
      <p:ext uri="{BB962C8B-B14F-4D97-AF65-F5344CB8AC3E}">
        <p14:creationId xmlns:p14="http://schemas.microsoft.com/office/powerpoint/2010/main" val="191644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008834-278E-4EF4-8C38-4203CA722D04}" type="slidenum">
              <a:rPr lang="fr-FR" smtClean="0"/>
              <a:t>16</a:t>
            </a:fld>
            <a:endParaRPr lang="fr-FR"/>
          </a:p>
        </p:txBody>
      </p:sp>
    </p:spTree>
    <p:extLst>
      <p:ext uri="{BB962C8B-B14F-4D97-AF65-F5344CB8AC3E}">
        <p14:creationId xmlns:p14="http://schemas.microsoft.com/office/powerpoint/2010/main" val="308294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2008834-278E-4EF4-8C38-4203CA722D04}" type="slidenum">
              <a:rPr lang="fr-FR" smtClean="0"/>
              <a:t>19</a:t>
            </a:fld>
            <a:endParaRPr lang="fr-FR"/>
          </a:p>
        </p:txBody>
      </p:sp>
    </p:spTree>
    <p:extLst>
      <p:ext uri="{BB962C8B-B14F-4D97-AF65-F5344CB8AC3E}">
        <p14:creationId xmlns:p14="http://schemas.microsoft.com/office/powerpoint/2010/main" val="740394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72813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9E880B-878B-4216-B310-4F770B8CD9A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260932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3414551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1430805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3130325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1933045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3785313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1490785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129468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120129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E880B-878B-4216-B310-4F770B8CD9A4}" type="datetimeFigureOut">
              <a:rPr lang="en-US" smtClean="0"/>
              <a:t>5/10/2017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397816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9E880B-878B-4216-B310-4F770B8CD9A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95363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9E880B-878B-4216-B310-4F770B8CD9A4}" type="datetimeFigureOut">
              <a:rPr lang="en-US" smtClean="0"/>
              <a:t>5/10/2017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2928538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9E880B-878B-4216-B310-4F770B8CD9A4}" type="datetimeFigureOut">
              <a:rPr lang="en-US" smtClean="0"/>
              <a:t>5/10/2017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3537408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E880B-878B-4216-B310-4F770B8CD9A4}" type="datetimeFigureOut">
              <a:rPr lang="en-US" smtClean="0"/>
              <a:t>5/10/2017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349130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9E880B-878B-4216-B310-4F770B8CD9A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4036143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9E880B-878B-4216-B310-4F770B8CD9A4}" type="datetimeFigureOut">
              <a:rPr lang="en-US" smtClean="0"/>
              <a:t>5/10/2017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D38BC-8DDA-4DDB-9CB7-A0C11902A89A}" type="slidenum">
              <a:rPr lang="en-US" smtClean="0"/>
              <a:t>‹N°›</a:t>
            </a:fld>
            <a:endParaRPr lang="en-US"/>
          </a:p>
        </p:txBody>
      </p:sp>
    </p:spTree>
    <p:extLst>
      <p:ext uri="{BB962C8B-B14F-4D97-AF65-F5344CB8AC3E}">
        <p14:creationId xmlns:p14="http://schemas.microsoft.com/office/powerpoint/2010/main" val="31058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69E880B-878B-4216-B310-4F770B8CD9A4}" type="datetimeFigureOut">
              <a:rPr lang="en-US" smtClean="0"/>
              <a:t>5/10/2017</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7D38BC-8DDA-4DDB-9CB7-A0C11902A89A}" type="slidenum">
              <a:rPr lang="en-US" smtClean="0"/>
              <a:t>‹N°›</a:t>
            </a:fld>
            <a:endParaRPr lang="en-US"/>
          </a:p>
        </p:txBody>
      </p:sp>
    </p:spTree>
    <p:extLst>
      <p:ext uri="{BB962C8B-B14F-4D97-AF65-F5344CB8AC3E}">
        <p14:creationId xmlns:p14="http://schemas.microsoft.com/office/powerpoint/2010/main" val="372994257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en.wikipedia.org/wiki/ANSI_escape_cod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windows/desktop/mt638032(v=vs.85).aspx"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sdn.microsoft.com/en-us/powershell/wmf/5.1/console-improvement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powerline/fonts/blob/master/samples/All.md" TargetMode="External"/><Relationship Id="rId2" Type="http://schemas.openxmlformats.org/officeDocument/2006/relationships/hyperlink" Target="https://github.com/Jaykul/PowerLine"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tiberriver256.github.io/powershell/gui/PowerShell-Console-GU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fmichaleczek/PSClrCl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meetup.com/fr-FR/PowerShell-Par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msdn.microsoft.com/en-us/library/ms682088(v=vs.85).aspx#_win32_character_attribute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25783" y="1724297"/>
            <a:ext cx="9291351" cy="2717074"/>
          </a:xfrm>
          <a:prstGeom prst="rect">
            <a:avLst/>
          </a:prstGeom>
          <a:solidFill>
            <a:srgbClr val="96969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p:cNvSpPr>
            <a:spLocks noGrp="1"/>
          </p:cNvSpPr>
          <p:nvPr>
            <p:ph type="ctrTitle"/>
          </p:nvPr>
        </p:nvSpPr>
        <p:spPr>
          <a:xfrm>
            <a:off x="3119990" y="2225889"/>
            <a:ext cx="8574622" cy="1363600"/>
          </a:xfrm>
        </p:spPr>
        <p:txBody>
          <a:bodyPr>
            <a:normAutofit/>
          </a:bodyPr>
          <a:lstStyle/>
          <a:p>
            <a:r>
              <a:rPr lang="fr-FR" b="1" dirty="0">
                <a:solidFill>
                  <a:schemeClr val="bg1"/>
                </a:solidFill>
              </a:rPr>
              <a:t>PowerShell et les TUI</a:t>
            </a:r>
            <a:endParaRPr lang="en-US" dirty="0"/>
          </a:p>
        </p:txBody>
      </p:sp>
      <p:sp>
        <p:nvSpPr>
          <p:cNvPr id="3" name="Subtitle 2"/>
          <p:cNvSpPr>
            <a:spLocks noGrp="1"/>
          </p:cNvSpPr>
          <p:nvPr>
            <p:ph type="subTitle" idx="1"/>
          </p:nvPr>
        </p:nvSpPr>
        <p:spPr>
          <a:xfrm>
            <a:off x="2566214" y="3768547"/>
            <a:ext cx="9128398" cy="1974687"/>
          </a:xfrm>
        </p:spPr>
        <p:txBody>
          <a:bodyPr>
            <a:normAutofit/>
          </a:bodyPr>
          <a:lstStyle/>
          <a:p>
            <a:r>
              <a:rPr lang="fr-FR" sz="2400" dirty="0">
                <a:solidFill>
                  <a:schemeClr val="bg1"/>
                </a:solidFill>
              </a:rPr>
              <a:t>Flavien MICHALECZEK – Architecte infrastructure</a:t>
            </a:r>
          </a:p>
          <a:p>
            <a:endParaRPr lang="fr-FR" dirty="0"/>
          </a:p>
          <a:p>
            <a:endParaRPr lang="fr-FR" sz="4000" dirty="0"/>
          </a:p>
          <a:p>
            <a:endParaRPr lang="fr-FR" sz="3400" dirty="0"/>
          </a:p>
          <a:p>
            <a:pPr algn="l"/>
            <a:endParaRPr lang="en-US" sz="3400" dirty="0"/>
          </a:p>
          <a:p>
            <a:pPr algn="l"/>
            <a:endParaRPr lang="fr-FR"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Tree>
    <p:extLst>
      <p:ext uri="{BB962C8B-B14F-4D97-AF65-F5344CB8AC3E}">
        <p14:creationId xmlns:p14="http://schemas.microsoft.com/office/powerpoint/2010/main" val="126652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p:txBody>
      </p:sp>
      <p:pic>
        <p:nvPicPr>
          <p:cNvPr id="1032" name="Picture 8" descr="7-console-col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9290" y="685827"/>
            <a:ext cx="3503733" cy="242341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6-console-tmu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305" y="685800"/>
            <a:ext cx="6874328" cy="458288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 Author's artistic rendition for illustrative purpose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9290" y="3109242"/>
            <a:ext cx="3436903" cy="2239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721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normAutofit fontScale="90000"/>
          </a:bodyPr>
          <a:lstStyle/>
          <a:p>
            <a:pPr algn="l"/>
            <a:r>
              <a:rPr lang="fr-FR" dirty="0"/>
              <a:t>Séquence d'échappement</a:t>
            </a:r>
            <a:br>
              <a:rPr lang="fr-FR" dirty="0"/>
            </a:br>
            <a:br>
              <a:rPr lang="fr-FR" dirty="0"/>
            </a:br>
            <a:endParaRPr lang="fr-FR" dirty="0"/>
          </a:p>
        </p:txBody>
      </p:sp>
      <p:sp>
        <p:nvSpPr>
          <p:cNvPr id="3" name="Content Placeholder 2"/>
          <p:cNvSpPr>
            <a:spLocks noGrp="1"/>
          </p:cNvSpPr>
          <p:nvPr>
            <p:ph idx="1"/>
          </p:nvPr>
        </p:nvSpPr>
        <p:spPr>
          <a:xfrm>
            <a:off x="1484310" y="1759994"/>
            <a:ext cx="10018713" cy="2870063"/>
          </a:xfrm>
        </p:spPr>
        <p:txBody>
          <a:bodyPr>
            <a:normAutofit lnSpcReduction="10000"/>
          </a:bodyPr>
          <a:lstStyle/>
          <a:p>
            <a:pPr marL="0" indent="0">
              <a:buNone/>
            </a:pPr>
            <a:r>
              <a:rPr lang="fr-FR" dirty="0"/>
              <a:t>On entend par séquence d'échappement (de l'anglais escape </a:t>
            </a:r>
            <a:r>
              <a:rPr lang="fr-FR" dirty="0" err="1"/>
              <a:t>sequence</a:t>
            </a:r>
            <a:r>
              <a:rPr lang="fr-FR" dirty="0"/>
              <a:t>) une séquence de quelques octets et/ou de caractères présente dans un flot de texte et jouant un rôle particulier à l'endroit où elle est présente.</a:t>
            </a:r>
          </a:p>
          <a:p>
            <a:pPr marL="0" indent="0">
              <a:buNone/>
            </a:pPr>
            <a:r>
              <a:rPr lang="fr-FR" dirty="0"/>
              <a:t> Elle est introduite par un code prévu à cet effet, généralement le code de contrôle 0x1B ESC (pour escape).</a:t>
            </a:r>
          </a:p>
          <a:p>
            <a:pPr marL="0" indent="0" algn="r">
              <a:buNone/>
            </a:pPr>
            <a:r>
              <a:rPr lang="en-US" sz="4400" b="1" dirty="0"/>
              <a:t>ANSI &amp; VT100</a:t>
            </a:r>
            <a:endParaRPr lang="fr-FR" sz="44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
        <p:nvSpPr>
          <p:cNvPr id="5" name="Rectangle 4"/>
          <p:cNvSpPr/>
          <p:nvPr/>
        </p:nvSpPr>
        <p:spPr>
          <a:xfrm>
            <a:off x="1818492" y="4690860"/>
            <a:ext cx="8138308" cy="1231106"/>
          </a:xfrm>
          <a:prstGeom prst="rect">
            <a:avLst/>
          </a:prstGeom>
        </p:spPr>
        <p:txBody>
          <a:bodyPr wrap="square">
            <a:spAutoFit/>
          </a:bodyPr>
          <a:lstStyle/>
          <a:p>
            <a:r>
              <a:rPr lang="fr-FR" sz="2800" b="1" dirty="0"/>
              <a:t>Liste des codes d’échappement</a:t>
            </a:r>
          </a:p>
          <a:p>
            <a:r>
              <a:rPr lang="fr-FR" sz="2800" dirty="0">
                <a:hlinkClick r:id="rId4"/>
              </a:rPr>
              <a:t>https://en.wikipedia.org/wiki/ANSI_escape_code</a:t>
            </a:r>
            <a:endParaRPr lang="fr-FR" sz="2800" dirty="0"/>
          </a:p>
          <a:p>
            <a:endParaRPr lang="fr-FR" dirty="0"/>
          </a:p>
        </p:txBody>
      </p:sp>
    </p:spTree>
    <p:extLst>
      <p:ext uri="{BB962C8B-B14F-4D97-AF65-F5344CB8AC3E}">
        <p14:creationId xmlns:p14="http://schemas.microsoft.com/office/powerpoint/2010/main" val="268418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Console Virtual Terminal </a:t>
            </a:r>
            <a:r>
              <a:rPr lang="fr-FR" dirty="0" err="1"/>
              <a:t>Sequences</a:t>
            </a:r>
            <a:endParaRPr lang="fr-FR" dirty="0"/>
          </a:p>
        </p:txBody>
      </p:sp>
      <p:sp>
        <p:nvSpPr>
          <p:cNvPr id="3" name="Espace réservé du contenu 2"/>
          <p:cNvSpPr>
            <a:spLocks noGrp="1"/>
          </p:cNvSpPr>
          <p:nvPr>
            <p:ph idx="1"/>
          </p:nvPr>
        </p:nvSpPr>
        <p:spPr/>
        <p:txBody>
          <a:bodyPr/>
          <a:lstStyle/>
          <a:p>
            <a:pPr marL="0" indent="0">
              <a:buNone/>
            </a:pPr>
            <a:r>
              <a:rPr lang="fr-FR" dirty="0">
                <a:hlinkClick r:id="rId3"/>
              </a:rPr>
              <a:t>https://msdn.microsoft.com/en-us/library/windows/desktop/mt638032(v=vs.85).aspx</a:t>
            </a:r>
            <a:endParaRPr lang="fr-FR" dirty="0"/>
          </a:p>
          <a:p>
            <a:endParaRPr lang="fr-FR" dirty="0"/>
          </a:p>
        </p:txBody>
      </p:sp>
    </p:spTree>
    <p:extLst>
      <p:ext uri="{BB962C8B-B14F-4D97-AF65-F5344CB8AC3E}">
        <p14:creationId xmlns:p14="http://schemas.microsoft.com/office/powerpoint/2010/main" val="246937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25783" y="1724297"/>
            <a:ext cx="9291351" cy="2717074"/>
          </a:xfrm>
          <a:prstGeom prst="rect">
            <a:avLst/>
          </a:prstGeom>
          <a:solidFill>
            <a:srgbClr val="96969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txBox="1">
            <a:spLocks/>
          </p:cNvSpPr>
          <p:nvPr/>
        </p:nvSpPr>
        <p:spPr>
          <a:xfrm>
            <a:off x="3119990" y="2225889"/>
            <a:ext cx="8574622" cy="136360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b="1" dirty="0">
                <a:solidFill>
                  <a:schemeClr val="bg1"/>
                </a:solidFill>
              </a:rPr>
              <a:t>Evolution dans PowerShell</a:t>
            </a:r>
            <a:r>
              <a:rPr lang="fr-FR" dirty="0"/>
              <a:t>	</a:t>
            </a:r>
            <a:endParaRPr lang="en-US" dirty="0"/>
          </a:p>
        </p:txBody>
      </p:sp>
    </p:spTree>
    <p:extLst>
      <p:ext uri="{BB962C8B-B14F-4D97-AF65-F5344CB8AC3E}">
        <p14:creationId xmlns:p14="http://schemas.microsoft.com/office/powerpoint/2010/main" val="2971726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Evolution dans PowerShell 5.1</a:t>
            </a:r>
          </a:p>
        </p:txBody>
      </p:sp>
      <p:sp>
        <p:nvSpPr>
          <p:cNvPr id="3" name="Espace réservé du contenu 2"/>
          <p:cNvSpPr>
            <a:spLocks noGrp="1"/>
          </p:cNvSpPr>
          <p:nvPr>
            <p:ph idx="1"/>
          </p:nvPr>
        </p:nvSpPr>
        <p:spPr>
          <a:xfrm>
            <a:off x="1774596" y="2108652"/>
            <a:ext cx="8613437" cy="3435805"/>
          </a:xfrm>
        </p:spPr>
        <p:txBody>
          <a:bodyPr>
            <a:normAutofit/>
          </a:bodyPr>
          <a:lstStyle/>
          <a:p>
            <a:pPr marL="0" indent="0">
              <a:buNone/>
            </a:pPr>
            <a:r>
              <a:rPr lang="fr-FR" dirty="0"/>
              <a:t>VT100 officiellement supporté</a:t>
            </a:r>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p:txBody>
      </p:sp>
      <p:pic>
        <p:nvPicPr>
          <p:cNvPr id="4" name="Image 3"/>
          <p:cNvPicPr>
            <a:picLocks noChangeAspect="1"/>
          </p:cNvPicPr>
          <p:nvPr/>
        </p:nvPicPr>
        <p:blipFill>
          <a:blip r:embed="rId2"/>
          <a:stretch>
            <a:fillRect/>
          </a:stretch>
        </p:blipFill>
        <p:spPr>
          <a:xfrm>
            <a:off x="1774596" y="2752497"/>
            <a:ext cx="4257675" cy="2390775"/>
          </a:xfrm>
          <a:prstGeom prst="rect">
            <a:avLst/>
          </a:prstGeom>
        </p:spPr>
      </p:pic>
      <p:sp>
        <p:nvSpPr>
          <p:cNvPr id="5" name="Rectangle 4"/>
          <p:cNvSpPr/>
          <p:nvPr/>
        </p:nvSpPr>
        <p:spPr>
          <a:xfrm>
            <a:off x="6796539" y="2438399"/>
            <a:ext cx="4706485" cy="954107"/>
          </a:xfrm>
          <a:prstGeom prst="rect">
            <a:avLst/>
          </a:prstGeom>
        </p:spPr>
        <p:txBody>
          <a:bodyPr wrap="square">
            <a:spAutoFit/>
          </a:bodyPr>
          <a:lstStyle/>
          <a:p>
            <a:r>
              <a:rPr lang="fr-FR" sz="2000" b="1" dirty="0"/>
              <a:t>Console </a:t>
            </a:r>
            <a:r>
              <a:rPr lang="fr-FR" sz="2000" b="1" dirty="0" err="1"/>
              <a:t>Improvements</a:t>
            </a:r>
            <a:r>
              <a:rPr lang="fr-FR" sz="2000" b="1" dirty="0"/>
              <a:t> in WMF 5.1</a:t>
            </a:r>
          </a:p>
          <a:p>
            <a:r>
              <a:rPr lang="fr-FR" dirty="0">
                <a:hlinkClick r:id="rId3"/>
              </a:rPr>
              <a:t>https://msdn.microsoft.com/en-us/powershell/wmf/5.1/console-improvements</a:t>
            </a:r>
            <a:endParaRPr lang="fr-FR" dirty="0"/>
          </a:p>
        </p:txBody>
      </p:sp>
      <p:sp>
        <p:nvSpPr>
          <p:cNvPr id="6" name="ZoneTexte 5"/>
          <p:cNvSpPr txBox="1"/>
          <p:nvPr/>
        </p:nvSpPr>
        <p:spPr>
          <a:xfrm>
            <a:off x="1774596" y="5602514"/>
            <a:ext cx="8636001" cy="646331"/>
          </a:xfrm>
          <a:prstGeom prst="rect">
            <a:avLst/>
          </a:prstGeom>
          <a:noFill/>
        </p:spPr>
        <p:txBody>
          <a:bodyPr wrap="square" rtlCol="0">
            <a:spAutoFit/>
          </a:bodyPr>
          <a:lstStyle/>
          <a:p>
            <a:r>
              <a:rPr lang="en-US" b="1" dirty="0"/>
              <a:t>Note that VT100 escape sequences are only supported starting with the Windows 10 Anniversary update; they are not supported on earlier systems.</a:t>
            </a:r>
            <a:endParaRPr lang="fr-FR" b="1" dirty="0"/>
          </a:p>
        </p:txBody>
      </p:sp>
    </p:spTree>
    <p:extLst>
      <p:ext uri="{BB962C8B-B14F-4D97-AF65-F5344CB8AC3E}">
        <p14:creationId xmlns:p14="http://schemas.microsoft.com/office/powerpoint/2010/main" val="3136083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Des nouvelles futurs version de PowerShell </a:t>
            </a:r>
          </a:p>
        </p:txBody>
      </p:sp>
      <p:pic>
        <p:nvPicPr>
          <p:cNvPr id="5" name="Image 4"/>
          <p:cNvPicPr>
            <a:picLocks noChangeAspect="1"/>
          </p:cNvPicPr>
          <p:nvPr/>
        </p:nvPicPr>
        <p:blipFill>
          <a:blip r:embed="rId3"/>
          <a:stretch>
            <a:fillRect/>
          </a:stretch>
        </p:blipFill>
        <p:spPr>
          <a:xfrm>
            <a:off x="2978942" y="2304142"/>
            <a:ext cx="7029450" cy="3124200"/>
          </a:xfrm>
          <a:prstGeom prst="rect">
            <a:avLst/>
          </a:prstGeom>
        </p:spPr>
      </p:pic>
    </p:spTree>
    <p:extLst>
      <p:ext uri="{BB962C8B-B14F-4D97-AF65-F5344CB8AC3E}">
        <p14:creationId xmlns:p14="http://schemas.microsoft.com/office/powerpoint/2010/main" val="2632755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
        <p:nvSpPr>
          <p:cNvPr id="6" name="Rectangle 5"/>
          <p:cNvSpPr/>
          <p:nvPr/>
        </p:nvSpPr>
        <p:spPr>
          <a:xfrm>
            <a:off x="2725783" y="1724297"/>
            <a:ext cx="9291351" cy="2717074"/>
          </a:xfrm>
          <a:prstGeom prst="rect">
            <a:avLst/>
          </a:prstGeom>
          <a:solidFill>
            <a:srgbClr val="96969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le 1"/>
          <p:cNvSpPr txBox="1">
            <a:spLocks/>
          </p:cNvSpPr>
          <p:nvPr/>
        </p:nvSpPr>
        <p:spPr>
          <a:xfrm>
            <a:off x="2725783" y="2225889"/>
            <a:ext cx="8968829" cy="136360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b="1" dirty="0">
                <a:solidFill>
                  <a:schemeClr val="bg1"/>
                </a:solidFill>
              </a:rPr>
              <a:t>Quels modules sont compatibles VT100 ?</a:t>
            </a:r>
            <a:endParaRPr lang="en-US" dirty="0"/>
          </a:p>
        </p:txBody>
      </p:sp>
    </p:spTree>
    <p:extLst>
      <p:ext uri="{BB962C8B-B14F-4D97-AF65-F5344CB8AC3E}">
        <p14:creationId xmlns:p14="http://schemas.microsoft.com/office/powerpoint/2010/main" val="2363750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l"/>
            <a:r>
              <a:rPr lang="fr-FR" dirty="0"/>
              <a:t>Le module </a:t>
            </a:r>
            <a:r>
              <a:rPr lang="fr-FR" dirty="0" err="1"/>
              <a:t>PowerLine</a:t>
            </a:r>
            <a:endParaRPr lang="fr-FR" dirty="0"/>
          </a:p>
        </p:txBody>
      </p:sp>
      <p:sp>
        <p:nvSpPr>
          <p:cNvPr id="3" name="Espace réservé du contenu 2"/>
          <p:cNvSpPr>
            <a:spLocks noGrp="1"/>
          </p:cNvSpPr>
          <p:nvPr>
            <p:ph idx="1"/>
          </p:nvPr>
        </p:nvSpPr>
        <p:spPr>
          <a:xfrm>
            <a:off x="1484310" y="2217058"/>
            <a:ext cx="10018713" cy="2398486"/>
          </a:xfrm>
        </p:spPr>
        <p:txBody>
          <a:bodyPr/>
          <a:lstStyle/>
          <a:p>
            <a:pPr marL="0" indent="0">
              <a:buNone/>
            </a:pPr>
            <a:r>
              <a:rPr lang="fr-FR" dirty="0"/>
              <a:t>Code Source Disponible ici : </a:t>
            </a:r>
            <a:r>
              <a:rPr lang="fr-FR" dirty="0">
                <a:hlinkClick r:id="rId2"/>
              </a:rPr>
              <a:t>https://github.com/Jaykul/PowerLine</a:t>
            </a:r>
            <a:endParaRPr lang="fr-FR" dirty="0"/>
          </a:p>
          <a:p>
            <a:r>
              <a:rPr lang="fr-FR" dirty="0"/>
              <a:t>Installer le module : Install-Module </a:t>
            </a:r>
            <a:r>
              <a:rPr lang="fr-FR" dirty="0" err="1"/>
              <a:t>PowerLine</a:t>
            </a:r>
            <a:endParaRPr lang="fr-FR" dirty="0"/>
          </a:p>
          <a:p>
            <a:r>
              <a:rPr lang="fr-FR" dirty="0"/>
              <a:t>Choisir une police :</a:t>
            </a:r>
          </a:p>
          <a:p>
            <a:pPr marL="0" indent="0">
              <a:buNone/>
            </a:pPr>
            <a:r>
              <a:rPr lang="fr-FR" dirty="0">
                <a:hlinkClick r:id="rId3"/>
              </a:rPr>
              <a:t>https://github.com/powerline/fonts/blob/master/samples/All.md</a:t>
            </a:r>
            <a:endParaRPr lang="fr-FR" dirty="0"/>
          </a:p>
          <a:p>
            <a:pPr marL="0" indent="0">
              <a:buNone/>
            </a:pPr>
            <a:endParaRPr lang="fr-FR" dirty="0"/>
          </a:p>
        </p:txBody>
      </p:sp>
      <p:pic>
        <p:nvPicPr>
          <p:cNvPr id="1026" name="Picture 2" descr="Simple Powerl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309" y="4618493"/>
            <a:ext cx="5308377" cy="707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96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2050" name="Picture 2" descr="Powerline Fea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835" y="409690"/>
            <a:ext cx="8067222" cy="5959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806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
        <p:nvSpPr>
          <p:cNvPr id="6" name="Rectangle 5"/>
          <p:cNvSpPr/>
          <p:nvPr/>
        </p:nvSpPr>
        <p:spPr>
          <a:xfrm>
            <a:off x="2725783" y="1724297"/>
            <a:ext cx="9291351" cy="2717074"/>
          </a:xfrm>
          <a:prstGeom prst="rect">
            <a:avLst/>
          </a:prstGeom>
          <a:solidFill>
            <a:srgbClr val="96969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le 1"/>
          <p:cNvSpPr txBox="1">
            <a:spLocks/>
          </p:cNvSpPr>
          <p:nvPr/>
        </p:nvSpPr>
        <p:spPr>
          <a:xfrm>
            <a:off x="2725783" y="2225889"/>
            <a:ext cx="8968829" cy="136360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b="1" dirty="0">
                <a:solidFill>
                  <a:schemeClr val="bg1"/>
                </a:solidFill>
              </a:rPr>
              <a:t>Le module PowerShell </a:t>
            </a:r>
            <a:r>
              <a:rPr lang="fr-FR" b="1" dirty="0" err="1">
                <a:solidFill>
                  <a:schemeClr val="bg1"/>
                </a:solidFill>
              </a:rPr>
              <a:t>PSClrCli</a:t>
            </a:r>
            <a:endParaRPr lang="en-US" dirty="0"/>
          </a:p>
        </p:txBody>
      </p:sp>
    </p:spTree>
    <p:extLst>
      <p:ext uri="{BB962C8B-B14F-4D97-AF65-F5344CB8AC3E}">
        <p14:creationId xmlns:p14="http://schemas.microsoft.com/office/powerpoint/2010/main" val="375341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151" y="125133"/>
            <a:ext cx="10018713" cy="1752599"/>
          </a:xfrm>
        </p:spPr>
        <p:txBody>
          <a:bodyPr/>
          <a:lstStyle/>
          <a:p>
            <a:pPr algn="l"/>
            <a:r>
              <a:rPr lang="fr-FR"/>
              <a:t>Agenda</a:t>
            </a:r>
            <a:endParaRPr lang="en-US"/>
          </a:p>
        </p:txBody>
      </p:sp>
      <p:sp>
        <p:nvSpPr>
          <p:cNvPr id="3" name="Content Placeholder 2"/>
          <p:cNvSpPr>
            <a:spLocks noGrp="1"/>
          </p:cNvSpPr>
          <p:nvPr>
            <p:ph idx="1"/>
          </p:nvPr>
        </p:nvSpPr>
        <p:spPr>
          <a:xfrm>
            <a:off x="1728151" y="1752599"/>
            <a:ext cx="10018713" cy="3124201"/>
          </a:xfrm>
        </p:spPr>
        <p:txBody>
          <a:bodyPr anchor="t"/>
          <a:lstStyle/>
          <a:p>
            <a:r>
              <a:rPr lang="fr-FR" dirty="0"/>
              <a:t>Introduction</a:t>
            </a:r>
          </a:p>
          <a:p>
            <a:r>
              <a:rPr lang="fr-FR" dirty="0"/>
              <a:t>Les évolutions de la Console dans Windows</a:t>
            </a:r>
          </a:p>
          <a:p>
            <a:r>
              <a:rPr lang="fr-FR" dirty="0"/>
              <a:t>Les évolutions de la Console dans PowerShell</a:t>
            </a:r>
          </a:p>
          <a:p>
            <a:r>
              <a:rPr lang="fr-FR" dirty="0"/>
              <a:t>Le module </a:t>
            </a:r>
            <a:r>
              <a:rPr lang="fr-FR" dirty="0" err="1"/>
              <a:t>PSCliClr</a:t>
            </a:r>
            <a:endParaRPr lang="fr-FR" dirty="0"/>
          </a:p>
          <a:p>
            <a:endParaRPr lang="fr-FR" dirty="0"/>
          </a:p>
          <a:p>
            <a:endParaRPr lang="fr-FR" dirty="0"/>
          </a:p>
          <a:p>
            <a:pPr marL="0" indent="0">
              <a:buNone/>
            </a:pPr>
            <a:endParaRPr lang="fr-FR" dirty="0"/>
          </a:p>
          <a:p>
            <a:endParaRPr lang="fr-FR" dirty="0"/>
          </a:p>
          <a:p>
            <a:endParaRPr lang="fr-FR" dirty="0"/>
          </a:p>
          <a:p>
            <a:endParaRPr lang="en-US" dirty="0"/>
          </a:p>
        </p:txBody>
      </p:sp>
    </p:spTree>
    <p:extLst>
      <p:ext uri="{BB962C8B-B14F-4D97-AF65-F5344CB8AC3E}">
        <p14:creationId xmlns:p14="http://schemas.microsoft.com/office/powerpoint/2010/main" val="947471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lstStyle/>
          <a:p>
            <a:pPr algn="l"/>
            <a:r>
              <a:rPr lang="fr-FR" dirty="0"/>
              <a:t>La librairie C# </a:t>
            </a:r>
            <a:r>
              <a:rPr lang="fr-FR" dirty="0" err="1"/>
              <a:t>ClrCli</a:t>
            </a:r>
            <a:endParaRPr lang="fr-FR" dirty="0"/>
          </a:p>
        </p:txBody>
      </p:sp>
      <p:sp>
        <p:nvSpPr>
          <p:cNvPr id="3" name="Content Placeholder 2"/>
          <p:cNvSpPr>
            <a:spLocks noGrp="1"/>
          </p:cNvSpPr>
          <p:nvPr>
            <p:ph idx="1"/>
          </p:nvPr>
        </p:nvSpPr>
        <p:spPr>
          <a:xfrm>
            <a:off x="1484311" y="1915887"/>
            <a:ext cx="3642874" cy="3875314"/>
          </a:xfrm>
        </p:spPr>
        <p:txBody>
          <a:bodyPr>
            <a:normAutofit/>
          </a:bodyPr>
          <a:lstStyle/>
          <a:p>
            <a:r>
              <a:rPr lang="fr-FR" dirty="0"/>
              <a:t>Un librairie pour créer des widgets TUI</a:t>
            </a:r>
            <a:endParaRPr lang="en-US" dirty="0"/>
          </a:p>
          <a:p>
            <a:r>
              <a:rPr lang="en-US" dirty="0"/>
              <a:t>Compatible </a:t>
            </a:r>
            <a:r>
              <a:rPr lang="en-US" dirty="0" err="1"/>
              <a:t>DotNet</a:t>
            </a:r>
            <a:r>
              <a:rPr lang="en-US" dirty="0"/>
              <a:t> Full 4.5 (Windows 7 à 10)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pic>
        <p:nvPicPr>
          <p:cNvPr id="3074" name="Picture 2" descr="example screensh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752" y="2420031"/>
            <a:ext cx="61055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220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lstStyle/>
          <a:p>
            <a:pPr algn="l"/>
            <a:r>
              <a:rPr lang="fr-FR" dirty="0" err="1"/>
              <a:t>Demo</a:t>
            </a:r>
            <a:endParaRPr lang="fr-FR" dirty="0"/>
          </a:p>
        </p:txBody>
      </p:sp>
      <p:sp>
        <p:nvSpPr>
          <p:cNvPr id="3" name="Content Placeholder 2"/>
          <p:cNvSpPr>
            <a:spLocks noGrp="1"/>
          </p:cNvSpPr>
          <p:nvPr>
            <p:ph idx="1"/>
          </p:nvPr>
        </p:nvSpPr>
        <p:spPr/>
        <p:txBody>
          <a:bodyPr>
            <a:normAutofit/>
          </a:bodyPr>
          <a:lstStyle/>
          <a:p>
            <a:pPr marL="0" indent="0">
              <a:buNone/>
            </a:pPr>
            <a:r>
              <a:rPr lang="fr-FR" sz="3200" b="1" dirty="0"/>
              <a:t>Source :</a:t>
            </a:r>
          </a:p>
          <a:p>
            <a:pPr marL="0" indent="0">
              <a:buNone/>
            </a:pPr>
            <a:r>
              <a:rPr lang="en-US" sz="3200" dirty="0">
                <a:hlinkClick r:id="rId2"/>
              </a:rPr>
              <a:t>http://tiberriver256.github.io/powershell/gui/PowerShell-Console-GUI/</a:t>
            </a:r>
            <a:endParaRPr lang="en-US" sz="3200" dirty="0"/>
          </a:p>
          <a:p>
            <a:pPr marL="0" indent="0">
              <a:buNone/>
            </a:pPr>
            <a:endParaRPr lang="en-US" sz="1800"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Tree>
    <p:extLst>
      <p:ext uri="{BB962C8B-B14F-4D97-AF65-F5344CB8AC3E}">
        <p14:creationId xmlns:p14="http://schemas.microsoft.com/office/powerpoint/2010/main" val="150638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lstStyle/>
          <a:p>
            <a:pPr algn="l"/>
            <a:r>
              <a:rPr lang="fr-FR" dirty="0"/>
              <a:t>Les Widgets disponibles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
        <p:nvSpPr>
          <p:cNvPr id="7" name="Content Placeholder 2"/>
          <p:cNvSpPr txBox="1">
            <a:spLocks/>
          </p:cNvSpPr>
          <p:nvPr/>
        </p:nvSpPr>
        <p:spPr>
          <a:xfrm>
            <a:off x="1484310" y="2287950"/>
            <a:ext cx="3642874" cy="3067817"/>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Arial" panose="020B0604020202020204" pitchFamily="34" charset="0"/>
              <a:buChar char="•"/>
            </a:pPr>
            <a:r>
              <a:rPr lang="fr-FR" dirty="0" err="1">
                <a:solidFill>
                  <a:srgbClr val="24292E"/>
                </a:solidFill>
                <a:latin typeface="-apple-system"/>
              </a:rPr>
              <a:t>Root</a:t>
            </a:r>
            <a:r>
              <a:rPr lang="fr-FR" dirty="0">
                <a:solidFill>
                  <a:srgbClr val="24292E"/>
                </a:solidFill>
                <a:latin typeface="-apple-system"/>
              </a:rPr>
              <a:t> </a:t>
            </a:r>
            <a:r>
              <a:rPr lang="fr-FR" dirty="0" err="1">
                <a:solidFill>
                  <a:srgbClr val="24292E"/>
                </a:solidFill>
                <a:latin typeface="-apple-system"/>
              </a:rPr>
              <a:t>Window</a:t>
            </a:r>
            <a:endParaRPr lang="fr-FR" dirty="0">
              <a:solidFill>
                <a:srgbClr val="24292E"/>
              </a:solidFill>
              <a:latin typeface="-apple-system"/>
            </a:endParaRPr>
          </a:p>
          <a:p>
            <a:pPr>
              <a:buFont typeface="Arial" panose="020B0604020202020204" pitchFamily="34" charset="0"/>
              <a:buChar char="•"/>
            </a:pPr>
            <a:r>
              <a:rPr lang="fr-FR" dirty="0" err="1">
                <a:solidFill>
                  <a:srgbClr val="24292E"/>
                </a:solidFill>
                <a:latin typeface="-apple-system"/>
              </a:rPr>
              <a:t>Dialog</a:t>
            </a:r>
            <a:endParaRPr lang="fr-FR" dirty="0">
              <a:solidFill>
                <a:srgbClr val="24292E"/>
              </a:solidFill>
              <a:latin typeface="-apple-system"/>
            </a:endParaRPr>
          </a:p>
          <a:p>
            <a:pPr>
              <a:buFont typeface="Arial" panose="020B0604020202020204" pitchFamily="34" charset="0"/>
              <a:buChar char="•"/>
            </a:pPr>
            <a:r>
              <a:rPr lang="fr-FR" dirty="0" err="1">
                <a:solidFill>
                  <a:srgbClr val="24292E"/>
                </a:solidFill>
                <a:latin typeface="-apple-system"/>
              </a:rPr>
              <a:t>Button</a:t>
            </a:r>
            <a:endParaRPr lang="fr-FR" dirty="0">
              <a:solidFill>
                <a:srgbClr val="24292E"/>
              </a:solidFill>
              <a:latin typeface="-apple-system"/>
            </a:endParaRPr>
          </a:p>
          <a:p>
            <a:pPr>
              <a:buFont typeface="Arial" panose="020B0604020202020204" pitchFamily="34" charset="0"/>
              <a:buChar char="•"/>
            </a:pPr>
            <a:r>
              <a:rPr lang="fr-FR" dirty="0">
                <a:solidFill>
                  <a:srgbClr val="24292E"/>
                </a:solidFill>
                <a:latin typeface="-apple-system"/>
              </a:rPr>
              <a:t>Label</a:t>
            </a:r>
          </a:p>
          <a:p>
            <a:pPr>
              <a:buFont typeface="Arial" panose="020B0604020202020204" pitchFamily="34" charset="0"/>
              <a:buChar char="•"/>
            </a:pPr>
            <a:r>
              <a:rPr lang="fr-FR" dirty="0" err="1">
                <a:solidFill>
                  <a:srgbClr val="24292E"/>
                </a:solidFill>
                <a:latin typeface="-apple-system"/>
              </a:rPr>
              <a:t>Checkbox</a:t>
            </a:r>
            <a:endParaRPr lang="fr-FR" dirty="0">
              <a:solidFill>
                <a:srgbClr val="24292E"/>
              </a:solidFill>
              <a:latin typeface="-apple-system"/>
            </a:endParaRPr>
          </a:p>
          <a:p>
            <a:pPr>
              <a:buFont typeface="Arial" panose="020B0604020202020204" pitchFamily="34" charset="0"/>
              <a:buChar char="•"/>
            </a:pPr>
            <a:r>
              <a:rPr lang="fr-FR" dirty="0" err="1">
                <a:solidFill>
                  <a:srgbClr val="24292E"/>
                </a:solidFill>
                <a:latin typeface="-apple-system"/>
              </a:rPr>
              <a:t>Radiobox</a:t>
            </a:r>
            <a:r>
              <a:rPr lang="fr-FR" dirty="0">
                <a:solidFill>
                  <a:srgbClr val="24292E"/>
                </a:solidFill>
                <a:latin typeface="-apple-system"/>
              </a:rPr>
              <a:t> </a:t>
            </a:r>
          </a:p>
          <a:p>
            <a:pPr>
              <a:buFont typeface="Arial" panose="020B0604020202020204" pitchFamily="34" charset="0"/>
              <a:buChar char="•"/>
            </a:pPr>
            <a:r>
              <a:rPr lang="fr-FR" dirty="0" err="1">
                <a:solidFill>
                  <a:srgbClr val="24292E"/>
                </a:solidFill>
                <a:latin typeface="-apple-system"/>
              </a:rPr>
              <a:t>Slider</a:t>
            </a:r>
            <a:r>
              <a:rPr lang="fr-FR" dirty="0">
                <a:solidFill>
                  <a:srgbClr val="24292E"/>
                </a:solidFill>
                <a:latin typeface="-apple-system"/>
              </a:rPr>
              <a:t> (</a:t>
            </a:r>
            <a:r>
              <a:rPr lang="fr-FR" dirty="0" err="1">
                <a:solidFill>
                  <a:srgbClr val="24292E"/>
                </a:solidFill>
                <a:latin typeface="-apple-system"/>
              </a:rPr>
              <a:t>Stylized</a:t>
            </a:r>
            <a:r>
              <a:rPr lang="fr-FR" dirty="0">
                <a:solidFill>
                  <a:srgbClr val="24292E"/>
                </a:solidFill>
                <a:latin typeface="-apple-system"/>
              </a:rPr>
              <a:t> </a:t>
            </a:r>
            <a:r>
              <a:rPr lang="fr-FR" dirty="0" err="1">
                <a:solidFill>
                  <a:srgbClr val="24292E"/>
                </a:solidFill>
                <a:latin typeface="-apple-system"/>
              </a:rPr>
              <a:t>Checkbox</a:t>
            </a:r>
            <a:r>
              <a:rPr lang="fr-FR" dirty="0">
                <a:solidFill>
                  <a:srgbClr val="24292E"/>
                </a:solidFill>
                <a:latin typeface="-apple-system"/>
              </a:rPr>
              <a:t>)</a:t>
            </a:r>
          </a:p>
          <a:p>
            <a:pPr>
              <a:buFont typeface="Arial" panose="020B0604020202020204" pitchFamily="34" charset="0"/>
              <a:buChar char="•"/>
            </a:pPr>
            <a:r>
              <a:rPr lang="fr-FR" dirty="0">
                <a:solidFill>
                  <a:srgbClr val="24292E"/>
                </a:solidFill>
                <a:latin typeface="-apple-system"/>
              </a:rPr>
              <a:t>Horizontal Progress Bar</a:t>
            </a:r>
          </a:p>
        </p:txBody>
      </p:sp>
      <p:sp>
        <p:nvSpPr>
          <p:cNvPr id="9" name="Content Placeholder 2"/>
          <p:cNvSpPr txBox="1">
            <a:spLocks/>
          </p:cNvSpPr>
          <p:nvPr/>
        </p:nvSpPr>
        <p:spPr>
          <a:xfrm>
            <a:off x="6493666" y="2220684"/>
            <a:ext cx="3642874" cy="3067817"/>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FR" dirty="0" err="1">
                <a:solidFill>
                  <a:srgbClr val="24292E"/>
                </a:solidFill>
                <a:latin typeface="-apple-system"/>
              </a:rPr>
              <a:t>Listbox</a:t>
            </a:r>
            <a:r>
              <a:rPr lang="fr-FR" dirty="0">
                <a:solidFill>
                  <a:srgbClr val="24292E"/>
                </a:solidFill>
                <a:latin typeface="-apple-system"/>
              </a:rPr>
              <a:t> </a:t>
            </a:r>
          </a:p>
          <a:p>
            <a:r>
              <a:rPr lang="fr-FR" dirty="0">
                <a:solidFill>
                  <a:srgbClr val="24292E"/>
                </a:solidFill>
                <a:latin typeface="-apple-system"/>
              </a:rPr>
              <a:t>Single-line </a:t>
            </a:r>
            <a:r>
              <a:rPr lang="fr-FR" dirty="0" err="1">
                <a:solidFill>
                  <a:srgbClr val="24292E"/>
                </a:solidFill>
                <a:latin typeface="-apple-system"/>
              </a:rPr>
              <a:t>textbox</a:t>
            </a:r>
            <a:endParaRPr lang="fr-FR" dirty="0">
              <a:solidFill>
                <a:srgbClr val="24292E"/>
              </a:solidFill>
              <a:latin typeface="-apple-system"/>
            </a:endParaRPr>
          </a:p>
          <a:p>
            <a:r>
              <a:rPr lang="fr-FR" dirty="0">
                <a:solidFill>
                  <a:srgbClr val="24292E"/>
                </a:solidFill>
                <a:latin typeface="-apple-system"/>
              </a:rPr>
              <a:t>Horizontal and vertical </a:t>
            </a:r>
            <a:r>
              <a:rPr lang="fr-FR" dirty="0" err="1">
                <a:solidFill>
                  <a:srgbClr val="24292E"/>
                </a:solidFill>
                <a:latin typeface="-apple-system"/>
              </a:rPr>
              <a:t>lines</a:t>
            </a:r>
            <a:endParaRPr lang="fr-FR" dirty="0">
              <a:solidFill>
                <a:srgbClr val="24292E"/>
              </a:solidFill>
              <a:latin typeface="-apple-system"/>
            </a:endParaRPr>
          </a:p>
          <a:p>
            <a:r>
              <a:rPr lang="fr-FR" dirty="0" err="1">
                <a:solidFill>
                  <a:srgbClr val="24292E"/>
                </a:solidFill>
                <a:latin typeface="-apple-system"/>
              </a:rPr>
              <a:t>Borders</a:t>
            </a:r>
            <a:r>
              <a:rPr lang="fr-FR" dirty="0">
                <a:solidFill>
                  <a:srgbClr val="24292E"/>
                </a:solidFill>
                <a:latin typeface="-apple-system"/>
              </a:rPr>
              <a:t> </a:t>
            </a:r>
            <a:r>
              <a:rPr lang="fr-FR" dirty="0" err="1">
                <a:solidFill>
                  <a:srgbClr val="24292E"/>
                </a:solidFill>
                <a:latin typeface="-apple-system"/>
              </a:rPr>
              <a:t>with</a:t>
            </a:r>
            <a:r>
              <a:rPr lang="fr-FR" dirty="0">
                <a:solidFill>
                  <a:srgbClr val="24292E"/>
                </a:solidFill>
                <a:latin typeface="-apple-system"/>
              </a:rPr>
              <a:t> </a:t>
            </a:r>
            <a:r>
              <a:rPr lang="fr-FR" dirty="0" err="1">
                <a:solidFill>
                  <a:srgbClr val="24292E"/>
                </a:solidFill>
                <a:latin typeface="-apple-system"/>
              </a:rPr>
              <a:t>optional</a:t>
            </a:r>
            <a:r>
              <a:rPr lang="fr-FR" dirty="0">
                <a:solidFill>
                  <a:srgbClr val="24292E"/>
                </a:solidFill>
                <a:latin typeface="-apple-system"/>
              </a:rPr>
              <a:t> </a:t>
            </a:r>
            <a:r>
              <a:rPr lang="fr-FR" dirty="0" err="1">
                <a:solidFill>
                  <a:srgbClr val="24292E"/>
                </a:solidFill>
                <a:latin typeface="-apple-system"/>
              </a:rPr>
              <a:t>titles</a:t>
            </a:r>
            <a:endParaRPr lang="fr-FR" dirty="0">
              <a:solidFill>
                <a:srgbClr val="24292E"/>
              </a:solidFill>
              <a:latin typeface="-apple-system"/>
            </a:endParaRPr>
          </a:p>
          <a:p>
            <a:r>
              <a:rPr lang="fr-FR" dirty="0">
                <a:solidFill>
                  <a:srgbClr val="24292E"/>
                </a:solidFill>
                <a:latin typeface="-apple-system"/>
              </a:rPr>
              <a:t>Simple horizontal bar graph</a:t>
            </a:r>
          </a:p>
          <a:p>
            <a:r>
              <a:rPr lang="fr-FR" dirty="0" err="1">
                <a:solidFill>
                  <a:srgbClr val="24292E"/>
                </a:solidFill>
                <a:latin typeface="-apple-system"/>
              </a:rPr>
              <a:t>Spinners</a:t>
            </a:r>
            <a:endParaRPr lang="fr-FR" dirty="0">
              <a:solidFill>
                <a:srgbClr val="24292E"/>
              </a:solidFill>
              <a:latin typeface="-apple-system"/>
            </a:endParaRPr>
          </a:p>
        </p:txBody>
      </p:sp>
    </p:spTree>
    <p:extLst>
      <p:ext uri="{BB962C8B-B14F-4D97-AF65-F5344CB8AC3E}">
        <p14:creationId xmlns:p14="http://schemas.microsoft.com/office/powerpoint/2010/main" val="2592517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lstStyle/>
          <a:p>
            <a:pPr algn="l"/>
            <a:r>
              <a:rPr lang="fr-FR" dirty="0"/>
              <a:t>Le module </a:t>
            </a:r>
            <a:r>
              <a:rPr lang="fr-FR" dirty="0" err="1"/>
              <a:t>PSClrCli</a:t>
            </a:r>
            <a:endParaRPr lang="fr-FR" dirty="0"/>
          </a:p>
        </p:txBody>
      </p:sp>
      <p:sp>
        <p:nvSpPr>
          <p:cNvPr id="3" name="Content Placeholder 2"/>
          <p:cNvSpPr>
            <a:spLocks noGrp="1"/>
          </p:cNvSpPr>
          <p:nvPr>
            <p:ph idx="1"/>
          </p:nvPr>
        </p:nvSpPr>
        <p:spPr>
          <a:xfrm>
            <a:off x="1484310" y="2423886"/>
            <a:ext cx="4490687" cy="3672115"/>
          </a:xfrm>
        </p:spPr>
        <p:txBody>
          <a:bodyPr>
            <a:normAutofit lnSpcReduction="10000"/>
          </a:bodyPr>
          <a:lstStyle/>
          <a:p>
            <a:r>
              <a:rPr lang="fr-FR" dirty="0"/>
              <a:t>Un module entièrement en génération de code</a:t>
            </a:r>
          </a:p>
          <a:p>
            <a:pPr lvl="1"/>
            <a:r>
              <a:rPr lang="fr-FR" sz="2400" dirty="0"/>
              <a:t>Téléchargement de la DLL </a:t>
            </a:r>
            <a:r>
              <a:rPr lang="fr-FR" sz="2400" dirty="0" err="1"/>
              <a:t>ClrCli</a:t>
            </a:r>
            <a:endParaRPr lang="fr-FR" sz="2400" dirty="0"/>
          </a:p>
          <a:p>
            <a:pPr lvl="1"/>
            <a:r>
              <a:rPr lang="fr-FR" sz="2400" dirty="0" err="1"/>
              <a:t>Reflection</a:t>
            </a:r>
            <a:r>
              <a:rPr lang="fr-FR" sz="2400" dirty="0"/>
              <a:t> des classes, </a:t>
            </a:r>
            <a:r>
              <a:rPr lang="fr-FR" sz="2400" dirty="0" err="1"/>
              <a:t>methodes</a:t>
            </a:r>
            <a:r>
              <a:rPr lang="fr-FR" sz="2400" dirty="0"/>
              <a:t> et propriétés et évènements</a:t>
            </a:r>
          </a:p>
          <a:p>
            <a:pPr lvl="1"/>
            <a:r>
              <a:rPr lang="fr-FR" sz="2400" dirty="0"/>
              <a:t>Génération des </a:t>
            </a:r>
            <a:r>
              <a:rPr lang="fr-FR" sz="2400" dirty="0" err="1"/>
              <a:t>functions</a:t>
            </a:r>
            <a:r>
              <a:rPr lang="fr-FR" sz="2400" dirty="0"/>
              <a:t> selon quelques règles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pic>
        <p:nvPicPr>
          <p:cNvPr id="5" name="Image 4"/>
          <p:cNvPicPr>
            <a:picLocks noChangeAspect="1"/>
          </p:cNvPicPr>
          <p:nvPr/>
        </p:nvPicPr>
        <p:blipFill>
          <a:blip r:embed="rId3"/>
          <a:stretch>
            <a:fillRect/>
          </a:stretch>
        </p:blipFill>
        <p:spPr>
          <a:xfrm>
            <a:off x="6019234" y="2220684"/>
            <a:ext cx="6172766" cy="3483430"/>
          </a:xfrm>
          <a:prstGeom prst="rect">
            <a:avLst/>
          </a:prstGeom>
        </p:spPr>
      </p:pic>
    </p:spTree>
    <p:extLst>
      <p:ext uri="{BB962C8B-B14F-4D97-AF65-F5344CB8AC3E}">
        <p14:creationId xmlns:p14="http://schemas.microsoft.com/office/powerpoint/2010/main" val="3521287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lstStyle/>
          <a:p>
            <a:pPr algn="l"/>
            <a:r>
              <a:rPr lang="fr-FR" dirty="0" err="1"/>
              <a:t>PSClrCli</a:t>
            </a:r>
            <a:r>
              <a:rPr lang="fr-FR" dirty="0"/>
              <a:t> : norme des Alias</a:t>
            </a:r>
          </a:p>
        </p:txBody>
      </p:sp>
      <p:sp>
        <p:nvSpPr>
          <p:cNvPr id="3" name="Content Placeholder 2"/>
          <p:cNvSpPr>
            <a:spLocks noGrp="1"/>
          </p:cNvSpPr>
          <p:nvPr>
            <p:ph idx="1"/>
          </p:nvPr>
        </p:nvSpPr>
        <p:spPr>
          <a:xfrm>
            <a:off x="1614937" y="2220684"/>
            <a:ext cx="5714777" cy="3124201"/>
          </a:xfrm>
        </p:spPr>
        <p:txBody>
          <a:bodyPr>
            <a:normAutofit/>
          </a:bodyPr>
          <a:lstStyle/>
          <a:p>
            <a:r>
              <a:rPr lang="en-US" dirty="0"/>
              <a:t>New-Curses</a:t>
            </a:r>
            <a:r>
              <a:rPr lang="fr-FR" dirty="0" err="1"/>
              <a:t>Window</a:t>
            </a:r>
            <a:r>
              <a:rPr lang="fr-FR" dirty="0"/>
              <a:t> =&gt; </a:t>
            </a:r>
            <a:r>
              <a:rPr lang="fr-FR" dirty="0" err="1"/>
              <a:t>CWindow</a:t>
            </a:r>
            <a:endParaRPr lang="fr-FR" dirty="0"/>
          </a:p>
          <a:p>
            <a:r>
              <a:rPr lang="en-US" dirty="0"/>
              <a:t>New-</a:t>
            </a:r>
            <a:r>
              <a:rPr lang="en-US" dirty="0" err="1"/>
              <a:t>CursesDialog</a:t>
            </a:r>
            <a:r>
              <a:rPr lang="en-US" dirty="0"/>
              <a:t> =&gt; </a:t>
            </a:r>
            <a:r>
              <a:rPr lang="en-US" dirty="0" err="1"/>
              <a:t>CDialog</a:t>
            </a:r>
            <a:r>
              <a:rPr lang="en-US" dirty="0"/>
              <a:t> </a:t>
            </a:r>
          </a:p>
          <a:p>
            <a:r>
              <a:rPr lang="en-US" dirty="0"/>
              <a:t>New-</a:t>
            </a:r>
            <a:r>
              <a:rPr lang="en-US" dirty="0" err="1"/>
              <a:t>CursesLabel</a:t>
            </a:r>
            <a:r>
              <a:rPr lang="en-US" dirty="0"/>
              <a:t> =&gt; </a:t>
            </a:r>
            <a:r>
              <a:rPr lang="en-US" dirty="0" err="1"/>
              <a:t>Clabel</a:t>
            </a:r>
            <a:endParaRPr lang="en-US" dirty="0"/>
          </a:p>
          <a:p>
            <a:r>
              <a:rPr lang="en-US" dirty="0"/>
              <a:t>New-</a:t>
            </a:r>
            <a:r>
              <a:rPr lang="en-US" dirty="0" err="1"/>
              <a:t>CursesButton</a:t>
            </a:r>
            <a:r>
              <a:rPr lang="en-US" dirty="0"/>
              <a:t> =&gt; </a:t>
            </a:r>
            <a:r>
              <a:rPr lang="en-US" dirty="0" err="1"/>
              <a:t>Cbutton</a:t>
            </a:r>
            <a:endParaRPr lang="en-US" dirty="0"/>
          </a:p>
          <a:p>
            <a:r>
              <a:rPr lang="en-US" dirty="0"/>
              <a:t>New-</a:t>
            </a:r>
            <a:r>
              <a:rPr lang="en-US" dirty="0" err="1"/>
              <a:t>CursesListBox</a:t>
            </a:r>
            <a:r>
              <a:rPr lang="en-US" dirty="0"/>
              <a:t> =&gt; </a:t>
            </a:r>
            <a:r>
              <a:rPr lang="en-US" dirty="0" err="1"/>
              <a:t>CListBox</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Tree>
    <p:extLst>
      <p:ext uri="{BB962C8B-B14F-4D97-AF65-F5344CB8AC3E}">
        <p14:creationId xmlns:p14="http://schemas.microsoft.com/office/powerpoint/2010/main" val="20965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lstStyle/>
          <a:p>
            <a:pPr algn="l"/>
            <a:r>
              <a:rPr lang="fr-FR" dirty="0" err="1"/>
              <a:t>Demo</a:t>
            </a:r>
            <a:endParaRPr lang="fr-FR" dirty="0"/>
          </a:p>
        </p:txBody>
      </p:sp>
      <p:sp>
        <p:nvSpPr>
          <p:cNvPr id="3" name="Content Placeholder 2"/>
          <p:cNvSpPr>
            <a:spLocks noGrp="1"/>
          </p:cNvSpPr>
          <p:nvPr>
            <p:ph idx="1"/>
          </p:nvPr>
        </p:nvSpPr>
        <p:spPr/>
        <p:txBody>
          <a:bodyPr>
            <a:normAutofit/>
          </a:bodyPr>
          <a:lstStyle/>
          <a:p>
            <a:pPr marL="0" indent="0">
              <a:buNone/>
            </a:pPr>
            <a:r>
              <a:rPr lang="fr-FR" sz="3200" b="1" dirty="0"/>
              <a:t>Source :</a:t>
            </a:r>
          </a:p>
          <a:p>
            <a:pPr marL="0" indent="0">
              <a:buNone/>
            </a:pPr>
            <a:r>
              <a:rPr lang="en-US" sz="3200" dirty="0">
                <a:hlinkClick r:id="rId2"/>
              </a:rPr>
              <a:t>https://github.com/fmichaleczek/PSClrCli</a:t>
            </a:r>
            <a:endParaRPr lang="en-US" sz="3200" dirty="0"/>
          </a:p>
          <a:p>
            <a:pPr marL="0" indent="0">
              <a:buNone/>
            </a:pPr>
            <a:endParaRPr lang="en-US" sz="1800" dirty="0"/>
          </a:p>
          <a:p>
            <a:pPr lvl="1"/>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Tree>
    <p:extLst>
      <p:ext uri="{BB962C8B-B14F-4D97-AF65-F5344CB8AC3E}">
        <p14:creationId xmlns:p14="http://schemas.microsoft.com/office/powerpoint/2010/main" val="3696531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48"/>
            <a:ext cx="12191999" cy="6873148"/>
          </a:xfrm>
          <a:prstGeom prst="rect">
            <a:avLst/>
          </a:prstGeom>
        </p:spPr>
      </p:pic>
    </p:spTree>
    <p:extLst>
      <p:ext uri="{BB962C8B-B14F-4D97-AF65-F5344CB8AC3E}">
        <p14:creationId xmlns:p14="http://schemas.microsoft.com/office/powerpoint/2010/main" val="81352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286" y="156757"/>
            <a:ext cx="10018713" cy="1752599"/>
          </a:xfrm>
        </p:spPr>
        <p:txBody>
          <a:bodyPr/>
          <a:lstStyle/>
          <a:p>
            <a:pPr algn="l"/>
            <a:r>
              <a:rPr lang="fr-FR" dirty="0"/>
              <a:t>PS:&gt; </a:t>
            </a:r>
            <a:r>
              <a:rPr lang="fr-FR" dirty="0" err="1"/>
              <a:t>whoami</a:t>
            </a:r>
            <a:endParaRPr lang="en-US" dirty="0"/>
          </a:p>
        </p:txBody>
      </p:sp>
      <p:sp>
        <p:nvSpPr>
          <p:cNvPr id="3" name="Content Placeholder 2"/>
          <p:cNvSpPr>
            <a:spLocks noGrp="1"/>
          </p:cNvSpPr>
          <p:nvPr>
            <p:ph idx="1"/>
          </p:nvPr>
        </p:nvSpPr>
        <p:spPr>
          <a:xfrm>
            <a:off x="2224088" y="1378858"/>
            <a:ext cx="7181170" cy="4757058"/>
          </a:xfrm>
        </p:spPr>
        <p:txBody>
          <a:bodyPr>
            <a:normAutofit fontScale="92500" lnSpcReduction="10000"/>
          </a:bodyPr>
          <a:lstStyle/>
          <a:p>
            <a:r>
              <a:rPr lang="fr-FR" dirty="0"/>
              <a:t>Infrastructure Architecte en indépendant  (</a:t>
            </a:r>
          </a:p>
          <a:p>
            <a:r>
              <a:rPr lang="fr-FR" dirty="0"/>
              <a:t>Début de carrière en 2001</a:t>
            </a:r>
          </a:p>
          <a:p>
            <a:r>
              <a:rPr lang="fr-FR" dirty="0"/>
              <a:t>Points d’intérêts: </a:t>
            </a:r>
          </a:p>
          <a:p>
            <a:pPr lvl="1"/>
            <a:r>
              <a:rPr lang="fr-FR" dirty="0"/>
              <a:t>OS</a:t>
            </a:r>
          </a:p>
          <a:p>
            <a:pPr lvl="1"/>
            <a:r>
              <a:rPr lang="fr-FR" dirty="0" err="1"/>
              <a:t>DotNet</a:t>
            </a:r>
            <a:endParaRPr lang="fr-FR" dirty="0"/>
          </a:p>
          <a:p>
            <a:pPr lvl="1"/>
            <a:r>
              <a:rPr lang="fr-FR" dirty="0" err="1"/>
              <a:t>Asp.Net</a:t>
            </a:r>
            <a:r>
              <a:rPr lang="fr-FR" dirty="0"/>
              <a:t> </a:t>
            </a:r>
            <a:r>
              <a:rPr lang="fr-FR" dirty="0" err="1"/>
              <a:t>Core</a:t>
            </a:r>
            <a:endParaRPr lang="en-US" dirty="0"/>
          </a:p>
          <a:p>
            <a:pPr lvl="1"/>
            <a:r>
              <a:rPr lang="fr-FR" dirty="0"/>
              <a:t>PowerShell</a:t>
            </a:r>
          </a:p>
          <a:p>
            <a:r>
              <a:rPr lang="en-US" dirty="0" err="1"/>
              <a:t>Github</a:t>
            </a:r>
            <a:r>
              <a:rPr lang="en-US" dirty="0"/>
              <a:t>:  https://github.com/fmichaleczek</a:t>
            </a:r>
          </a:p>
          <a:p>
            <a:r>
              <a:rPr lang="fr-FR" dirty="0"/>
              <a:t>Twitter : @_Flavien</a:t>
            </a:r>
          </a:p>
          <a:p>
            <a:r>
              <a:rPr lang="fr-FR" dirty="0" err="1"/>
              <a:t>Meetup</a:t>
            </a:r>
            <a:r>
              <a:rPr lang="fr-FR" dirty="0"/>
              <a:t> : Organisateur PowerShell Paris </a:t>
            </a:r>
            <a:r>
              <a:rPr lang="fr-FR" dirty="0">
                <a:hlinkClick r:id="rId2"/>
              </a:rPr>
              <a:t>https://www.meetup.com/fr-FR/PowerShell-Paris/</a:t>
            </a:r>
            <a:r>
              <a:rPr lang="fr-FR" dirty="0"/>
              <a:t> </a:t>
            </a:r>
            <a:endParaRPr lang="fr-FR" dirty="0"/>
          </a:p>
        </p:txBody>
      </p:sp>
    </p:spTree>
    <p:extLst>
      <p:ext uri="{BB962C8B-B14F-4D97-AF65-F5344CB8AC3E}">
        <p14:creationId xmlns:p14="http://schemas.microsoft.com/office/powerpoint/2010/main" val="353051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25783" y="1724297"/>
            <a:ext cx="9291351" cy="2717074"/>
          </a:xfrm>
          <a:prstGeom prst="rect">
            <a:avLst/>
          </a:prstGeom>
          <a:solidFill>
            <a:srgbClr val="96969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txBox="1">
            <a:spLocks/>
          </p:cNvSpPr>
          <p:nvPr/>
        </p:nvSpPr>
        <p:spPr>
          <a:xfrm>
            <a:off x="3119990" y="2225889"/>
            <a:ext cx="8574622" cy="136360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b="1">
                <a:solidFill>
                  <a:schemeClr val="bg1"/>
                </a:solidFill>
              </a:rPr>
              <a:t>Introduction</a:t>
            </a:r>
            <a:r>
              <a:rPr lang="fr-FR"/>
              <a:t>	</a:t>
            </a:r>
            <a:endParaRPr lang="en-US"/>
          </a:p>
        </p:txBody>
      </p:sp>
    </p:spTree>
    <p:extLst>
      <p:ext uri="{BB962C8B-B14F-4D97-AF65-F5344CB8AC3E}">
        <p14:creationId xmlns:p14="http://schemas.microsoft.com/office/powerpoint/2010/main" val="420485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lstStyle/>
          <a:p>
            <a:pPr algn="l"/>
            <a:r>
              <a:rPr lang="fr-FR" dirty="0"/>
              <a:t>Définition d’un TUI ?</a:t>
            </a:r>
          </a:p>
        </p:txBody>
      </p:sp>
      <p:sp>
        <p:nvSpPr>
          <p:cNvPr id="3" name="Content Placeholder 2"/>
          <p:cNvSpPr>
            <a:spLocks noGrp="1"/>
          </p:cNvSpPr>
          <p:nvPr>
            <p:ph idx="1"/>
          </p:nvPr>
        </p:nvSpPr>
        <p:spPr>
          <a:xfrm>
            <a:off x="1484310" y="1923144"/>
            <a:ext cx="10018713" cy="3316514"/>
          </a:xfrm>
        </p:spPr>
        <p:txBody>
          <a:bodyPr>
            <a:normAutofit/>
          </a:bodyPr>
          <a:lstStyle/>
          <a:p>
            <a:r>
              <a:rPr lang="fr-FR" dirty="0"/>
              <a:t>Un environnement en mode texte (TUI, de l'anglais « </a:t>
            </a:r>
            <a:r>
              <a:rPr lang="fr-FR" dirty="0" err="1"/>
              <a:t>Text</a:t>
            </a:r>
            <a:r>
              <a:rPr lang="fr-FR" dirty="0"/>
              <a:t> User Interface », « </a:t>
            </a:r>
            <a:r>
              <a:rPr lang="fr-FR" dirty="0" err="1"/>
              <a:t>Textual</a:t>
            </a:r>
            <a:r>
              <a:rPr lang="fr-FR" dirty="0"/>
              <a:t> User Interface » ou encore «Terminal User Interface ») est un </a:t>
            </a:r>
            <a:r>
              <a:rPr lang="fr-FR" dirty="0" err="1"/>
              <a:t>rétronyme</a:t>
            </a:r>
            <a:r>
              <a:rPr lang="fr-FR" dirty="0"/>
              <a:t>* introduit dans le jargon informatique après l'invention des environnements graphiques pour se distinguer des interfaces en ligne de commande. </a:t>
            </a:r>
          </a:p>
          <a:p>
            <a:r>
              <a:rPr lang="fr-FR" b="1" dirty="0"/>
              <a:t>Ce type d'interface utilisateur occupe la totalité de l'écran comme les interfaces graphiques</a:t>
            </a:r>
            <a:r>
              <a:rPr lang="fr-FR" dirty="0"/>
              <a:t>, et n'est donc pas limité au traitement ligne par ligne comme les CLI.</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
        <p:nvSpPr>
          <p:cNvPr id="5" name="ZoneTexte 4"/>
          <p:cNvSpPr txBox="1"/>
          <p:nvPr/>
        </p:nvSpPr>
        <p:spPr>
          <a:xfrm>
            <a:off x="3889828" y="5239657"/>
            <a:ext cx="7736115" cy="1200329"/>
          </a:xfrm>
          <a:prstGeom prst="rect">
            <a:avLst/>
          </a:prstGeom>
          <a:noFill/>
        </p:spPr>
        <p:txBody>
          <a:bodyPr wrap="square" rtlCol="0">
            <a:spAutoFit/>
          </a:bodyPr>
          <a:lstStyle/>
          <a:p>
            <a:r>
              <a:rPr lang="fr-FR" dirty="0"/>
              <a:t>Un </a:t>
            </a:r>
            <a:r>
              <a:rPr lang="fr-FR" b="1" dirty="0" err="1"/>
              <a:t>rétronyme</a:t>
            </a:r>
            <a:r>
              <a:rPr lang="fr-FR" dirty="0"/>
              <a:t> est un mot nouveau ou une expression nouvelle créé(e) pour désigner un vieil objet ou concept dont le nom original est devenu utilisé pour quelque chose d'autre, ou qui n'est plus unique. La création d'un </a:t>
            </a:r>
            <a:r>
              <a:rPr lang="fr-FR" b="1" dirty="0" err="1"/>
              <a:t>rétronyme</a:t>
            </a:r>
            <a:r>
              <a:rPr lang="fr-FR" dirty="0"/>
              <a:t> est généralement la conséquence d'une avancée technologique.</a:t>
            </a:r>
          </a:p>
        </p:txBody>
      </p:sp>
    </p:spTree>
    <p:extLst>
      <p:ext uri="{BB962C8B-B14F-4D97-AF65-F5344CB8AC3E}">
        <p14:creationId xmlns:p14="http://schemas.microsoft.com/office/powerpoint/2010/main" val="53909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Ncurses</a:t>
            </a:r>
            <a:r>
              <a:rPr lang="fr-FR" dirty="0"/>
              <a:t>, La librairie la plus connue </a:t>
            </a:r>
          </a:p>
        </p:txBody>
      </p:sp>
      <p:sp>
        <p:nvSpPr>
          <p:cNvPr id="3" name="Espace réservé du contenu 2"/>
          <p:cNvSpPr>
            <a:spLocks noGrp="1"/>
          </p:cNvSpPr>
          <p:nvPr>
            <p:ph idx="1"/>
          </p:nvPr>
        </p:nvSpPr>
        <p:spPr>
          <a:xfrm>
            <a:off x="1484310" y="2148114"/>
            <a:ext cx="5584147" cy="3846285"/>
          </a:xfrm>
        </p:spPr>
        <p:txBody>
          <a:bodyPr/>
          <a:lstStyle/>
          <a:p>
            <a:r>
              <a:rPr lang="fr-FR" dirty="0" err="1"/>
              <a:t>ncurses</a:t>
            </a:r>
            <a:r>
              <a:rPr lang="fr-FR" dirty="0"/>
              <a:t> (de l'anglais « New </a:t>
            </a:r>
            <a:r>
              <a:rPr lang="fr-FR" dirty="0" err="1"/>
              <a:t>curses</a:t>
            </a:r>
            <a:r>
              <a:rPr lang="fr-FR" dirty="0"/>
              <a:t> », littéralement « Nouvelles malédictions ») est une bibliothèque libre fournissant une API pour le développement d'environnements en mode texte. </a:t>
            </a:r>
          </a:p>
          <a:p>
            <a:r>
              <a:rPr lang="fr-FR" dirty="0"/>
              <a:t>Ce type d'interface utilisateur se conçoit de manière indépendante du terminal.</a:t>
            </a:r>
          </a:p>
        </p:txBody>
      </p:sp>
      <p:pic>
        <p:nvPicPr>
          <p:cNvPr id="4" name="Picture 2" descr="Image illustrative de l'article Ncur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983" y="3391121"/>
            <a:ext cx="4337696" cy="2370241"/>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7274638" y="2708505"/>
            <a:ext cx="4228386" cy="646331"/>
          </a:xfrm>
          <a:prstGeom prst="rect">
            <a:avLst/>
          </a:prstGeom>
          <a:noFill/>
        </p:spPr>
        <p:txBody>
          <a:bodyPr wrap="square" rtlCol="0">
            <a:spAutoFit/>
          </a:bodyPr>
          <a:lstStyle/>
          <a:p>
            <a:r>
              <a:rPr lang="fr-FR" b="1" dirty="0"/>
              <a:t>Exemple de la configuration du noyau Linux dans une interface </a:t>
            </a:r>
            <a:r>
              <a:rPr lang="fr-FR" b="1" dirty="0" err="1"/>
              <a:t>nCurses</a:t>
            </a:r>
            <a:endParaRPr lang="fr-FR" b="1" dirty="0"/>
          </a:p>
        </p:txBody>
      </p:sp>
    </p:spTree>
    <p:extLst>
      <p:ext uri="{BB962C8B-B14F-4D97-AF65-F5344CB8AC3E}">
        <p14:creationId xmlns:p14="http://schemas.microsoft.com/office/powerpoint/2010/main" val="76779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725783" y="1724297"/>
            <a:ext cx="9291351" cy="2717074"/>
          </a:xfrm>
          <a:prstGeom prst="rect">
            <a:avLst/>
          </a:prstGeom>
          <a:solidFill>
            <a:srgbClr val="969696">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itle 1"/>
          <p:cNvSpPr txBox="1">
            <a:spLocks/>
          </p:cNvSpPr>
          <p:nvPr/>
        </p:nvSpPr>
        <p:spPr>
          <a:xfrm>
            <a:off x="3119990" y="2225889"/>
            <a:ext cx="8574622" cy="1363600"/>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fr-FR" b="1" dirty="0">
                <a:solidFill>
                  <a:schemeClr val="bg1"/>
                </a:solidFill>
              </a:rPr>
              <a:t>Evolution dans Windows</a:t>
            </a:r>
            <a:r>
              <a:rPr lang="fr-FR" dirty="0"/>
              <a:t>	</a:t>
            </a:r>
            <a:endParaRPr lang="en-US" dirty="0"/>
          </a:p>
        </p:txBody>
      </p:sp>
    </p:spTree>
    <p:extLst>
      <p:ext uri="{BB962C8B-B14F-4D97-AF65-F5344CB8AC3E}">
        <p14:creationId xmlns:p14="http://schemas.microsoft.com/office/powerpoint/2010/main" val="300186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lstStyle/>
          <a:p>
            <a:pPr algn="l"/>
            <a:r>
              <a:rPr lang="en-US" dirty="0"/>
              <a:t>Windows 10 TH2</a:t>
            </a:r>
            <a:br>
              <a:rPr lang="fr-FR" dirty="0"/>
            </a:br>
            <a:endParaRPr lang="fr-FR" dirty="0"/>
          </a:p>
        </p:txBody>
      </p:sp>
      <p:sp>
        <p:nvSpPr>
          <p:cNvPr id="3" name="Content Placeholder 2"/>
          <p:cNvSpPr>
            <a:spLocks noGrp="1"/>
          </p:cNvSpPr>
          <p:nvPr>
            <p:ph idx="1"/>
          </p:nvPr>
        </p:nvSpPr>
        <p:spPr>
          <a:xfrm>
            <a:off x="1484311" y="1759994"/>
            <a:ext cx="5642204" cy="2681378"/>
          </a:xfrm>
        </p:spPr>
        <p:txBody>
          <a:bodyPr>
            <a:normAutofit/>
          </a:bodyPr>
          <a:lstStyle/>
          <a:p>
            <a:r>
              <a:rPr lang="en-US" sz="2600" dirty="0"/>
              <a:t>Une </a:t>
            </a:r>
            <a:r>
              <a:rPr lang="en-US" sz="2600" dirty="0" err="1"/>
              <a:t>partie</a:t>
            </a:r>
            <a:r>
              <a:rPr lang="en-US" sz="2600" dirty="0"/>
              <a:t> des sequences </a:t>
            </a:r>
            <a:r>
              <a:rPr lang="en-US" sz="2600" dirty="0" err="1"/>
              <a:t>d’échappement</a:t>
            </a:r>
            <a:r>
              <a:rPr lang="en-US" sz="2600" dirty="0"/>
              <a:t> ANSI &amp; VT100 </a:t>
            </a:r>
            <a:r>
              <a:rPr lang="en-US" sz="2600" dirty="0" err="1"/>
              <a:t>est</a:t>
            </a:r>
            <a:r>
              <a:rPr lang="en-US" sz="2600" dirty="0"/>
              <a:t> </a:t>
            </a:r>
            <a:r>
              <a:rPr lang="en-US" sz="2600" dirty="0" err="1"/>
              <a:t>implémenter</a:t>
            </a:r>
            <a:endParaRPr lang="en-US" sz="2600" dirty="0"/>
          </a:p>
          <a:p>
            <a:endParaRPr lang="fr-F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pic>
        <p:nvPicPr>
          <p:cNvPr id="5" name="Image 4"/>
          <p:cNvPicPr>
            <a:picLocks noChangeAspect="1"/>
          </p:cNvPicPr>
          <p:nvPr/>
        </p:nvPicPr>
        <p:blipFill>
          <a:blip r:embed="rId4"/>
          <a:stretch>
            <a:fillRect/>
          </a:stretch>
        </p:blipFill>
        <p:spPr>
          <a:xfrm>
            <a:off x="6942084" y="1610664"/>
            <a:ext cx="3835331" cy="4587357"/>
          </a:xfrm>
          <a:prstGeom prst="rect">
            <a:avLst/>
          </a:prstGeom>
        </p:spPr>
      </p:pic>
      <p:sp>
        <p:nvSpPr>
          <p:cNvPr id="8" name="Content Placeholder 2"/>
          <p:cNvSpPr txBox="1">
            <a:spLocks/>
          </p:cNvSpPr>
          <p:nvPr/>
        </p:nvSpPr>
        <p:spPr>
          <a:xfrm>
            <a:off x="1484310" y="3904343"/>
            <a:ext cx="4981803" cy="1640114"/>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fr-FR" dirty="0"/>
              <a:t>MSDN :</a:t>
            </a:r>
          </a:p>
          <a:p>
            <a:pPr marL="0" indent="0">
              <a:buFont typeface="Arial"/>
              <a:buNone/>
            </a:pPr>
            <a:r>
              <a:rPr lang="fr-FR" dirty="0">
                <a:hlinkClick r:id="rId5"/>
              </a:rPr>
              <a:t>https://msdn.microsoft.com/en-us/library/ms682088(v=vs.85).aspx#_win32_character_attributes</a:t>
            </a:r>
            <a:endParaRPr lang="fr-FR" dirty="0"/>
          </a:p>
          <a:p>
            <a:pPr marL="0" indent="0">
              <a:buFont typeface="Arial"/>
              <a:buNone/>
            </a:pPr>
            <a:endParaRPr lang="FR-FR" dirty="0"/>
          </a:p>
        </p:txBody>
      </p:sp>
    </p:spTree>
    <p:extLst>
      <p:ext uri="{BB962C8B-B14F-4D97-AF65-F5344CB8AC3E}">
        <p14:creationId xmlns:p14="http://schemas.microsoft.com/office/powerpoint/2010/main" val="182706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468085"/>
            <a:ext cx="10018713" cy="1752599"/>
          </a:xfrm>
        </p:spPr>
        <p:txBody>
          <a:bodyPr/>
          <a:lstStyle/>
          <a:p>
            <a:pPr algn="l"/>
            <a:r>
              <a:rPr lang="fr-FR" dirty="0"/>
              <a:t>Des nouvelles de la console</a:t>
            </a:r>
            <a:br>
              <a:rPr lang="fr-FR" dirty="0"/>
            </a:br>
            <a:endParaRPr lang="fr-FR" dirty="0"/>
          </a:p>
        </p:txBody>
      </p:sp>
      <p:sp>
        <p:nvSpPr>
          <p:cNvPr id="3" name="Content Placeholder 2"/>
          <p:cNvSpPr>
            <a:spLocks noGrp="1"/>
          </p:cNvSpPr>
          <p:nvPr>
            <p:ph idx="1"/>
          </p:nvPr>
        </p:nvSpPr>
        <p:spPr>
          <a:xfrm>
            <a:off x="1741365" y="1778784"/>
            <a:ext cx="10018713" cy="3813492"/>
          </a:xfrm>
        </p:spPr>
        <p:txBody>
          <a:bodyPr>
            <a:normAutofit/>
          </a:bodyPr>
          <a:lstStyle/>
          <a:p>
            <a:pPr marL="0" indent="0">
              <a:buNone/>
            </a:pPr>
            <a:r>
              <a:rPr lang="fr-FR" dirty="0"/>
              <a:t>Dans Windows 10 CU (</a:t>
            </a:r>
            <a:r>
              <a:rPr lang="fr-FR" dirty="0" err="1"/>
              <a:t>Creators</a:t>
            </a:r>
            <a:r>
              <a:rPr lang="fr-FR" dirty="0"/>
              <a:t> Update) :</a:t>
            </a:r>
          </a:p>
          <a:p>
            <a:r>
              <a:rPr lang="fr-FR" dirty="0"/>
              <a:t>Amélioration des séquences VT</a:t>
            </a:r>
          </a:p>
          <a:p>
            <a:r>
              <a:rPr lang="fr-FR" dirty="0"/>
              <a:t>Support des couleurs 24-bit </a:t>
            </a:r>
          </a:p>
          <a:p>
            <a:r>
              <a:rPr lang="fr-FR" dirty="0"/>
              <a:t>Support de la souris</a:t>
            </a:r>
          </a:p>
          <a:p>
            <a:endParaRPr lang="fr-FR" dirty="0"/>
          </a:p>
          <a:p>
            <a:pPr marL="0" indent="0">
              <a:buNone/>
            </a:pPr>
            <a:r>
              <a:rPr lang="fr-FR" dirty="0"/>
              <a:t>Blog Officiel : </a:t>
            </a:r>
          </a:p>
          <a:p>
            <a:pPr marL="0" indent="0">
              <a:buNone/>
            </a:pPr>
            <a:r>
              <a:rPr lang="fr-FR" dirty="0"/>
              <a:t>https://blogs.msdn.microsoft.com/commandline/</a:t>
            </a:r>
            <a:endParaRPr lang="FR-F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415" y="125046"/>
            <a:ext cx="1239719" cy="1310699"/>
          </a:xfrm>
          <a:prstGeom prst="rect">
            <a:avLst/>
          </a:prstGeom>
        </p:spPr>
      </p:pic>
    </p:spTree>
    <p:extLst>
      <p:ext uri="{BB962C8B-B14F-4D97-AF65-F5344CB8AC3E}">
        <p14:creationId xmlns:p14="http://schemas.microsoft.com/office/powerpoint/2010/main" val="582982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560</Words>
  <Application>Microsoft Office PowerPoint</Application>
  <PresentationFormat>Grand écran</PresentationFormat>
  <Paragraphs>117</Paragraphs>
  <Slides>26</Slides>
  <Notes>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26</vt:i4>
      </vt:variant>
    </vt:vector>
  </HeadingPairs>
  <TitlesOfParts>
    <vt:vector size="31" baseType="lpstr">
      <vt:lpstr>-apple-system</vt:lpstr>
      <vt:lpstr>Arial</vt:lpstr>
      <vt:lpstr>Calibri</vt:lpstr>
      <vt:lpstr>Corbel</vt:lpstr>
      <vt:lpstr>Parallax</vt:lpstr>
      <vt:lpstr>PowerShell et les TUI</vt:lpstr>
      <vt:lpstr>Agenda</vt:lpstr>
      <vt:lpstr>PS:&gt; whoami</vt:lpstr>
      <vt:lpstr>Présentation PowerPoint</vt:lpstr>
      <vt:lpstr>Définition d’un TUI ?</vt:lpstr>
      <vt:lpstr>Ncurses, La librairie la plus connue </vt:lpstr>
      <vt:lpstr>Présentation PowerPoint</vt:lpstr>
      <vt:lpstr>Windows 10 TH2 </vt:lpstr>
      <vt:lpstr>Des nouvelles de la console </vt:lpstr>
      <vt:lpstr>Présentation PowerPoint</vt:lpstr>
      <vt:lpstr>Séquence d'échappement  </vt:lpstr>
      <vt:lpstr>Console Virtual Terminal Sequences</vt:lpstr>
      <vt:lpstr>Présentation PowerPoint</vt:lpstr>
      <vt:lpstr>Evolution dans PowerShell 5.1</vt:lpstr>
      <vt:lpstr>Des nouvelles futurs version de PowerShell </vt:lpstr>
      <vt:lpstr>Présentation PowerPoint</vt:lpstr>
      <vt:lpstr>Le module PowerLine</vt:lpstr>
      <vt:lpstr>Présentation PowerPoint</vt:lpstr>
      <vt:lpstr>Présentation PowerPoint</vt:lpstr>
      <vt:lpstr>La librairie C# ClrCli</vt:lpstr>
      <vt:lpstr>Demo</vt:lpstr>
      <vt:lpstr>Les Widgets disponibles</vt:lpstr>
      <vt:lpstr>Le module PSClrCli</vt:lpstr>
      <vt:lpstr>PSClrCli : norme des Alias</vt:lpstr>
      <vt:lpstr>Demo</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PowerShell et les TUI</dc:title>
  <dc:creator>Flavien MICHALECZEK</dc:creator>
  <cp:lastModifiedBy>Flavien MICHALECZEK</cp:lastModifiedBy>
  <cp:revision>53</cp:revision>
  <dcterms:modified xsi:type="dcterms:W3CDTF">2017-05-10T16:34:15Z</dcterms:modified>
</cp:coreProperties>
</file>