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131" r:id="rId4"/>
    <p:sldId id="294" r:id="rId5"/>
    <p:sldId id="2101" r:id="rId7"/>
    <p:sldId id="2145" r:id="rId8"/>
    <p:sldId id="296" r:id="rId9"/>
    <p:sldId id="297" r:id="rId10"/>
    <p:sldId id="298" r:id="rId11"/>
    <p:sldId id="299" r:id="rId12"/>
    <p:sldId id="2130" r:id="rId13"/>
    <p:sldId id="2141" r:id="rId14"/>
    <p:sldId id="2142" r:id="rId15"/>
    <p:sldId id="2122" r:id="rId16"/>
    <p:sldId id="213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0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B4D2-5625-3F42-B32E-132350279E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50381-D86C-C746-A9A3-5B70C3A9CE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7383" y="1196752"/>
            <a:ext cx="11137237" cy="4896544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70000"/>
              <a:buFont typeface="Wingdings" panose="05000000000000000000" pitchFamily="2" charset="2"/>
              <a:buChar char="n"/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93530" y="6355715"/>
            <a:ext cx="2743200" cy="36576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570925E0-3DE9-4E9D-A4E8-C5C9350649D2}" type="slidenum">
              <a:rPr lang="en-US" altLang="zh-CN" smtClean="0"/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038600" y="132715"/>
            <a:ext cx="5053330" cy="498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5080" y="752475"/>
            <a:ext cx="12186920" cy="76200"/>
          </a:xfrm>
          <a:prstGeom prst="rect">
            <a:avLst/>
          </a:prstGeom>
          <a:gradFill flip="none" rotWithShape="1">
            <a:gsLst>
              <a:gs pos="38000">
                <a:srgbClr val="3C62A1"/>
              </a:gs>
              <a:gs pos="0">
                <a:schemeClr val="bg1"/>
              </a:gs>
              <a:gs pos="100000">
                <a:srgbClr val="1D49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6" b="100000" l="5412" r="96392">
                        <a14:foregroundMark x1="36720" y1="9634" x2="36720" y2="9634"/>
                        <a14:foregroundMark x1="35294" y1="31792" x2="62567" y2="42389"/>
                        <a14:foregroundMark x1="50267" y1="20231" x2="50267" y2="20231"/>
                        <a14:foregroundMark x1="51872" y1="28131" x2="51872" y2="28131"/>
                        <a14:foregroundMark x1="49198" y1="27938" x2="49198" y2="27938"/>
                        <a14:foregroundMark x1="44385" y1="18304" x2="53832" y2="48555"/>
                        <a14:foregroundMark x1="42602" y1="47784" x2="60606" y2="49326"/>
                        <a14:foregroundMark x1="57576" y1="19075" x2="63102" y2="27360"/>
                        <a14:foregroundMark x1="57041" y1="36224" x2="57041" y2="39114"/>
                        <a14:foregroundMark x1="22460" y1="78998" x2="22460" y2="78998"/>
                        <a14:foregroundMark x1="20143" y1="76686" x2="20143" y2="76686"/>
                        <a14:foregroundMark x1="14260" y1="87669" x2="14260" y2="87669"/>
                        <a14:foregroundMark x1="27273" y1="75337" x2="27273" y2="75337"/>
                        <a14:foregroundMark x1="38859" y1="82466" x2="38859" y2="82466"/>
                        <a14:foregroundMark x1="39394" y1="73988" x2="39394" y2="73988"/>
                        <a14:foregroundMark x1="47950" y1="78420" x2="47950" y2="78420"/>
                        <a14:foregroundMark x1="49554" y1="90559" x2="49554" y2="90559"/>
                        <a14:foregroundMark x1="63102" y1="77649" x2="63102" y2="77649"/>
                        <a14:foregroundMark x1="90731" y1="74374" x2="90731" y2="74374"/>
                        <a14:foregroundMark x1="79501" y1="77071" x2="79501" y2="77071"/>
                        <a14:foregroundMark x1="52228" y1="5973" x2="52228" y2="5973"/>
                        <a14:foregroundMark x1="33333" y1="33719" x2="33333" y2="33719"/>
                        <a14:foregroundMark x1="43266" y1="37771" x2="43266" y2="37771"/>
                        <a14:foregroundMark x1="83668" y1="87616" x2="83668" y2="87616"/>
                        <a14:foregroundMark x1="69341" y1="16409" x2="69341" y2="16409"/>
                        <a14:foregroundMark x1="47851" y1="57276" x2="47851" y2="57276"/>
                        <a14:backgroundMark x1="21390" y1="82466" x2="21390" y2="82466"/>
                        <a14:backgroundMark x1="19251" y1="82274" x2="19251" y2="82274"/>
                        <a14:backgroundMark x1="45455" y1="77842" x2="45455" y2="77842"/>
                        <a14:backgroundMark x1="45989" y1="80732" x2="45989" y2="80732"/>
                        <a14:backgroundMark x1="46168" y1="83044" x2="46168" y2="83044"/>
                        <a14:backgroundMark x1="88948" y1="74952" x2="88948" y2="74952"/>
                      </a14:backgroundRemoval>
                    </a14:imgEffect>
                    <a14:imgEffect>
                      <a14:brightnessContrast contras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20" r="18493" b="38180"/>
          <a:stretch>
            <a:fillRect/>
          </a:stretch>
        </p:blipFill>
        <p:spPr>
          <a:xfrm>
            <a:off x="11333163" y="-14144"/>
            <a:ext cx="858396" cy="792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 flipV="1">
            <a:off x="5080" y="6280150"/>
            <a:ext cx="12186920" cy="76200"/>
          </a:xfrm>
          <a:prstGeom prst="rect">
            <a:avLst/>
          </a:prstGeom>
          <a:gradFill flip="none" rotWithShape="1">
            <a:gsLst>
              <a:gs pos="38000">
                <a:srgbClr val="3C62A1"/>
              </a:gs>
              <a:gs pos="0">
                <a:schemeClr val="bg1"/>
              </a:gs>
              <a:gs pos="100000">
                <a:srgbClr val="1D49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838200" y="2275567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单击此处添加主标题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862842"/>
            <a:ext cx="10515600" cy="40707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作者名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7" name="直接连接符​​(S) 19" title="分隔线"/>
          <p:cNvCxnSpPr/>
          <p:nvPr userDrawn="1"/>
        </p:nvCxnSpPr>
        <p:spPr>
          <a:xfrm>
            <a:off x="1524000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(S) 19" title="分隔线"/>
          <p:cNvCxnSpPr/>
          <p:nvPr userDrawn="1"/>
        </p:nvCxnSpPr>
        <p:spPr>
          <a:xfrm>
            <a:off x="4912178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19" title="分隔线"/>
          <p:cNvCxnSpPr/>
          <p:nvPr userDrawn="1"/>
        </p:nvCxnSpPr>
        <p:spPr>
          <a:xfrm>
            <a:off x="8300357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11724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42" name="文本占位符 40"/>
          <p:cNvSpPr>
            <a:spLocks noGrp="1"/>
          </p:cNvSpPr>
          <p:nvPr>
            <p:ph type="body" sz="quarter" idx="13" hasCustomPrompt="1"/>
          </p:nvPr>
        </p:nvSpPr>
        <p:spPr>
          <a:xfrm>
            <a:off x="4911724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3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4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45" name="文本占位符 40"/>
          <p:cNvSpPr>
            <a:spLocks noGrp="1"/>
          </p:cNvSpPr>
          <p:nvPr>
            <p:ph type="body" sz="quarter" idx="16" hasCustomPrompt="1"/>
          </p:nvPr>
        </p:nvSpPr>
        <p:spPr>
          <a:xfrm>
            <a:off x="8299903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3</a:t>
            </a:r>
            <a:endParaRPr lang="zh-CN" altLang="en-US" dirty="0"/>
          </a:p>
        </p:txBody>
      </p:sp>
      <p:sp>
        <p:nvSpPr>
          <p:cNvPr id="46" name="文本占位符 40"/>
          <p:cNvSpPr>
            <a:spLocks noGrp="1"/>
          </p:cNvSpPr>
          <p:nvPr>
            <p:ph type="body" sz="quarter" idx="17" hasCustomPrompt="1"/>
          </p:nvPr>
        </p:nvSpPr>
        <p:spPr>
          <a:xfrm>
            <a:off x="8299903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7" name="文本占位符 40"/>
          <p:cNvSpPr>
            <a:spLocks noGrp="1"/>
          </p:cNvSpPr>
          <p:nvPr>
            <p:ph type="body" sz="quarter" idx="18" hasCustomPrompt="1"/>
          </p:nvPr>
        </p:nvSpPr>
        <p:spPr>
          <a:xfrm>
            <a:off x="4911724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8" name="文本占位符 4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占位符 40"/>
          <p:cNvSpPr>
            <a:spLocks noGrp="1"/>
          </p:cNvSpPr>
          <p:nvPr>
            <p:ph type="body" sz="quarter" idx="20" hasCustomPrompt="1"/>
          </p:nvPr>
        </p:nvSpPr>
        <p:spPr>
          <a:xfrm>
            <a:off x="8299903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6" name="文本占位符 40"/>
          <p:cNvSpPr>
            <a:spLocks noGrp="1"/>
          </p:cNvSpPr>
          <p:nvPr>
            <p:ph type="body" sz="quarter" idx="21" hasCustomPrompt="1"/>
          </p:nvPr>
        </p:nvSpPr>
        <p:spPr>
          <a:xfrm>
            <a:off x="1424862" y="0"/>
            <a:ext cx="1830955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4838700" y="2301478"/>
            <a:ext cx="5946321" cy="79295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1826079" y="2122259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4600" b="1" cap="none" spc="0">
                <a:ln w="0"/>
                <a:solidFill>
                  <a:srgbClr val="FF7E20"/>
                </a:solidFill>
                <a:effectLst>
                  <a:reflection blurRad="6350" stA="53000" endA="300" endPos="35500" dir="5400000" sy="-90000" algn="bl" rotWithShape="0"/>
                </a:effectLst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12" name="文本占位符 40"/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3166043"/>
            <a:ext cx="5946321" cy="92097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页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1743269" y="0"/>
            <a:ext cx="5946321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6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286529" y="0"/>
            <a:ext cx="1411642" cy="737118"/>
          </a:xfrm>
        </p:spPr>
        <p:txBody>
          <a:bodyPr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 cap="none" spc="0">
                <a:ln w="0"/>
                <a:solidFill>
                  <a:srgbClr val="38B7FF"/>
                </a:solidFill>
                <a:effectLst>
                  <a:reflection blurRad="6350" stA="53000" endA="300" endPos="35500" dir="5400000" sy="-90000" algn="bl" rotWithShape="0"/>
                </a:effectLst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自由页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40"/>
          <p:cNvSpPr>
            <a:spLocks noGrp="1"/>
          </p:cNvSpPr>
          <p:nvPr>
            <p:ph type="body" sz="quarter" idx="21" hasCustomPrompt="1"/>
          </p:nvPr>
        </p:nvSpPr>
        <p:spPr>
          <a:xfrm>
            <a:off x="413481" y="0"/>
            <a:ext cx="1830955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空白自由页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3595687" y="2766218"/>
            <a:ext cx="5000625" cy="1325563"/>
          </a:xfrm>
        </p:spPr>
        <p:txBody>
          <a:bodyPr>
            <a:noAutofit/>
          </a:bodyPr>
          <a:lstStyle>
            <a:lvl1pPr algn="ctr">
              <a:defRPr sz="9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谢 谢 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页码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9FC6-4414-4930-8EC3-8BC060264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24" descr="IMG_256"/>
          <p:cNvPicPr>
            <a:picLocks noChangeAspect="1"/>
          </p:cNvPicPr>
          <p:nvPr/>
        </p:nvPicPr>
        <p:blipFill>
          <a:blip r:embed="rId1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chemeClr val="accent3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2533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3" y="333375"/>
            <a:ext cx="166052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文本框 21"/>
          <p:cNvSpPr txBox="1"/>
          <p:nvPr/>
        </p:nvSpPr>
        <p:spPr>
          <a:xfrm>
            <a:off x="7353300" y="4508500"/>
            <a:ext cx="3902075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2000" dirty="0">
                <a:latin typeface="DengXian" panose="02010600030101010101" pitchFamily="2" charset="-122"/>
                <a:ea typeface="宋体" pitchFamily="2" charset="-122"/>
                <a:sym typeface="宋体" pitchFamily="2" charset="-122"/>
              </a:rPr>
              <a:t>汇报人：童济舟</a:t>
            </a:r>
            <a:endParaRPr lang="en-US" altLang="zh-CN" sz="2000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DAB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37" name="文本框 13"/>
          <p:cNvSpPr txBox="1"/>
          <p:nvPr/>
        </p:nvSpPr>
        <p:spPr>
          <a:xfrm>
            <a:off x="6701155" y="1616075"/>
            <a:ext cx="54914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400" b="1" dirty="0">
                <a:solidFill>
                  <a:schemeClr val="bg1"/>
                </a:solidFill>
                <a:latin typeface="DengXian" panose="02010600030101010101" pitchFamily="2" charset="-122"/>
                <a:ea typeface="微软雅黑" panose="020B0503020204020204" pitchFamily="34" charset="-122"/>
                <a:sym typeface="宋体" pitchFamily="2" charset="-122"/>
              </a:rPr>
              <a:t>DENSE: 无需数据的一次性联邦学习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9013825" y="3933825"/>
            <a:ext cx="304800" cy="17780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实验结果 (2): 异构FL与方法分析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3020" y="3200400"/>
            <a:ext cx="4105910" cy="265620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与不平衡学习的结合 :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DENSE + LDAM (一种处理不平衡本地数据的技术) 能显著改进性能，尤其在高度倾斜数据上。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合成数据的可视化 (图6 [论文中的Figure 6]):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合成数据与原始数据在视觉上不相似，有助于降低隐私泄露风险。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尽管视觉差异大，DENSE仍能利用这些合成数据获得高性能。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055" y="1002665"/>
            <a:ext cx="7491730" cy="608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sz="1600">
                <a:ea typeface="+mn-lt"/>
                <a:cs typeface="+mn-lt"/>
                <a:sym typeface="+mn-ea"/>
              </a:rPr>
              <a:t>客户端数量的影响:</a:t>
            </a:r>
            <a:r>
              <a:rPr lang="en-US" sz="1600">
                <a:ea typeface="+mn-lt"/>
                <a:cs typeface="+mn-lt"/>
                <a:sym typeface="+mn-ea"/>
              </a:rPr>
              <a:t>	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>
                <a:ea typeface="+mn-lt"/>
                <a:cs typeface="+mn-lt"/>
                <a:sym typeface="+mn-ea"/>
              </a:rPr>
              <a:t>随着客户端数量m增加，所有方法准确率下降，但DENSE仍保持优势。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696720"/>
            <a:ext cx="6257925" cy="169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0" y="4245610"/>
            <a:ext cx="4086225" cy="1476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3700145"/>
            <a:ext cx="308610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实验结果 (2): 异构FL与方法分析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6415" y="2560955"/>
            <a:ext cx="6096000" cy="85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sz="1600">
                <a:ea typeface="+mn-lt"/>
                <a:cs typeface="+mn-lt"/>
                <a:sym typeface="+mn-ea"/>
              </a:rPr>
              <a:t>损失函数贡献分析: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>
                <a:ea typeface="+mn-lt"/>
                <a:cs typeface="+mn-lt"/>
                <a:sym typeface="+mn-ea"/>
              </a:rPr>
              <a:t>L_CE, L_BN, L_div 各有贡献，组合使用效果最佳。移除任何一项都会影响性能。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1885950"/>
            <a:ext cx="4687570" cy="1740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570" y="1030605"/>
            <a:ext cx="6096000" cy="85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sz="1600">
                <a:ea typeface="+mn-lt"/>
                <a:cs typeface="+mn-lt"/>
                <a:sym typeface="+mn-ea"/>
              </a:rPr>
              <a:t>扩展到多轮: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>
                <a:ea typeface="+mn-lt"/>
                <a:cs typeface="+mn-lt"/>
                <a:sym typeface="+mn-ea"/>
              </a:rPr>
              <a:t>DENSE性能随通信轮数增加而提高 (Tc=5时最佳)，表明其可扩展性。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3626485"/>
            <a:ext cx="5517515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结论与启发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sz="2000" b="1" dirty="0">
                <a:ea typeface="+mn-lt"/>
                <a:cs typeface="Microsoft YaHei" panose="020B0503020204020204" charset="-122"/>
              </a:rPr>
              <a:t>结论与启发</a:t>
            </a:r>
            <a:endParaRPr sz="2000" b="1" dirty="0">
              <a:ea typeface="+mn-lt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405" y="1720850"/>
            <a:ext cx="10125710" cy="115316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本文贡献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提出了一种新颖的无需数据一次性联邦学习框架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，通过数据生成和模型蒸馏两个阶段训练全局模型。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解决了现有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OFL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方法对辅助数据、模型同构性的依赖以及额外通信开销等问题。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在多种真实数据集、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Non-IID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设置以及模型异构场景下均表现出优越性能。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405" y="4396740"/>
            <a:ext cx="10741660" cy="142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ea typeface="+mn-lt"/>
                <a:cs typeface="+mn-lt"/>
                <a:sym typeface="+mn-ea"/>
              </a:rPr>
              <a:t>启发与思考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Data-Free</a:t>
            </a:r>
            <a:r>
              <a:rPr lang="zh-CN" altLang="en-US" sz="1600">
                <a:ea typeface="+mn-lt"/>
                <a:cs typeface="+mn-lt"/>
                <a:sym typeface="+mn-ea"/>
              </a:rPr>
              <a:t>范式的潜力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无需真实数据进行模型聚合</a:t>
            </a:r>
            <a:r>
              <a:rPr lang="en-US" altLang="zh-CN" sz="1600">
                <a:ea typeface="+mn-lt"/>
                <a:cs typeface="+mn-lt"/>
                <a:sym typeface="+mn-ea"/>
              </a:rPr>
              <a:t>/</a:t>
            </a:r>
            <a:r>
              <a:rPr lang="zh-CN" altLang="en-US" sz="1600">
                <a:ea typeface="+mn-lt"/>
                <a:cs typeface="+mn-lt"/>
                <a:sym typeface="+mn-ea"/>
              </a:rPr>
              <a:t>蒸馏是解决联邦学习中数据隐私和访问限制的关键方向。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生成模型在</a:t>
            </a:r>
            <a:r>
              <a:rPr lang="en-US" altLang="zh-CN" sz="1600">
                <a:ea typeface="+mn-lt"/>
                <a:cs typeface="+mn-lt"/>
                <a:sym typeface="+mn-ea"/>
              </a:rPr>
              <a:t>FL</a:t>
            </a:r>
            <a:r>
              <a:rPr lang="zh-CN" altLang="en-US" sz="1600">
                <a:ea typeface="+mn-lt"/>
                <a:cs typeface="+mn-lt"/>
                <a:sym typeface="+mn-ea"/>
              </a:rPr>
              <a:t>中的角色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生成模型不仅可以用于数据增强，还可以作为知识传递的桥梁（如</a:t>
            </a: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中的合成数据）。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Logits</a:t>
            </a:r>
            <a:r>
              <a:rPr lang="zh-CN" altLang="en-US" sz="1600">
                <a:ea typeface="+mn-lt"/>
                <a:cs typeface="+mn-lt"/>
                <a:sym typeface="+mn-ea"/>
              </a:rPr>
              <a:t>层面聚合的灵活性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对于异构模型，在输出空间（如</a:t>
            </a:r>
            <a:r>
              <a:rPr lang="en-US" altLang="zh-CN" sz="1600">
                <a:ea typeface="+mn-lt"/>
                <a:cs typeface="+mn-lt"/>
                <a:sym typeface="+mn-ea"/>
              </a:rPr>
              <a:t>Logits</a:t>
            </a:r>
            <a:r>
              <a:rPr lang="zh-CN" altLang="en-US" sz="1600">
                <a:ea typeface="+mn-lt"/>
                <a:cs typeface="+mn-lt"/>
                <a:sym typeface="+mn-ea"/>
              </a:rPr>
              <a:t>）进行聚合比在参数空间更具通用性和鲁棒性。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损失函数设计的重要性：通过设计损失函数，</a:t>
            </a: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实现了</a:t>
            </a:r>
            <a:r>
              <a:rPr lang="zh-CN" altLang="en-US" sz="1600">
                <a:ea typeface="+mn-lt"/>
                <a:cs typeface="+mn-lt"/>
                <a:sym typeface="+mn-ea"/>
              </a:rPr>
              <a:t>平衡相似性、稳定性、可迁移性的平衡。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3405" y="2949575"/>
            <a:ext cx="8341995" cy="142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ea typeface="+mn-lt"/>
                <a:cs typeface="+mn-lt"/>
                <a:sym typeface="+mn-ea"/>
              </a:rPr>
              <a:t>核心优势总结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实用性强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无需额外信息传输，无需辅助数据集，支持模型异构。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性能优越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在各种挑战性设置下均优于基线方法。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兼容性好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可与本地不平衡学习等技术结合。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可扩展性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可扩展至多轮通信。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图片 24" descr="IMG_256"/>
          <p:cNvPicPr>
            <a:picLocks noChangeAspect="1"/>
          </p:cNvPicPr>
          <p:nvPr/>
        </p:nvPicPr>
        <p:blipFill>
          <a:blip r:embed="rId1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chemeClr val="accent3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54277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3" y="333375"/>
            <a:ext cx="166052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DAB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281" name="文本框 13"/>
          <p:cNvSpPr txBox="1"/>
          <p:nvPr/>
        </p:nvSpPr>
        <p:spPr>
          <a:xfrm>
            <a:off x="6888163" y="1773238"/>
            <a:ext cx="4554537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DengXian" panose="02010600030101010101" pitchFamily="2" charset="-122"/>
                <a:ea typeface="微软雅黑" panose="020B0503020204020204" pitchFamily="34" charset="-122"/>
                <a:sym typeface="宋体" pitchFamily="2" charset="-122"/>
              </a:rPr>
              <a:t>感谢观看！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9013825" y="3933825"/>
            <a:ext cx="304800" cy="17780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 dirty="0">
              <a:ea typeface="微软雅黑" panose="020B0503020204020204" pitchFamily="34" charset="-122"/>
            </a:endParaRPr>
          </a:p>
        </p:txBody>
      </p:sp>
      <p:sp>
        <p:nvSpPr>
          <p:cNvPr id="22534" name="文本框 21"/>
          <p:cNvSpPr txBox="1"/>
          <p:nvPr/>
        </p:nvSpPr>
        <p:spPr>
          <a:xfrm>
            <a:off x="7353300" y="4508500"/>
            <a:ext cx="3902075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2000" dirty="0">
                <a:latin typeface="DengXian" panose="02010600030101010101" pitchFamily="2" charset="-122"/>
                <a:ea typeface="宋体" pitchFamily="2" charset="-122"/>
                <a:sym typeface="宋体" pitchFamily="2" charset="-122"/>
              </a:rPr>
              <a:t>汇报人：童济舟</a:t>
            </a:r>
            <a:endParaRPr lang="en-US" altLang="zh-CN" sz="2000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79399" y="115891"/>
            <a:ext cx="11137900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引言与研究背景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876230"/>
            <a:ext cx="11137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一次性联邦学习 (OFL) 的挑战与机遇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46150" y="1386205"/>
            <a:ext cx="8333105" cy="88138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一次性联邦学习 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(OFL) 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优势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适用特定场景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如模型市场，用户仅购买模型，无真实数据。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降低攻击风险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单轮通信减少被拦截和数据重构的概率。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6150" y="4809490"/>
            <a:ext cx="6096000" cy="1153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框架的现实优势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无额外信息传输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除模型参数外，无需额外数据。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无需辅助数据集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完全</a:t>
            </a:r>
            <a:r>
              <a:rPr lang="en-US" altLang="zh-CN" sz="1600">
                <a:ea typeface="+mn-lt"/>
                <a:cs typeface="+mn-lt"/>
                <a:sym typeface="+mn-ea"/>
              </a:rPr>
              <a:t>Data-Free</a:t>
            </a:r>
            <a:r>
              <a:rPr lang="zh-CN" altLang="en-US" sz="1600">
                <a:ea typeface="+mn-lt"/>
                <a:cs typeface="+mn-lt"/>
                <a:sym typeface="+mn-ea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支持模型异构性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客户端可拥有不同模型架构。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0" y="2267585"/>
            <a:ext cx="6096000" cy="1153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ea typeface="+mn-lt"/>
                <a:cs typeface="+mn-lt"/>
                <a:sym typeface="+mn-ea"/>
              </a:rPr>
              <a:t>现有</a:t>
            </a:r>
            <a:r>
              <a:rPr lang="en-US" altLang="zh-CN" sz="1600">
                <a:ea typeface="+mn-lt"/>
                <a:cs typeface="+mn-lt"/>
                <a:sym typeface="+mn-ea"/>
              </a:rPr>
              <a:t>OFL</a:t>
            </a:r>
            <a:r>
              <a:rPr lang="zh-CN" altLang="en-US" sz="1600">
                <a:ea typeface="+mn-lt"/>
                <a:cs typeface="+mn-lt"/>
                <a:sym typeface="+mn-ea"/>
              </a:rPr>
              <a:t>方法的局限性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数据依赖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需要公共辅助数据集 </a:t>
            </a:r>
            <a:r>
              <a:rPr lang="en-US" altLang="zh-CN" sz="1600"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ea typeface="+mn-lt"/>
                <a:cs typeface="+mn-lt"/>
                <a:sym typeface="+mn-ea"/>
              </a:rPr>
              <a:t>如</a:t>
            </a:r>
            <a:r>
              <a:rPr lang="en-US" altLang="zh-CN" sz="1600">
                <a:ea typeface="+mn-lt"/>
                <a:cs typeface="+mn-lt"/>
                <a:sym typeface="+mn-ea"/>
              </a:rPr>
              <a:t>FedBE, FedGen)</a:t>
            </a:r>
            <a:r>
              <a:rPr lang="zh-CN" altLang="en-US" sz="1600">
                <a:ea typeface="+mn-lt"/>
                <a:cs typeface="+mn-lt"/>
                <a:sym typeface="+mn-ea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额外通信</a:t>
            </a:r>
            <a:r>
              <a:rPr lang="en-US" altLang="zh-CN" sz="1600">
                <a:ea typeface="+mn-lt"/>
                <a:cs typeface="+mn-lt"/>
                <a:sym typeface="+mn-ea"/>
              </a:rPr>
              <a:t>/</a:t>
            </a:r>
            <a:r>
              <a:rPr lang="zh-CN" altLang="en-US" sz="1600">
                <a:ea typeface="+mn-lt"/>
                <a:cs typeface="+mn-lt"/>
                <a:sym typeface="+mn-ea"/>
              </a:rPr>
              <a:t>隐私风险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数据集蒸馏、聚类中心上传 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模型同构性假设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大多方法要求客户端模型架构一致。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150" y="3420745"/>
            <a:ext cx="75120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ea typeface="+mn-lt"/>
                <a:cs typeface="+mn-lt"/>
                <a:sym typeface="+mn-ea"/>
              </a:rPr>
              <a:t>本文目标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提出一种无需数据 </a:t>
            </a:r>
            <a:r>
              <a:rPr lang="en-US" altLang="zh-CN" sz="1600">
                <a:ea typeface="+mn-lt"/>
                <a:cs typeface="+mn-lt"/>
                <a:sym typeface="+mn-ea"/>
              </a:rPr>
              <a:t>(Data-Free) </a:t>
            </a:r>
            <a:r>
              <a:rPr lang="zh-CN" altLang="en-US" sz="1600">
                <a:ea typeface="+mn-lt"/>
                <a:cs typeface="+mn-lt"/>
                <a:sym typeface="+mn-ea"/>
              </a:rPr>
              <a:t>的</a:t>
            </a:r>
            <a:r>
              <a:rPr lang="en-US" altLang="zh-CN" sz="1600">
                <a:ea typeface="+mn-lt"/>
                <a:cs typeface="+mn-lt"/>
                <a:sym typeface="+mn-ea"/>
              </a:rPr>
              <a:t>OFL</a:t>
            </a:r>
            <a:r>
              <a:rPr lang="zh-CN" altLang="en-US" sz="1600">
                <a:ea typeface="+mn-lt"/>
                <a:cs typeface="+mn-lt"/>
                <a:sym typeface="+mn-ea"/>
              </a:rPr>
              <a:t>框架，解决上述问题。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6150" y="3843020"/>
            <a:ext cx="9253220" cy="88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框架核心思想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数据生成阶段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服务器利用上传的本地模型集成，训练一个生成器以产生合成数据。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模型蒸馏阶段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将本地模型集成的知识，通过合成数据蒸馏到一个全局模型中。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79399" y="115891"/>
            <a:ext cx="11137900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DENSE 方法框架总览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876230"/>
            <a:ext cx="11137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sz="2000" b="1" dirty="0">
                <a:ea typeface="+mn-lt"/>
                <a:cs typeface="+mn-lt"/>
              </a:rPr>
              <a:t>DENSE框架：两阶段无需数据一次性联邦学习</a:t>
            </a:r>
            <a:endParaRPr sz="2000" b="1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4620" y="3500120"/>
            <a:ext cx="5496560" cy="2132330"/>
          </a:xfrm>
          <a:prstGeom prst="rect">
            <a:avLst/>
          </a:prstGeom>
        </p:spPr>
        <p:txBody>
          <a:bodyPr wrap="square">
            <a:no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右侧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模型蒸馏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Model Distillation):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输入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生成器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生成的合成数据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(x)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过程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合成数据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(x)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分别输入到固定的本地模型集成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(Teacher) 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和待训练的全局模型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(Student)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计算教师模型的平均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Logits: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D(x)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计算学生模型的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Logits: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f_s(x; θ_s)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损失函数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(L_dis):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KL(D(x), f_s(x; θ_s))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反向传播更新全局模型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f_s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1225" y="1044575"/>
            <a:ext cx="3281680" cy="238442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核心流程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客户端上传本地训练好的模型参数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θ^k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服务器执行数据生成阶段，训练生成器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服务器执行模型蒸馏阶段，利用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和本地模型集成来训练全局模型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f_s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348740"/>
            <a:ext cx="6124575" cy="2571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9400" y="3833495"/>
            <a:ext cx="6205855" cy="2486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左侧 </a:t>
            </a:r>
            <a:r>
              <a:rPr lang="en-US" altLang="zh-CN">
                <a:ea typeface="+mn-lt"/>
                <a:cs typeface="+mn-lt"/>
                <a:sym typeface="+mn-ea"/>
              </a:rPr>
              <a:t>(</a:t>
            </a:r>
            <a:r>
              <a:rPr lang="zh-CN" altLang="en-US">
                <a:ea typeface="+mn-lt"/>
                <a:cs typeface="+mn-lt"/>
                <a:sym typeface="+mn-ea"/>
              </a:rPr>
              <a:t>数据生成 </a:t>
            </a:r>
            <a:r>
              <a:rPr lang="en-US" altLang="zh-CN">
                <a:ea typeface="+mn-lt"/>
                <a:cs typeface="+mn-lt"/>
                <a:sym typeface="+mn-ea"/>
              </a:rPr>
              <a:t>Data Generation):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输入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随机噪声 </a:t>
            </a:r>
            <a:r>
              <a:rPr lang="en-US" altLang="zh-CN">
                <a:ea typeface="+mn-lt"/>
                <a:cs typeface="+mn-lt"/>
                <a:sym typeface="+mn-ea"/>
              </a:rPr>
              <a:t>(z), </a:t>
            </a:r>
            <a:r>
              <a:rPr lang="zh-CN" altLang="en-US">
                <a:ea typeface="+mn-lt"/>
                <a:cs typeface="+mn-lt"/>
                <a:sym typeface="+mn-ea"/>
              </a:rPr>
              <a:t>随机标签 </a:t>
            </a:r>
            <a:r>
              <a:rPr lang="en-US" altLang="zh-CN">
                <a:ea typeface="+mn-lt"/>
                <a:cs typeface="+mn-lt"/>
                <a:sym typeface="+mn-ea"/>
              </a:rPr>
              <a:t>(y)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过程</a:t>
            </a:r>
            <a:r>
              <a:rPr lang="en-US" altLang="zh-CN">
                <a:ea typeface="+mn-lt"/>
                <a:cs typeface="+mn-lt"/>
                <a:sym typeface="+mn-ea"/>
              </a:rPr>
              <a:t>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生成器 </a:t>
            </a:r>
            <a:r>
              <a:rPr lang="en-US" altLang="zh-CN">
                <a:ea typeface="+mn-lt"/>
                <a:cs typeface="+mn-lt"/>
                <a:sym typeface="+mn-ea"/>
              </a:rPr>
              <a:t>G(z) -&gt; </a:t>
            </a:r>
            <a:r>
              <a:rPr lang="zh-CN" altLang="en-US">
                <a:ea typeface="+mn-lt"/>
                <a:cs typeface="+mn-lt"/>
                <a:sym typeface="+mn-ea"/>
              </a:rPr>
              <a:t>合成数据 </a:t>
            </a:r>
            <a:r>
              <a:rPr lang="en-US" altLang="zh-CN">
                <a:ea typeface="+mn-lt"/>
                <a:cs typeface="+mn-lt"/>
                <a:sym typeface="+mn-ea"/>
              </a:rPr>
              <a:t>(x)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合成数据 </a:t>
            </a:r>
            <a:r>
              <a:rPr lang="en-US" altLang="zh-CN">
                <a:ea typeface="+mn-lt"/>
                <a:cs typeface="+mn-lt"/>
                <a:sym typeface="+mn-ea"/>
              </a:rPr>
              <a:t>(x) </a:t>
            </a:r>
            <a:r>
              <a:rPr lang="zh-CN" altLang="en-US">
                <a:ea typeface="+mn-lt"/>
                <a:cs typeface="+mn-lt"/>
                <a:sym typeface="+mn-ea"/>
              </a:rPr>
              <a:t>输入到固定的本地模型集成</a:t>
            </a:r>
            <a:endParaRPr lang="zh-CN" altLang="en-US">
              <a:ea typeface="+mn-lt"/>
              <a:cs typeface="+mn-lt"/>
              <a:sym typeface="+mn-ea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计算平均 </a:t>
            </a:r>
            <a:r>
              <a:rPr lang="en-US" altLang="zh-CN">
                <a:ea typeface="+mn-lt"/>
                <a:cs typeface="+mn-lt"/>
                <a:sym typeface="+mn-ea"/>
              </a:rPr>
              <a:t>Logits: 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损失函数 </a:t>
            </a:r>
            <a:r>
              <a:rPr lang="en-US" altLang="zh-CN">
                <a:ea typeface="+mn-lt"/>
                <a:cs typeface="+mn-lt"/>
                <a:sym typeface="+mn-ea"/>
              </a:rPr>
              <a:t>(L_gen): </a:t>
            </a:r>
            <a:r>
              <a:rPr lang="en-US" altLang="zh-CN" sz="1600">
                <a:ea typeface="+mn-lt"/>
                <a:cs typeface="+mn-lt"/>
                <a:sym typeface="+mn-ea"/>
              </a:rPr>
              <a:t>L_CE</a:t>
            </a:r>
            <a:r>
              <a:rPr lang="en-US" altLang="zh-CN">
                <a:ea typeface="+mn-lt"/>
                <a:cs typeface="+mn-lt"/>
                <a:sym typeface="+mn-ea"/>
              </a:rPr>
              <a:t>, </a:t>
            </a:r>
            <a:r>
              <a:rPr lang="en-US" altLang="zh-CN" sz="1600">
                <a:ea typeface="+mn-lt"/>
                <a:cs typeface="+mn-lt"/>
                <a:sym typeface="+mn-ea"/>
              </a:rPr>
              <a:t>L_BN</a:t>
            </a:r>
            <a:r>
              <a:rPr lang="en-US" altLang="zh-CN">
                <a:ea typeface="+mn-lt"/>
                <a:cs typeface="+mn-lt"/>
                <a:sym typeface="+mn-ea"/>
              </a:rPr>
              <a:t>, </a:t>
            </a:r>
            <a:r>
              <a:rPr lang="en-US" altLang="zh-CN" sz="1600">
                <a:ea typeface="+mn-lt"/>
                <a:cs typeface="+mn-lt"/>
                <a:sym typeface="+mn-ea"/>
              </a:rPr>
              <a:t>L_div</a:t>
            </a:r>
            <a:r>
              <a:rPr lang="en-US" altLang="zh-CN">
                <a:ea typeface="+mn-lt"/>
                <a:cs typeface="+mn-lt"/>
                <a:sym typeface="+mn-ea"/>
              </a:rPr>
              <a:t> (</a:t>
            </a:r>
            <a:r>
              <a:rPr lang="zh-CN" altLang="en-US">
                <a:ea typeface="+mn-lt"/>
                <a:cs typeface="+mn-lt"/>
                <a:sym typeface="+mn-ea"/>
              </a:rPr>
              <a:t>涉及固定的全局模型</a:t>
            </a:r>
            <a:r>
              <a:rPr lang="en-US" altLang="zh-CN">
                <a:ea typeface="+mn-lt"/>
                <a:cs typeface="+mn-lt"/>
                <a:sym typeface="+mn-ea"/>
              </a:rPr>
              <a:t>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反向传播更新生成器</a:t>
            </a:r>
            <a:r>
              <a:rPr lang="en-US" altLang="zh-CN">
                <a:ea typeface="+mn-lt"/>
                <a:cs typeface="+mn-lt"/>
                <a:sym typeface="+mn-ea"/>
              </a:rPr>
              <a:t>G</a:t>
            </a:r>
            <a:endParaRPr lang="en-US" altLang="zh-CN">
              <a:ea typeface="+mn-lt"/>
              <a:cs typeface="+mn-lt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5264150"/>
            <a:ext cx="2314575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方法详解 (1): 数据生成阶段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80" y="876230"/>
            <a:ext cx="11373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阶段一: 数据生成 (Data Generation)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0" y="2367280"/>
            <a:ext cx="10513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目标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训练一个生成器</a:t>
            </a:r>
            <a:r>
              <a:rPr lang="en-US" altLang="zh-CN">
                <a:ea typeface="+mn-lt"/>
                <a:cs typeface="+mn-lt"/>
                <a:sym typeface="+mn-ea"/>
              </a:rPr>
              <a:t>G</a:t>
            </a:r>
            <a:r>
              <a:rPr lang="zh-CN" altLang="en-US">
                <a:ea typeface="+mn-lt"/>
                <a:cs typeface="+mn-lt"/>
                <a:sym typeface="+mn-ea"/>
              </a:rPr>
              <a:t>，使其能生成与客户端训练数据分布相似的合成数据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x = G(z)</a:t>
            </a:r>
            <a:r>
              <a:rPr lang="zh-CN" altLang="en-US">
                <a:ea typeface="+mn-lt"/>
                <a:cs typeface="+mn-lt"/>
                <a:sym typeface="+mn-ea"/>
              </a:rPr>
              <a:t>，同时考虑相似性、稳定性和可迁移性。以下三个损失函数妙用即在此。</a:t>
            </a:r>
            <a:endParaRPr lang="zh-CN" altLang="en-US">
              <a:ea typeface="+mn-lt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600" y="3219450"/>
            <a:ext cx="9730740" cy="1578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ea typeface="+mn-lt"/>
                <a:cs typeface="+mn-lt"/>
                <a:sym typeface="+mn-ea"/>
              </a:rPr>
              <a:t>1. </a:t>
            </a:r>
            <a:r>
              <a:rPr lang="zh-CN" altLang="en-US">
                <a:ea typeface="+mn-lt"/>
                <a:cs typeface="+mn-lt"/>
                <a:sym typeface="+mn-ea"/>
              </a:rPr>
              <a:t>相似性 </a:t>
            </a:r>
            <a:r>
              <a:rPr lang="en-US" altLang="zh-CN">
                <a:ea typeface="+mn-lt"/>
                <a:cs typeface="+mn-lt"/>
                <a:sym typeface="+mn-ea"/>
              </a:rPr>
              <a:t>(Similarity): </a:t>
            </a:r>
            <a:r>
              <a:rPr lang="zh-CN" altLang="en-US">
                <a:ea typeface="+mn-lt"/>
                <a:cs typeface="+mn-lt"/>
                <a:sym typeface="+mn-ea"/>
              </a:rPr>
              <a:t>交叉熵损失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L_CE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动机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使合成数据与集成本地模型的预测行为一致。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方法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最小化集成本地模型的平均</a:t>
            </a:r>
            <a:r>
              <a:rPr lang="en-US" altLang="zh-CN">
                <a:ea typeface="+mn-lt"/>
                <a:cs typeface="+mn-lt"/>
                <a:sym typeface="+mn-ea"/>
              </a:rPr>
              <a:t>logits </a:t>
            </a:r>
            <a:r>
              <a:rPr lang="en-US" altLang="zh-CN" sz="1600">
                <a:ea typeface="+mn-lt"/>
                <a:cs typeface="+mn-lt"/>
                <a:sym typeface="+mn-ea"/>
              </a:rPr>
              <a:t>D(x)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zh-CN" altLang="en-US">
                <a:ea typeface="+mn-lt"/>
                <a:cs typeface="+mn-lt"/>
                <a:sym typeface="+mn-ea"/>
              </a:rPr>
              <a:t>与随机标签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y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zh-CN" altLang="en-US">
                <a:ea typeface="+mn-lt"/>
                <a:cs typeface="+mn-lt"/>
                <a:sym typeface="+mn-ea"/>
              </a:rPr>
              <a:t>之间的交叉熵。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公式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en-US" altLang="zh-CN" sz="1600">
                <a:ea typeface="+mn-lt"/>
                <a:cs typeface="+mn-lt"/>
                <a:sym typeface="+mn-ea"/>
              </a:rPr>
              <a:t>L_CE(x, y; θ_G) = CE(D(x), y)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挑战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单独使用</a:t>
            </a:r>
            <a:r>
              <a:rPr lang="en-US" altLang="zh-CN">
                <a:ea typeface="+mn-lt"/>
                <a:cs typeface="+mn-lt"/>
                <a:sym typeface="+mn-ea"/>
              </a:rPr>
              <a:t>CE</a:t>
            </a:r>
            <a:r>
              <a:rPr lang="zh-CN" altLang="en-US">
                <a:ea typeface="+mn-lt"/>
                <a:cs typeface="+mn-lt"/>
                <a:sym typeface="+mn-ea"/>
              </a:rPr>
              <a:t>损失可能因</a:t>
            </a:r>
            <a:r>
              <a:rPr lang="en-US" altLang="zh-CN">
                <a:ea typeface="+mn-lt"/>
                <a:cs typeface="+mn-lt"/>
                <a:sym typeface="+mn-ea"/>
              </a:rPr>
              <a:t>non-IID</a:t>
            </a:r>
            <a:r>
              <a:rPr lang="zh-CN" altLang="en-US">
                <a:ea typeface="+mn-lt"/>
                <a:cs typeface="+mn-lt"/>
                <a:sym typeface="+mn-ea"/>
              </a:rPr>
              <a:t>数据导致生成器不稳定或过拟合。</a:t>
            </a:r>
            <a:endParaRPr lang="zh-CN" altLang="en-US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方法详解 (1): 数据生成阶段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80" y="876230"/>
            <a:ext cx="11373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阶段一: 数据生成 (Data Generation)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600" y="3293110"/>
            <a:ext cx="11181715" cy="218376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3.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可迁移性 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(Transferability):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边界支持损失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L_div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动机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生成更多落在集成本地模型和全局模型决策边界之间的合成数据，这些数据对知识蒸馏更有帮助。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方法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最大化全局模型和集成本地模型在“预测不一致”的合成数据上的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KL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散度。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771525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 I(argmax D(x) ≠ argmax f_s(x))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(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指示函数，预测不一致时为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1)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公式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L_div(x; θ_G) = -ω KL(D(x), f_s(x; θ_s))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 (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其中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ω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为上述指示函数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效果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促使生成器生成对模型蒸馏更有益的“困难”样本。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总生成器损失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L_gen = L_CE + λ₁ L_BN + λ₂ L_div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00" y="1540510"/>
            <a:ext cx="10949305" cy="1578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>
                <a:ea typeface="+mn-lt"/>
                <a:cs typeface="+mn-lt"/>
                <a:sym typeface="+mn-ea"/>
              </a:rPr>
              <a:t>2. </a:t>
            </a:r>
            <a:r>
              <a:rPr lang="zh-CN" altLang="en-US">
                <a:ea typeface="+mn-lt"/>
                <a:cs typeface="+mn-lt"/>
                <a:sym typeface="+mn-ea"/>
              </a:rPr>
              <a:t>稳定性 </a:t>
            </a:r>
            <a:r>
              <a:rPr lang="en-US" altLang="zh-CN">
                <a:ea typeface="+mn-lt"/>
                <a:cs typeface="+mn-lt"/>
                <a:sym typeface="+mn-ea"/>
              </a:rPr>
              <a:t>(Stability): BN</a:t>
            </a:r>
            <a:r>
              <a:rPr lang="zh-CN" altLang="en-US">
                <a:ea typeface="+mn-lt"/>
                <a:cs typeface="+mn-lt"/>
                <a:sym typeface="+mn-ea"/>
              </a:rPr>
              <a:t>层统计量损失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L_BN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动机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提高生成器的稳定性，使合成数据的特征图统计量接近客户端训练数据的统计量。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方法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最小化生成器</a:t>
            </a:r>
            <a:r>
              <a:rPr lang="en-US" altLang="zh-CN">
                <a:ea typeface="+mn-lt"/>
                <a:cs typeface="+mn-lt"/>
                <a:sym typeface="+mn-ea"/>
              </a:rPr>
              <a:t>BN</a:t>
            </a:r>
            <a:r>
              <a:rPr lang="zh-CN" altLang="en-US">
                <a:ea typeface="+mn-lt"/>
                <a:cs typeface="+mn-lt"/>
                <a:sym typeface="+mn-ea"/>
              </a:rPr>
              <a:t>层的批均值</a:t>
            </a:r>
            <a:r>
              <a:rPr lang="en-US" altLang="zh-CN">
                <a:ea typeface="+mn-lt"/>
                <a:cs typeface="+mn-lt"/>
                <a:sym typeface="+mn-ea"/>
              </a:rPr>
              <a:t>/</a:t>
            </a:r>
            <a:r>
              <a:rPr lang="zh-CN" altLang="en-US">
                <a:ea typeface="+mn-lt"/>
                <a:cs typeface="+mn-lt"/>
                <a:sym typeface="+mn-ea"/>
              </a:rPr>
              <a:t>方差与客户端模型</a:t>
            </a:r>
            <a:r>
              <a:rPr lang="en-US" altLang="zh-CN">
                <a:ea typeface="+mn-lt"/>
                <a:cs typeface="+mn-lt"/>
                <a:sym typeface="+mn-ea"/>
              </a:rPr>
              <a:t>BN</a:t>
            </a:r>
            <a:r>
              <a:rPr lang="zh-CN" altLang="en-US">
                <a:ea typeface="+mn-lt"/>
                <a:cs typeface="+mn-lt"/>
                <a:sym typeface="+mn-ea"/>
              </a:rPr>
              <a:t>层均值</a:t>
            </a:r>
            <a:r>
              <a:rPr lang="en-US" altLang="zh-CN">
                <a:ea typeface="+mn-lt"/>
                <a:cs typeface="+mn-lt"/>
                <a:sym typeface="+mn-ea"/>
              </a:rPr>
              <a:t>/</a:t>
            </a:r>
            <a:r>
              <a:rPr lang="zh-CN" altLang="en-US">
                <a:ea typeface="+mn-lt"/>
                <a:cs typeface="+mn-lt"/>
                <a:sym typeface="+mn-ea"/>
              </a:rPr>
              <a:t>方差之间的距离。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公式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endParaRPr lang="en-US" altLang="zh-CN">
              <a:ea typeface="+mn-lt"/>
              <a:cs typeface="+mn-lt"/>
              <a:sym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效果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无论数据是否</a:t>
            </a:r>
            <a:r>
              <a:rPr lang="en-US" altLang="zh-CN">
                <a:ea typeface="+mn-lt"/>
                <a:cs typeface="+mn-lt"/>
                <a:sym typeface="+mn-ea"/>
              </a:rPr>
              <a:t>IID</a:t>
            </a:r>
            <a:r>
              <a:rPr lang="zh-CN" altLang="en-US">
                <a:ea typeface="+mn-lt"/>
                <a:cs typeface="+mn-lt"/>
                <a:sym typeface="+mn-ea"/>
              </a:rPr>
              <a:t>，合成数据都能具有与客户端训练数据相似的分布。</a:t>
            </a:r>
            <a:endParaRPr lang="zh-CN" altLang="en-US">
              <a:ea typeface="+mn-lt"/>
              <a:cs typeface="+mn-lt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2526665"/>
            <a:ext cx="4791075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方法详解 (2): 模型蒸馏阶段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阶段二: 模型蒸馏 (Model Distillation)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25" y="5283200"/>
            <a:ext cx="11071225" cy="97345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的兼容性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对客户端本地模型的训练技术没有限制。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可以与任何本地训练技术（如处理不平衡数据的</a:t>
            </a:r>
            <a:r>
              <a:rPr lang="en-US" altLang="zh-CN" b="0" i="0">
                <a:solidFill>
                  <a:schemeClr val="tx1"/>
                </a:solidFill>
                <a:ea typeface="+mn-lt"/>
                <a:cs typeface="+mn-lt"/>
              </a:rPr>
              <a:t>LDAM</a:t>
            </a:r>
            <a:r>
              <a:rPr lang="zh-CN" altLang="en-US" b="0" i="0">
                <a:solidFill>
                  <a:schemeClr val="tx1"/>
                </a:solidFill>
                <a:ea typeface="+mn-lt"/>
                <a:cs typeface="+mn-lt"/>
              </a:rPr>
              <a:t>）结合，进一步提升全局模型性能。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1386205"/>
            <a:ext cx="9300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目标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利用上一阶段训练好的生成器</a:t>
            </a:r>
            <a:r>
              <a:rPr lang="en-US" altLang="zh-CN">
                <a:ea typeface="+mn-lt"/>
                <a:cs typeface="+mn-lt"/>
                <a:sym typeface="+mn-ea"/>
              </a:rPr>
              <a:t>G</a:t>
            </a:r>
            <a:r>
              <a:rPr lang="zh-CN" altLang="en-US">
                <a:ea typeface="+mn-lt"/>
                <a:cs typeface="+mn-lt"/>
                <a:sym typeface="+mn-ea"/>
              </a:rPr>
              <a:t>和客户端本地模型集成（作为教师），来训练一个全局模型（作为学生）。</a:t>
            </a:r>
            <a:endParaRPr lang="zh-CN" altLang="en-US">
              <a:ea typeface="+mn-lt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645" y="2031365"/>
            <a:ext cx="8857615" cy="973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为何选择蒸馏而非直接参数平均 </a:t>
            </a:r>
            <a:r>
              <a:rPr lang="en-US" altLang="zh-CN">
                <a:ea typeface="+mn-lt"/>
                <a:cs typeface="+mn-lt"/>
                <a:sym typeface="+mn-ea"/>
              </a:rPr>
              <a:t>(</a:t>
            </a:r>
            <a:r>
              <a:rPr lang="zh-CN" altLang="en-US">
                <a:ea typeface="+mn-lt"/>
                <a:cs typeface="+mn-lt"/>
                <a:sym typeface="+mn-ea"/>
              </a:rPr>
              <a:t>如</a:t>
            </a:r>
            <a:r>
              <a:rPr lang="en-US" altLang="zh-CN">
                <a:ea typeface="+mn-lt"/>
                <a:cs typeface="+mn-lt"/>
                <a:sym typeface="+mn-ea"/>
              </a:rPr>
              <a:t>FedAvg)</a:t>
            </a:r>
            <a:r>
              <a:rPr lang="zh-CN" altLang="en-US">
                <a:ea typeface="+mn-lt"/>
                <a:cs typeface="+mn-lt"/>
                <a:sym typeface="+mn-ea"/>
              </a:rPr>
              <a:t>？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模型异构性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客户端很可能有不同的模型架构，</a:t>
            </a:r>
            <a:r>
              <a:rPr lang="en-US" altLang="zh-CN">
                <a:ea typeface="+mn-lt"/>
                <a:cs typeface="+mn-lt"/>
                <a:sym typeface="+mn-ea"/>
              </a:rPr>
              <a:t>FedAvg</a:t>
            </a:r>
            <a:r>
              <a:rPr lang="zh-CN" altLang="en-US">
                <a:ea typeface="+mn-lt"/>
                <a:cs typeface="+mn-lt"/>
                <a:sym typeface="+mn-ea"/>
              </a:rPr>
              <a:t>无效。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+mn-lt"/>
                <a:cs typeface="+mn-lt"/>
                <a:sym typeface="+mn-ea"/>
              </a:rPr>
              <a:t>Non-IID</a:t>
            </a:r>
            <a:r>
              <a:rPr lang="zh-CN" altLang="en-US">
                <a:ea typeface="+mn-lt"/>
                <a:cs typeface="+mn-lt"/>
                <a:sym typeface="+mn-ea"/>
              </a:rPr>
              <a:t>数据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直接参数平均在</a:t>
            </a:r>
            <a:r>
              <a:rPr lang="en-US" altLang="zh-CN">
                <a:ea typeface="+mn-lt"/>
                <a:cs typeface="+mn-lt"/>
                <a:sym typeface="+mn-ea"/>
              </a:rPr>
              <a:t>Non-IID</a:t>
            </a:r>
            <a:r>
              <a:rPr lang="zh-CN" altLang="en-US">
                <a:ea typeface="+mn-lt"/>
                <a:cs typeface="+mn-lt"/>
                <a:sym typeface="+mn-ea"/>
              </a:rPr>
              <a:t>数据下性能差，甚至可能发散。</a:t>
            </a:r>
            <a:endParaRPr lang="zh-CN" altLang="en-US">
              <a:ea typeface="+mn-lt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645" y="3004820"/>
            <a:ext cx="8114030" cy="982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蒸馏过程</a:t>
            </a:r>
            <a:r>
              <a:rPr lang="en-US" altLang="zh-CN">
                <a:ea typeface="+mn-lt"/>
                <a:cs typeface="+mn-lt"/>
                <a:sym typeface="+mn-ea"/>
              </a:rPr>
              <a:t>:</a:t>
            </a:r>
            <a:endParaRPr lang="en-US" altLang="zh-CN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教师模型输出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对于由生成器</a:t>
            </a:r>
            <a:r>
              <a:rPr lang="en-US" altLang="zh-CN">
                <a:ea typeface="+mn-lt"/>
                <a:cs typeface="+mn-lt"/>
                <a:sym typeface="+mn-ea"/>
              </a:rPr>
              <a:t>G</a:t>
            </a:r>
            <a:r>
              <a:rPr lang="zh-CN" altLang="en-US">
                <a:ea typeface="+mn-lt"/>
                <a:cs typeface="+mn-lt"/>
                <a:sym typeface="+mn-ea"/>
              </a:rPr>
              <a:t>产生的合成数据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x</a:t>
            </a:r>
            <a:r>
              <a:rPr lang="zh-CN" altLang="en-US">
                <a:ea typeface="+mn-lt"/>
                <a:cs typeface="+mn-lt"/>
                <a:sym typeface="+mn-ea"/>
              </a:rPr>
              <a:t>，计算客户端本地模型集成的平均</a:t>
            </a:r>
            <a:r>
              <a:rPr lang="en-US" altLang="zh-CN">
                <a:ea typeface="+mn-lt"/>
                <a:cs typeface="+mn-lt"/>
                <a:sym typeface="+mn-ea"/>
              </a:rPr>
              <a:t>logits</a:t>
            </a:r>
            <a:r>
              <a:rPr lang="zh-CN" altLang="en-US">
                <a:ea typeface="+mn-lt"/>
                <a:cs typeface="+mn-lt"/>
                <a:sym typeface="+mn-ea"/>
              </a:rPr>
              <a:t>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8575" indent="45720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endParaRPr lang="en-US" altLang="zh-CN" sz="1600"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025" y="4100830"/>
            <a:ext cx="10105390" cy="973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lvl="2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优势</a:t>
            </a:r>
            <a:r>
              <a:rPr lang="en-US" altLang="zh-CN"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ea typeface="+mn-lt"/>
                <a:cs typeface="+mn-lt"/>
                <a:sym typeface="+mn-ea"/>
              </a:rPr>
              <a:t>平均</a:t>
            </a:r>
            <a:r>
              <a:rPr lang="en-US" altLang="zh-CN">
                <a:ea typeface="+mn-lt"/>
                <a:cs typeface="+mn-lt"/>
                <a:sym typeface="+mn-ea"/>
              </a:rPr>
              <a:t>logits</a:t>
            </a:r>
            <a:r>
              <a:rPr lang="zh-CN" altLang="en-US">
                <a:ea typeface="+mn-lt"/>
                <a:cs typeface="+mn-lt"/>
                <a:sym typeface="+mn-ea"/>
              </a:rPr>
              <a:t>可以轻松应用于异构和同构</a:t>
            </a:r>
            <a:r>
              <a:rPr lang="en-US" altLang="zh-CN">
                <a:ea typeface="+mn-lt"/>
                <a:cs typeface="+mn-lt"/>
                <a:sym typeface="+mn-ea"/>
              </a:rPr>
              <a:t>FL</a:t>
            </a:r>
            <a:r>
              <a:rPr lang="zh-CN" altLang="en-US">
                <a:ea typeface="+mn-lt"/>
                <a:cs typeface="+mn-lt"/>
                <a:sym typeface="+mn-ea"/>
              </a:rPr>
              <a:t>系统。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 algn="l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学生模型输出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合成数据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x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zh-CN" altLang="en-US">
                <a:ea typeface="+mn-lt"/>
                <a:cs typeface="+mn-lt"/>
                <a:sym typeface="+mn-ea"/>
              </a:rPr>
              <a:t>输入到待训练的全局模型</a:t>
            </a:r>
            <a:r>
              <a:rPr lang="en-US" altLang="zh-CN"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ea typeface="+mn-lt"/>
                <a:cs typeface="+mn-lt"/>
                <a:sym typeface="+mn-ea"/>
              </a:rPr>
              <a:t>f_s</a:t>
            </a:r>
            <a:r>
              <a:rPr lang="zh-CN" altLang="en-US">
                <a:ea typeface="+mn-lt"/>
                <a:cs typeface="+mn-lt"/>
                <a:sym typeface="+mn-ea"/>
              </a:rPr>
              <a:t>，得到其</a:t>
            </a:r>
            <a:r>
              <a:rPr lang="en-US" altLang="zh-CN">
                <a:ea typeface="+mn-lt"/>
                <a:cs typeface="+mn-lt"/>
                <a:sym typeface="+mn-ea"/>
              </a:rPr>
              <a:t>logits </a:t>
            </a:r>
            <a:r>
              <a:rPr lang="en-US" altLang="zh-CN" sz="1600">
                <a:ea typeface="+mn-lt"/>
                <a:cs typeface="+mn-lt"/>
                <a:sym typeface="+mn-ea"/>
              </a:rPr>
              <a:t>f_s(x; θ_s)</a:t>
            </a:r>
            <a:r>
              <a:rPr lang="zh-CN" altLang="en-US">
                <a:ea typeface="+mn-lt"/>
                <a:cs typeface="+mn-lt"/>
                <a:sym typeface="+mn-ea"/>
              </a:rPr>
              <a:t>。</a:t>
            </a:r>
            <a:endParaRPr lang="zh-CN" altLang="en-US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 algn="l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a typeface="+mn-lt"/>
                <a:cs typeface="+mn-lt"/>
                <a:sym typeface="+mn-ea"/>
              </a:rPr>
              <a:t>知识蒸馏损失</a:t>
            </a:r>
            <a:r>
              <a:rPr lang="en-US" altLang="zh-CN"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ea typeface="+mn-lt"/>
                <a:cs typeface="+mn-lt"/>
                <a:sym typeface="+mn-ea"/>
              </a:rPr>
              <a:t>最小化教师模型和学生模型在合成数据上预测分布之间的</a:t>
            </a:r>
            <a:r>
              <a:rPr lang="en-US" altLang="zh-CN">
                <a:ea typeface="+mn-lt"/>
                <a:cs typeface="+mn-lt"/>
                <a:sym typeface="+mn-ea"/>
              </a:rPr>
              <a:t>KL</a:t>
            </a:r>
            <a:r>
              <a:rPr lang="zh-CN" altLang="en-US">
                <a:ea typeface="+mn-lt"/>
                <a:cs typeface="+mn-lt"/>
                <a:sym typeface="+mn-ea"/>
              </a:rPr>
              <a:t>散度。</a:t>
            </a:r>
            <a:endParaRPr lang="en-US" altLang="zh-CN" sz="1600">
              <a:ea typeface="+mn-lt"/>
              <a:cs typeface="+mn-lt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260" y="3716020"/>
            <a:ext cx="479107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5067300"/>
            <a:ext cx="4791075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讨论：隐私保护与知识蒸馏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Microsoft YaHei" panose="020B0503020204020204" charset="-122"/>
              </a:rPr>
              <a:t>相关讨论</a:t>
            </a:r>
            <a:endParaRPr lang="zh-CN" altLang="en-US" sz="2000" b="1" dirty="0">
              <a:solidFill>
                <a:srgbClr val="1F4279"/>
              </a:solidFill>
              <a:ea typeface="+mn-lt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815" y="1275080"/>
            <a:ext cx="10227945" cy="16713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隐私保护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禁止直接访问真实数据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的生成器在服务器端训练，从不直接接触客户端的真实私有数据。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单轮通信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减少了通信被拦截和攻击的风险。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合成数据与真实数据差异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实验中可视化的合成数据与原始数据在视觉上不相似，降低了泄露敏感信息的可能性（见实验部分）。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现有隐私保护方法可集成：未来工作可考虑集成更强的隐私保护技术。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675" y="4817745"/>
            <a:ext cx="10151745" cy="142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的核心优势总结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无需数据 </a:t>
            </a:r>
            <a:r>
              <a:rPr lang="en-US" altLang="zh-CN" sz="1600">
                <a:ea typeface="+mn-lt"/>
                <a:cs typeface="+mn-lt"/>
                <a:sym typeface="+mn-ea"/>
              </a:rPr>
              <a:t>(Data-Free): </a:t>
            </a:r>
            <a:r>
              <a:rPr lang="zh-CN" altLang="en-US" sz="1600">
                <a:ea typeface="+mn-lt"/>
                <a:cs typeface="+mn-lt"/>
                <a:sym typeface="+mn-ea"/>
              </a:rPr>
              <a:t>不依赖任何公共或代理数据集。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一次性 </a:t>
            </a:r>
            <a:r>
              <a:rPr lang="en-US" altLang="zh-CN" sz="1600">
                <a:ea typeface="+mn-lt"/>
                <a:cs typeface="+mn-lt"/>
                <a:sym typeface="+mn-ea"/>
              </a:rPr>
              <a:t>(One-Shot): </a:t>
            </a:r>
            <a:r>
              <a:rPr lang="zh-CN" altLang="en-US" sz="1600">
                <a:ea typeface="+mn-lt"/>
                <a:cs typeface="+mn-lt"/>
                <a:sym typeface="+mn-ea"/>
              </a:rPr>
              <a:t>仅需一轮通信。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支持模型异构性 </a:t>
            </a:r>
            <a:r>
              <a:rPr lang="en-US" altLang="zh-CN" sz="1600">
                <a:ea typeface="+mn-lt"/>
                <a:cs typeface="+mn-lt"/>
                <a:sym typeface="+mn-ea"/>
              </a:rPr>
              <a:t>(Model Heterogeneity): </a:t>
            </a:r>
            <a:r>
              <a:rPr lang="zh-CN" altLang="en-US" sz="1600">
                <a:ea typeface="+mn-lt"/>
                <a:cs typeface="+mn-lt"/>
                <a:sym typeface="+mn-ea"/>
              </a:rPr>
              <a:t>客户端可使用不同模型架构。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实用性高</a:t>
            </a:r>
            <a:r>
              <a:rPr lang="en-US" altLang="zh-CN" sz="1600">
                <a:ea typeface="+mn-lt"/>
                <a:cs typeface="+mn-lt"/>
                <a:sym typeface="+mn-ea"/>
              </a:rPr>
              <a:t>: </a:t>
            </a:r>
            <a:r>
              <a:rPr lang="zh-CN" altLang="en-US" sz="1600">
                <a:ea typeface="+mn-lt"/>
                <a:cs typeface="+mn-lt"/>
                <a:sym typeface="+mn-ea"/>
              </a:rPr>
              <a:t>解决了现有</a:t>
            </a:r>
            <a:r>
              <a:rPr lang="en-US" altLang="zh-CN" sz="1600">
                <a:ea typeface="+mn-lt"/>
                <a:cs typeface="+mn-lt"/>
                <a:sym typeface="+mn-ea"/>
              </a:rPr>
              <a:t>OFL</a:t>
            </a:r>
            <a:r>
              <a:rPr lang="zh-CN" altLang="en-US" sz="1600">
                <a:ea typeface="+mn-lt"/>
                <a:cs typeface="+mn-lt"/>
                <a:sym typeface="+mn-ea"/>
              </a:rPr>
              <a:t>方法的诸多限制。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2898775"/>
            <a:ext cx="10061575" cy="194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sz="1600">
                <a:ea typeface="+mn-lt"/>
                <a:cs typeface="+mn-lt"/>
                <a:sym typeface="+mn-ea"/>
              </a:rPr>
              <a:t>FL</a:t>
            </a:r>
            <a:r>
              <a:rPr lang="zh-CN" altLang="en-US" sz="1600">
                <a:ea typeface="+mn-lt"/>
                <a:cs typeface="+mn-lt"/>
                <a:sym typeface="+mn-ea"/>
              </a:rPr>
              <a:t>中的知识蒸馏 </a:t>
            </a:r>
            <a:r>
              <a:rPr lang="en-US" altLang="zh-CN" sz="1600">
                <a:ea typeface="+mn-lt"/>
                <a:cs typeface="+mn-lt"/>
                <a:sym typeface="+mn-ea"/>
              </a:rPr>
              <a:t>(KD):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传统</a:t>
            </a:r>
            <a:r>
              <a:rPr lang="en-US" altLang="zh-CN" sz="1600">
                <a:ea typeface="+mn-lt"/>
                <a:cs typeface="+mn-lt"/>
                <a:sym typeface="+mn-ea"/>
              </a:rPr>
              <a:t>FL</a:t>
            </a:r>
            <a:r>
              <a:rPr lang="zh-CN" altLang="en-US" sz="1600">
                <a:ea typeface="+mn-lt"/>
                <a:cs typeface="+mn-lt"/>
                <a:sym typeface="+mn-ea"/>
              </a:rPr>
              <a:t>的全局模型架构统一问题</a:t>
            </a:r>
            <a:r>
              <a:rPr lang="en-US" altLang="zh-CN" sz="1600">
                <a:ea typeface="+mn-lt"/>
                <a:cs typeface="+mn-lt"/>
                <a:sym typeface="+mn-ea"/>
              </a:rPr>
              <a:t>: DENSE</a:t>
            </a:r>
            <a:r>
              <a:rPr lang="zh-CN" altLang="en-US" sz="1600">
                <a:ea typeface="+mn-lt"/>
                <a:cs typeface="+mn-lt"/>
                <a:sym typeface="+mn-ea"/>
              </a:rPr>
              <a:t>通过</a:t>
            </a:r>
            <a:r>
              <a:rPr lang="en-US" altLang="zh-CN" sz="1600">
                <a:ea typeface="+mn-lt"/>
                <a:cs typeface="+mn-lt"/>
                <a:sym typeface="+mn-ea"/>
              </a:rPr>
              <a:t>KD</a:t>
            </a:r>
            <a:r>
              <a:rPr lang="zh-CN" altLang="en-US" sz="1600">
                <a:ea typeface="+mn-lt"/>
                <a:cs typeface="+mn-lt"/>
                <a:sym typeface="+mn-ea"/>
              </a:rPr>
              <a:t>支持模型异构性。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基于代理数据集的</a:t>
            </a:r>
            <a:r>
              <a:rPr lang="en-US" altLang="zh-CN" sz="1600">
                <a:ea typeface="+mn-lt"/>
                <a:cs typeface="+mn-lt"/>
                <a:sym typeface="+mn-ea"/>
              </a:rPr>
              <a:t>KD: </a:t>
            </a:r>
            <a:r>
              <a:rPr lang="zh-CN" altLang="en-US" sz="1600">
                <a:ea typeface="+mn-lt"/>
                <a:cs typeface="+mn-lt"/>
                <a:sym typeface="+mn-ea"/>
              </a:rPr>
              <a:t>需要公共代理数据集，不实用。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现有无需数据的</a:t>
            </a:r>
            <a:r>
              <a:rPr lang="en-US" altLang="zh-CN" sz="1600">
                <a:ea typeface="+mn-lt"/>
                <a:cs typeface="+mn-lt"/>
                <a:sym typeface="+mn-ea"/>
              </a:rPr>
              <a:t>KD</a:t>
            </a:r>
            <a:r>
              <a:rPr lang="zh-CN" altLang="en-US" sz="1600">
                <a:ea typeface="+mn-lt"/>
                <a:cs typeface="+mn-lt"/>
                <a:sym typeface="+mn-ea"/>
              </a:rPr>
              <a:t>方法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971550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Lin et al. [37]: </a:t>
            </a:r>
            <a:r>
              <a:rPr lang="zh-CN" altLang="en-US" sz="1600">
                <a:ea typeface="+mn-lt"/>
                <a:cs typeface="+mn-lt"/>
                <a:sym typeface="+mn-ea"/>
              </a:rPr>
              <a:t>多轮通信，成本高。</a:t>
            </a: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关注单轮通信。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971550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Zhu et al. [66]: </a:t>
            </a:r>
            <a:r>
              <a:rPr lang="zh-CN" altLang="en-US" sz="1600">
                <a:ea typeface="+mn-lt"/>
                <a:cs typeface="+mn-lt"/>
                <a:sym typeface="+mn-ea"/>
              </a:rPr>
              <a:t>生成器需广播到客户端，客户端再上传，增加通信负担；且生成器直接访问本地数据，有隐私风险。</a:t>
            </a:r>
            <a:r>
              <a:rPr lang="en-US" altLang="zh-CN" sz="1600">
                <a:ea typeface="+mn-lt"/>
                <a:cs typeface="+mn-lt"/>
                <a:sym typeface="+mn-ea"/>
              </a:rPr>
              <a:t>DENSE</a:t>
            </a:r>
            <a:r>
              <a:rPr lang="zh-CN" altLang="en-US" sz="1600">
                <a:ea typeface="+mn-lt"/>
                <a:cs typeface="+mn-lt"/>
                <a:sym typeface="+mn-ea"/>
              </a:rPr>
              <a:t>的生成器始终在服务器。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实验结果 (1): 主要性能对比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265" y="991235"/>
            <a:ext cx="8862060" cy="88138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数据集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MNIST, FMNIST, CIFAR10, SVHN, CIFAR100, Tiny-ImageNet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Non-IID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设置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Dirichlet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分布，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α = {0.1, 0.3, 0.5} (α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越小，数据越倾斜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)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基线方法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FedAvg, FedDF, Fed-DAFL, Fed-ADI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265" y="3593465"/>
            <a:ext cx="6084570" cy="240982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主要发现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全面领先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在所有数据集和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Non-IID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设置下均达到最高准确率。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971550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例如：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CIFAR10, α=0.3 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时，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 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比最佳基线 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Fed-ADI 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高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 5.08%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FedAvg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表现最差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表明在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Non-IID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的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OFL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中直接平均参数效果不佳。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数据倾斜影响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随着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α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变小（数据更不平衡），所有方法性能下降，但</a:t>
            </a:r>
            <a:r>
              <a:rPr lang="en-US" altLang="zh-CN" sz="1600" b="0" i="0">
                <a:solidFill>
                  <a:schemeClr val="tx1"/>
                </a:solidFill>
                <a:ea typeface="+mn-lt"/>
                <a:cs typeface="+mn-lt"/>
              </a:rPr>
              <a:t>DENSE</a:t>
            </a:r>
            <a:r>
              <a:rPr lang="zh-CN" altLang="en-US" sz="1600" b="0" i="0">
                <a:solidFill>
                  <a:schemeClr val="tx1"/>
                </a:solidFill>
                <a:ea typeface="+mn-lt"/>
                <a:cs typeface="+mn-lt"/>
              </a:rPr>
              <a:t>仍显著优于其他方法。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1941830"/>
            <a:ext cx="6648450" cy="1381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710690"/>
            <a:ext cx="3267075" cy="138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57440" y="3429000"/>
            <a:ext cx="4930775" cy="1398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ea typeface="+mn-lt"/>
                <a:cs typeface="+mn-lt"/>
                <a:sym typeface="+mn-ea"/>
              </a:rPr>
              <a:t>模型蒸馏的影响</a:t>
            </a:r>
            <a:r>
              <a:rPr lang="en-US" altLang="zh-CN" sz="1600"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DENSE (</a:t>
            </a:r>
            <a:r>
              <a:rPr lang="zh-CN" altLang="en-US" sz="1600">
                <a:ea typeface="+mn-lt"/>
                <a:cs typeface="+mn-lt"/>
                <a:sym typeface="+mn-ea"/>
              </a:rPr>
              <a:t>蒸馏</a:t>
            </a:r>
            <a:r>
              <a:rPr lang="en-US" altLang="zh-CN" sz="1600">
                <a:ea typeface="+mn-lt"/>
                <a:cs typeface="+mn-lt"/>
                <a:sym typeface="+mn-ea"/>
              </a:rPr>
              <a:t>) </a:t>
            </a:r>
            <a:r>
              <a:rPr lang="zh-CN" altLang="en-US" sz="1600">
                <a:ea typeface="+mn-lt"/>
                <a:cs typeface="+mn-lt"/>
                <a:sym typeface="+mn-ea"/>
              </a:rPr>
              <a:t>性能优于每个客户端的本地模型。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+mn-lt"/>
                <a:cs typeface="+mn-lt"/>
                <a:sym typeface="+mn-ea"/>
              </a:rPr>
              <a:t>FedAvg (</a:t>
            </a:r>
            <a:r>
              <a:rPr lang="zh-CN" altLang="en-US" sz="1600">
                <a:ea typeface="+mn-lt"/>
                <a:cs typeface="+mn-lt"/>
                <a:sym typeface="+mn-ea"/>
              </a:rPr>
              <a:t>直接聚合</a:t>
            </a:r>
            <a:r>
              <a:rPr lang="en-US" altLang="zh-CN" sz="1600">
                <a:ea typeface="+mn-lt"/>
                <a:cs typeface="+mn-lt"/>
                <a:sym typeface="+mn-ea"/>
              </a:rPr>
              <a:t>) </a:t>
            </a:r>
            <a:r>
              <a:rPr lang="zh-CN" altLang="en-US" sz="1600">
                <a:ea typeface="+mn-lt"/>
                <a:cs typeface="+mn-lt"/>
                <a:sym typeface="+mn-ea"/>
              </a:rPr>
              <a:t>性能不如本地模型。</a:t>
            </a:r>
            <a:endParaRPr lang="zh-CN" altLang="en-US"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+mn-lt"/>
                <a:cs typeface="+mn-lt"/>
                <a:sym typeface="+mn-ea"/>
              </a:rPr>
              <a:t>验证了在</a:t>
            </a:r>
            <a:r>
              <a:rPr lang="en-US" altLang="zh-CN" sz="1600">
                <a:ea typeface="+mn-lt"/>
                <a:cs typeface="+mn-lt"/>
                <a:sym typeface="+mn-ea"/>
              </a:rPr>
              <a:t>Non-IID</a:t>
            </a:r>
            <a:r>
              <a:rPr lang="zh-CN" altLang="en-US" sz="1600">
                <a:ea typeface="+mn-lt"/>
                <a:cs typeface="+mn-lt"/>
                <a:sym typeface="+mn-ea"/>
              </a:rPr>
              <a:t>的</a:t>
            </a:r>
            <a:r>
              <a:rPr lang="en-US" altLang="zh-CN" sz="1600">
                <a:ea typeface="+mn-lt"/>
                <a:cs typeface="+mn-lt"/>
                <a:sym typeface="+mn-ea"/>
              </a:rPr>
              <a:t>OFL</a:t>
            </a:r>
            <a:r>
              <a:rPr lang="zh-CN" altLang="en-US" sz="1600">
                <a:ea typeface="+mn-lt"/>
                <a:cs typeface="+mn-lt"/>
                <a:sym typeface="+mn-ea"/>
              </a:rPr>
              <a:t>中，模型蒸馏比直接聚合更有效。</a:t>
            </a:r>
            <a:endParaRPr lang="zh-CN" altLang="en-US" sz="160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实验结果 (2): 异构FL与方法分析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7795" y="1463675"/>
            <a:ext cx="8862060" cy="142494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异构FL中的结果 :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数据集: CIFAR10, α = {0.1, 0.3, 0.5}。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客户端模型: 5种不同CNN架构 (ResNet-18, CNN1, CNN2, WRN-16-1, WRN-40-1)。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服务器全局模型: ResNet-18。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5143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chemeClr val="tx1"/>
                </a:solidFill>
                <a:ea typeface="+mn-lt"/>
                <a:cs typeface="+mn-lt"/>
              </a:rPr>
              <a:t>结果: 即使在Non-IID数据和不同模型架构的挑战性设置下，DENSE仍有显著优势。</a:t>
            </a:r>
            <a:endParaRPr sz="16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dirty="0">
                <a:ea typeface="+mn-lt"/>
                <a:cs typeface="+mn-lt"/>
              </a:rPr>
              <a:t>“DENSE: Data-Free One-Shot Federated Learning”</a:t>
            </a:r>
            <a:r>
              <a:rPr lang="en-US" altLang="en-GB" sz="1200" dirty="0">
                <a:ea typeface="+mn-lt"/>
                <a:cs typeface="+mn-lt"/>
              </a:rPr>
              <a:t>, </a:t>
            </a:r>
            <a:r>
              <a:rPr lang="en-GB" altLang="zh-CN" sz="1200" dirty="0">
                <a:ea typeface="+mn-lt"/>
                <a:cs typeface="+mn-lt"/>
              </a:rPr>
              <a:t>arXiv:2112.12371</a:t>
            </a:r>
            <a:endParaRPr lang="en-GB" altLang="zh-CN" sz="1200" dirty="0"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3201670"/>
            <a:ext cx="6324600" cy="264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4747</Words>
  <Application>WPS 演示</Application>
  <PresentationFormat>宽屏</PresentationFormat>
  <Paragraphs>243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Arial</vt:lpstr>
      <vt:lpstr>Arial Narrow</vt:lpstr>
      <vt:lpstr>DengXian</vt:lpstr>
      <vt:lpstr>Droid Sans Fallback</vt:lpstr>
      <vt:lpstr>微软雅黑</vt:lpstr>
      <vt:lpstr>Heiti SC Medium</vt:lpstr>
      <vt:lpstr>Noto Serif CJK HK ExtraLight</vt:lpstr>
      <vt:lpstr>Arial Narrow</vt:lpstr>
      <vt:lpstr>Calibri</vt:lpstr>
      <vt:lpstr>Microsoft YaHei</vt:lpstr>
      <vt:lpstr>宋体</vt:lpstr>
      <vt:lpstr>Arial Unicode MS</vt:lpstr>
      <vt:lpstr>DengXian Light</vt:lpstr>
      <vt:lpstr>Arimo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童济舟</cp:lastModifiedBy>
  <cp:revision>107</cp:revision>
  <dcterms:created xsi:type="dcterms:W3CDTF">2025-05-11T15:47:59Z</dcterms:created>
  <dcterms:modified xsi:type="dcterms:W3CDTF">2025-05-11T15:47:59Z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42E31C5F49F1971906B120686D8AE2C2_43</vt:lpwstr>
  </property>
  <property fmtid="{D5CDD505-2E9C-101B-9397-08002B2CF9AE}" pid="3" name="KSOProductBuildVer">
    <vt:lpwstr>2052-12.1.0.17900</vt:lpwstr>
  </property>
</Properties>
</file>