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6"/>
  </p:notesMasterIdLst>
  <p:sldIdLst>
    <p:sldId id="2134" r:id="rId4"/>
    <p:sldId id="294" r:id="rId5"/>
    <p:sldId id="2101" r:id="rId7"/>
    <p:sldId id="296" r:id="rId8"/>
    <p:sldId id="297" r:id="rId9"/>
    <p:sldId id="298" r:id="rId10"/>
    <p:sldId id="299" r:id="rId11"/>
    <p:sldId id="2144" r:id="rId12"/>
    <p:sldId id="2130" r:id="rId13"/>
    <p:sldId id="2122" r:id="rId14"/>
    <p:sldId id="2145" r:id="rId15"/>
    <p:sldId id="213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 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70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9B4D2-5625-3F42-B32E-132350279E6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50381-D86C-C746-A9A3-5B70C3A9CE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4D3362-FF43-9F47-A579-D59855D788E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7383" y="1196752"/>
            <a:ext cx="11137237" cy="4896544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70000"/>
              <a:buFont typeface="Wingdings" panose="05000000000000000000" pitchFamily="2" charset="2"/>
              <a:buChar char="n"/>
              <a:defRPr>
                <a:latin typeface="Arial Narrow" panose="020B0606020202030204" pitchFamily="34" charset="0"/>
              </a:defRPr>
            </a:lvl1pPr>
            <a:lvl2pPr>
              <a:defRPr>
                <a:latin typeface="Arial Narrow" panose="020B0606020202030204" pitchFamily="34" charset="0"/>
              </a:defRPr>
            </a:lvl2pPr>
            <a:lvl3pPr>
              <a:defRPr>
                <a:latin typeface="Arial Narrow" panose="020B0606020202030204" pitchFamily="34" charset="0"/>
              </a:defRPr>
            </a:lvl3pPr>
            <a:lvl4pPr>
              <a:defRPr>
                <a:latin typeface="Arial Narrow" panose="020B0606020202030204" pitchFamily="34" charset="0"/>
              </a:defRPr>
            </a:lvl4pPr>
            <a:lvl5pPr>
              <a:defRPr>
                <a:latin typeface="Arial Narrow" panose="020B0606020202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93530" y="6355715"/>
            <a:ext cx="2743200" cy="36576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570925E0-3DE9-4E9D-A4E8-C5C9350649D2}" type="slidenum">
              <a:rPr lang="en-US" altLang="zh-CN" smtClean="0"/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3"/>
          </p:nvPr>
        </p:nvSpPr>
        <p:spPr>
          <a:xfrm>
            <a:off x="4038600" y="132715"/>
            <a:ext cx="5053330" cy="4984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V="1">
            <a:off x="5080" y="752475"/>
            <a:ext cx="12186920" cy="76200"/>
          </a:xfrm>
          <a:prstGeom prst="rect">
            <a:avLst/>
          </a:prstGeom>
          <a:gradFill flip="none" rotWithShape="1">
            <a:gsLst>
              <a:gs pos="38000">
                <a:srgbClr val="3C62A1"/>
              </a:gs>
              <a:gs pos="0">
                <a:schemeClr val="bg1"/>
              </a:gs>
              <a:gs pos="100000">
                <a:srgbClr val="1D499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rgbClr val="4472C4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6" b="100000" l="5412" r="96392">
                        <a14:foregroundMark x1="36720" y1="9634" x2="36720" y2="9634"/>
                        <a14:foregroundMark x1="35294" y1="31792" x2="62567" y2="42389"/>
                        <a14:foregroundMark x1="50267" y1="20231" x2="50267" y2="20231"/>
                        <a14:foregroundMark x1="51872" y1="28131" x2="51872" y2="28131"/>
                        <a14:foregroundMark x1="49198" y1="27938" x2="49198" y2="27938"/>
                        <a14:foregroundMark x1="44385" y1="18304" x2="53832" y2="48555"/>
                        <a14:foregroundMark x1="42602" y1="47784" x2="60606" y2="49326"/>
                        <a14:foregroundMark x1="57576" y1="19075" x2="63102" y2="27360"/>
                        <a14:foregroundMark x1="57041" y1="36224" x2="57041" y2="39114"/>
                        <a14:foregroundMark x1="22460" y1="78998" x2="22460" y2="78998"/>
                        <a14:foregroundMark x1="20143" y1="76686" x2="20143" y2="76686"/>
                        <a14:foregroundMark x1="14260" y1="87669" x2="14260" y2="87669"/>
                        <a14:foregroundMark x1="27273" y1="75337" x2="27273" y2="75337"/>
                        <a14:foregroundMark x1="38859" y1="82466" x2="38859" y2="82466"/>
                        <a14:foregroundMark x1="39394" y1="73988" x2="39394" y2="73988"/>
                        <a14:foregroundMark x1="47950" y1="78420" x2="47950" y2="78420"/>
                        <a14:foregroundMark x1="49554" y1="90559" x2="49554" y2="90559"/>
                        <a14:foregroundMark x1="63102" y1="77649" x2="63102" y2="77649"/>
                        <a14:foregroundMark x1="90731" y1="74374" x2="90731" y2="74374"/>
                        <a14:foregroundMark x1="79501" y1="77071" x2="79501" y2="77071"/>
                        <a14:foregroundMark x1="52228" y1="5973" x2="52228" y2="5973"/>
                        <a14:foregroundMark x1="33333" y1="33719" x2="33333" y2="33719"/>
                        <a14:foregroundMark x1="43266" y1="37771" x2="43266" y2="37771"/>
                        <a14:foregroundMark x1="83668" y1="87616" x2="83668" y2="87616"/>
                        <a14:foregroundMark x1="69341" y1="16409" x2="69341" y2="16409"/>
                        <a14:foregroundMark x1="47851" y1="57276" x2="47851" y2="57276"/>
                        <a14:backgroundMark x1="21390" y1="82466" x2="21390" y2="82466"/>
                        <a14:backgroundMark x1="19251" y1="82274" x2="19251" y2="82274"/>
                        <a14:backgroundMark x1="45455" y1="77842" x2="45455" y2="77842"/>
                        <a14:backgroundMark x1="45989" y1="80732" x2="45989" y2="80732"/>
                        <a14:backgroundMark x1="46168" y1="83044" x2="46168" y2="83044"/>
                        <a14:backgroundMark x1="88948" y1="74952" x2="88948" y2="74952"/>
                      </a14:backgroundRemoval>
                    </a14:imgEffect>
                    <a14:imgEffect>
                      <a14:brightnessContrast contras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520" r="18493" b="38180"/>
          <a:stretch>
            <a:fillRect/>
          </a:stretch>
        </p:blipFill>
        <p:spPr>
          <a:xfrm>
            <a:off x="11333163" y="-14144"/>
            <a:ext cx="858396" cy="792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 flipV="1">
            <a:off x="5080" y="6280150"/>
            <a:ext cx="12186920" cy="76200"/>
          </a:xfrm>
          <a:prstGeom prst="rect">
            <a:avLst/>
          </a:prstGeom>
          <a:gradFill flip="none" rotWithShape="1">
            <a:gsLst>
              <a:gs pos="38000">
                <a:srgbClr val="3C62A1"/>
              </a:gs>
              <a:gs pos="0">
                <a:schemeClr val="bg1"/>
              </a:gs>
              <a:gs pos="100000">
                <a:srgbClr val="1D499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标题页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838200" y="2275567"/>
            <a:ext cx="10515600" cy="132556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单击此处添加主标题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3862842"/>
            <a:ext cx="10515600" cy="40707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作者名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7" name="直接连接符​​(S) 19" title="分隔线"/>
          <p:cNvCxnSpPr/>
          <p:nvPr userDrawn="1"/>
        </p:nvCxnSpPr>
        <p:spPr>
          <a:xfrm>
            <a:off x="1524000" y="2974749"/>
            <a:ext cx="2631621" cy="0"/>
          </a:xfrm>
          <a:prstGeom prst="line">
            <a:avLst/>
          </a:prstGeom>
          <a:ln w="28575">
            <a:solidFill>
              <a:srgbClr val="FF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​​(S) 19" title="分隔线"/>
          <p:cNvCxnSpPr/>
          <p:nvPr userDrawn="1"/>
        </p:nvCxnSpPr>
        <p:spPr>
          <a:xfrm>
            <a:off x="4912178" y="2974749"/>
            <a:ext cx="2631621" cy="0"/>
          </a:xfrm>
          <a:prstGeom prst="line">
            <a:avLst/>
          </a:prstGeom>
          <a:ln w="28575">
            <a:solidFill>
              <a:srgbClr val="FF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​​(S) 19" title="分隔线"/>
          <p:cNvCxnSpPr/>
          <p:nvPr userDrawn="1"/>
        </p:nvCxnSpPr>
        <p:spPr>
          <a:xfrm>
            <a:off x="8300357" y="2974749"/>
            <a:ext cx="2631621" cy="0"/>
          </a:xfrm>
          <a:prstGeom prst="line">
            <a:avLst/>
          </a:prstGeom>
          <a:ln w="28575">
            <a:solidFill>
              <a:srgbClr val="FF7E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占位符 40"/>
          <p:cNvSpPr>
            <a:spLocks noGrp="1"/>
          </p:cNvSpPr>
          <p:nvPr>
            <p:ph type="body" sz="quarter" idx="12" hasCustomPrompt="1"/>
          </p:nvPr>
        </p:nvSpPr>
        <p:spPr>
          <a:xfrm>
            <a:off x="4911724" y="1939925"/>
            <a:ext cx="2632075" cy="10207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600" b="1">
                <a:solidFill>
                  <a:srgbClr val="FF7E20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2</a:t>
            </a:r>
            <a:endParaRPr lang="zh-CN" altLang="en-US" dirty="0"/>
          </a:p>
        </p:txBody>
      </p:sp>
      <p:sp>
        <p:nvSpPr>
          <p:cNvPr id="42" name="文本占位符 40"/>
          <p:cNvSpPr>
            <a:spLocks noGrp="1"/>
          </p:cNvSpPr>
          <p:nvPr>
            <p:ph type="body" sz="quarter" idx="13" hasCustomPrompt="1"/>
          </p:nvPr>
        </p:nvSpPr>
        <p:spPr>
          <a:xfrm>
            <a:off x="4911724" y="3182939"/>
            <a:ext cx="2632075" cy="52149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3" name="文本占位符 40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3182939"/>
            <a:ext cx="2632075" cy="52149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4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1939925"/>
            <a:ext cx="2632075" cy="10207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600" b="1">
                <a:solidFill>
                  <a:srgbClr val="FF7E20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45" name="文本占位符 40"/>
          <p:cNvSpPr>
            <a:spLocks noGrp="1"/>
          </p:cNvSpPr>
          <p:nvPr>
            <p:ph type="body" sz="quarter" idx="16" hasCustomPrompt="1"/>
          </p:nvPr>
        </p:nvSpPr>
        <p:spPr>
          <a:xfrm>
            <a:off x="8299903" y="1939925"/>
            <a:ext cx="2632075" cy="10207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600" b="1">
                <a:solidFill>
                  <a:srgbClr val="FF7E20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3</a:t>
            </a:r>
            <a:endParaRPr lang="zh-CN" altLang="en-US" dirty="0"/>
          </a:p>
        </p:txBody>
      </p:sp>
      <p:sp>
        <p:nvSpPr>
          <p:cNvPr id="46" name="文本占位符 40"/>
          <p:cNvSpPr>
            <a:spLocks noGrp="1"/>
          </p:cNvSpPr>
          <p:nvPr>
            <p:ph type="body" sz="quarter" idx="17" hasCustomPrompt="1"/>
          </p:nvPr>
        </p:nvSpPr>
        <p:spPr>
          <a:xfrm>
            <a:off x="8299903" y="3182939"/>
            <a:ext cx="2632075" cy="52149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7" name="文本占位符 40"/>
          <p:cNvSpPr>
            <a:spLocks noGrp="1"/>
          </p:cNvSpPr>
          <p:nvPr>
            <p:ph type="body" sz="quarter" idx="18" hasCustomPrompt="1"/>
          </p:nvPr>
        </p:nvSpPr>
        <p:spPr>
          <a:xfrm>
            <a:off x="4911724" y="3889943"/>
            <a:ext cx="2632075" cy="92097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48" name="文本占位符 4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0" y="3889943"/>
            <a:ext cx="2632075" cy="92097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6264818"/>
            <a:ext cx="12192000" cy="593182"/>
          </a:xfrm>
          <a:prstGeom prst="rect">
            <a:avLst/>
          </a:prstGeom>
          <a:solidFill>
            <a:srgbClr val="00039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占位符 40"/>
          <p:cNvSpPr>
            <a:spLocks noGrp="1"/>
          </p:cNvSpPr>
          <p:nvPr>
            <p:ph type="body" sz="quarter" idx="20" hasCustomPrompt="1"/>
          </p:nvPr>
        </p:nvSpPr>
        <p:spPr>
          <a:xfrm>
            <a:off x="8299903" y="3889943"/>
            <a:ext cx="2632075" cy="92097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6" name="文本占位符 40"/>
          <p:cNvSpPr>
            <a:spLocks noGrp="1"/>
          </p:cNvSpPr>
          <p:nvPr>
            <p:ph type="body" sz="quarter" idx="21" hasCustomPrompt="1"/>
          </p:nvPr>
        </p:nvSpPr>
        <p:spPr>
          <a:xfrm>
            <a:off x="1424862" y="0"/>
            <a:ext cx="1830955" cy="73711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目录</a:t>
            </a:r>
            <a:endParaRPr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0" y="6264818"/>
            <a:ext cx="12192000" cy="0"/>
          </a:xfrm>
          <a:prstGeom prst="line">
            <a:avLst/>
          </a:prstGeom>
          <a:ln w="158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21" y="6445092"/>
            <a:ext cx="3129506" cy="232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264818"/>
            <a:ext cx="12192000" cy="593182"/>
          </a:xfrm>
          <a:prstGeom prst="rect">
            <a:avLst/>
          </a:prstGeom>
          <a:solidFill>
            <a:srgbClr val="00039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/>
          <p:cNvCxnSpPr/>
          <p:nvPr userDrawn="1"/>
        </p:nvCxnSpPr>
        <p:spPr>
          <a:xfrm>
            <a:off x="0" y="6264818"/>
            <a:ext cx="12192000" cy="0"/>
          </a:xfrm>
          <a:prstGeom prst="line">
            <a:avLst/>
          </a:prstGeom>
          <a:ln w="158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40"/>
          <p:cNvSpPr>
            <a:spLocks noGrp="1"/>
          </p:cNvSpPr>
          <p:nvPr>
            <p:ph type="body" sz="quarter" idx="14" hasCustomPrompt="1"/>
          </p:nvPr>
        </p:nvSpPr>
        <p:spPr>
          <a:xfrm>
            <a:off x="4838700" y="2301478"/>
            <a:ext cx="5946321" cy="792956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11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1826079" y="2122259"/>
            <a:ext cx="2632075" cy="1020763"/>
          </a:xfr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4600" b="1" cap="none" spc="0">
                <a:ln w="0"/>
                <a:solidFill>
                  <a:srgbClr val="FF7E20"/>
                </a:solidFill>
                <a:effectLst>
                  <a:reflection blurRad="6350" stA="53000" endA="300" endPos="35500" dir="5400000" sy="-90000" algn="bl" rotWithShape="0"/>
                </a:effectLst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1</a:t>
            </a:r>
            <a:endParaRPr lang="zh-CN" altLang="en-US" dirty="0"/>
          </a:p>
        </p:txBody>
      </p:sp>
      <p:sp>
        <p:nvSpPr>
          <p:cNvPr id="12" name="文本占位符 40"/>
          <p:cNvSpPr>
            <a:spLocks noGrp="1"/>
          </p:cNvSpPr>
          <p:nvPr>
            <p:ph type="body" sz="quarter" idx="19" hasCustomPrompt="1"/>
          </p:nvPr>
        </p:nvSpPr>
        <p:spPr>
          <a:xfrm>
            <a:off x="4838700" y="3166043"/>
            <a:ext cx="5946321" cy="92097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21" y="6445092"/>
            <a:ext cx="3129506" cy="232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内容页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264818"/>
            <a:ext cx="12192000" cy="593182"/>
          </a:xfrm>
          <a:prstGeom prst="rect">
            <a:avLst/>
          </a:prstGeom>
          <a:solidFill>
            <a:srgbClr val="00039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0" y="6264818"/>
            <a:ext cx="12192000" cy="0"/>
          </a:xfrm>
          <a:prstGeom prst="line">
            <a:avLst/>
          </a:prstGeom>
          <a:ln w="158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0"/>
          <p:cNvSpPr>
            <a:spLocks noGrp="1"/>
          </p:cNvSpPr>
          <p:nvPr>
            <p:ph type="body" sz="quarter" idx="14" hasCustomPrompt="1"/>
          </p:nvPr>
        </p:nvSpPr>
        <p:spPr>
          <a:xfrm>
            <a:off x="1743269" y="0"/>
            <a:ext cx="5946321" cy="73711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6" name="文本占位符 40"/>
          <p:cNvSpPr>
            <a:spLocks noGrp="1"/>
          </p:cNvSpPr>
          <p:nvPr>
            <p:ph type="body" sz="quarter" idx="15" hasCustomPrompt="1"/>
          </p:nvPr>
        </p:nvSpPr>
        <p:spPr>
          <a:xfrm>
            <a:off x="286529" y="0"/>
            <a:ext cx="1411642" cy="737118"/>
          </a:xfrm>
        </p:spPr>
        <p:txBody>
          <a:bodyPr anchor="t">
            <a:noAutofit/>
          </a:bodyPr>
          <a:lstStyle>
            <a:lvl1pPr marL="0" indent="0" algn="ctr">
              <a:lnSpc>
                <a:spcPct val="150000"/>
              </a:lnSpc>
              <a:buNone/>
              <a:defRPr sz="2600" b="1" cap="none" spc="0">
                <a:ln w="0"/>
                <a:solidFill>
                  <a:srgbClr val="38B7FF"/>
                </a:solidFill>
                <a:effectLst>
                  <a:reflection blurRad="6350" stA="53000" endA="300" endPos="35500" dir="5400000" sy="-90000" algn="bl" rotWithShape="0"/>
                </a:effectLst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PART 1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21" y="6445092"/>
            <a:ext cx="3129506" cy="232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自由页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6264818"/>
            <a:ext cx="12192000" cy="593182"/>
          </a:xfrm>
          <a:prstGeom prst="rect">
            <a:avLst/>
          </a:prstGeom>
          <a:solidFill>
            <a:srgbClr val="00039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0" y="6264818"/>
            <a:ext cx="12192000" cy="0"/>
          </a:xfrm>
          <a:prstGeom prst="line">
            <a:avLst/>
          </a:prstGeom>
          <a:ln w="15875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40"/>
          <p:cNvSpPr>
            <a:spLocks noGrp="1"/>
          </p:cNvSpPr>
          <p:nvPr>
            <p:ph type="body" sz="quarter" idx="21" hasCustomPrompt="1"/>
          </p:nvPr>
        </p:nvSpPr>
        <p:spPr>
          <a:xfrm>
            <a:off x="413481" y="0"/>
            <a:ext cx="1830955" cy="737118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200">
                <a:solidFill>
                  <a:schemeClr val="bg1"/>
                </a:solidFill>
              </a:defRPr>
            </a:lvl2pPr>
            <a:lvl3pPr marL="914400" indent="0" algn="ctr">
              <a:buNone/>
              <a:defRPr sz="2200">
                <a:solidFill>
                  <a:schemeClr val="bg1"/>
                </a:solidFill>
              </a:defRPr>
            </a:lvl3pPr>
            <a:lvl4pPr marL="1371600" indent="0" algn="ctr">
              <a:buNone/>
              <a:defRPr sz="2200">
                <a:solidFill>
                  <a:schemeClr val="bg1"/>
                </a:solidFill>
              </a:defRPr>
            </a:lvl4pPr>
            <a:lvl5pPr marL="1828800" indent="0" algn="ctr">
              <a:buNone/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空白自由页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21" y="6445092"/>
            <a:ext cx="3129506" cy="232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 hasCustomPrompt="1"/>
          </p:nvPr>
        </p:nvSpPr>
        <p:spPr>
          <a:xfrm>
            <a:off x="3595687" y="2766218"/>
            <a:ext cx="5000625" cy="1325563"/>
          </a:xfrm>
        </p:spPr>
        <p:txBody>
          <a:bodyPr>
            <a:noAutofit/>
          </a:bodyPr>
          <a:lstStyle>
            <a:lvl1pPr algn="ctr">
              <a:defRPr sz="9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/>
              <a:t>谢 谢 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C591-9C32-2348-B998-20D6C78FEA4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C9F8-0FB4-9840-983F-CAC373C4DA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页码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9FC6-4414-4930-8EC3-8BC060264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24" descr="IMG_256"/>
          <p:cNvPicPr>
            <a:picLocks noChangeAspect="1"/>
          </p:cNvPicPr>
          <p:nvPr/>
        </p:nvPicPr>
        <p:blipFill>
          <a:blip r:embed="rId1"/>
          <a:srcRect t="1339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/>
        </p:nvSpPr>
        <p:spPr>
          <a:xfrm>
            <a:off x="0" y="0"/>
            <a:ext cx="9191625" cy="6858000"/>
          </a:xfrm>
          <a:prstGeom prst="rect">
            <a:avLst/>
          </a:prstGeom>
          <a:solidFill>
            <a:schemeClr val="tx2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平行四边形 17"/>
          <p:cNvSpPr/>
          <p:nvPr/>
        </p:nvSpPr>
        <p:spPr>
          <a:xfrm>
            <a:off x="3970338" y="-1587"/>
            <a:ext cx="4302125" cy="6859588"/>
          </a:xfrm>
          <a:prstGeom prst="parallelogram">
            <a:avLst>
              <a:gd name="adj" fmla="val 78092"/>
            </a:avLst>
          </a:prstGeom>
          <a:solidFill>
            <a:schemeClr val="accent3">
              <a:lumMod val="9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平行四边形 6"/>
          <p:cNvSpPr/>
          <p:nvPr/>
        </p:nvSpPr>
        <p:spPr>
          <a:xfrm>
            <a:off x="4411663" y="0"/>
            <a:ext cx="11137900" cy="6858000"/>
          </a:xfrm>
          <a:prstGeom prst="parallelogram">
            <a:avLst>
              <a:gd name="adj" fmla="val 48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22533" name="图片 8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3" y="333375"/>
            <a:ext cx="1660525" cy="528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等腰三角形 11"/>
          <p:cNvSpPr/>
          <p:nvPr/>
        </p:nvSpPr>
        <p:spPr>
          <a:xfrm rot="16200000">
            <a:off x="5227638" y="1981200"/>
            <a:ext cx="1376363" cy="649288"/>
          </a:xfrm>
          <a:prstGeom prst="triangle">
            <a:avLst>
              <a:gd name="adj" fmla="val 50000"/>
            </a:avLst>
          </a:prstGeom>
          <a:solidFill>
            <a:srgbClr val="DAB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238875" y="1616075"/>
            <a:ext cx="6129338" cy="13779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2537" name="文本框 13"/>
          <p:cNvSpPr txBox="1"/>
          <p:nvPr/>
        </p:nvSpPr>
        <p:spPr>
          <a:xfrm>
            <a:off x="6701155" y="1616075"/>
            <a:ext cx="549148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/>
            <a:r>
              <a:rPr lang="zh-CN" altLang="en-US" sz="4400" b="1" dirty="0">
                <a:solidFill>
                  <a:schemeClr val="bg1"/>
                </a:solidFill>
                <a:latin typeface="DengXian" panose="02010600030101010101" pitchFamily="2" charset="-122"/>
                <a:ea typeface="微软雅黑" panose="020B0503020204020204" pitchFamily="34" charset="-122"/>
                <a:sym typeface="宋体" pitchFamily="2" charset="-122"/>
              </a:rPr>
              <a:t>缓解一次性联邦学习中的模型不一致性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407988" y="0"/>
            <a:ext cx="11113" cy="6858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0800000">
            <a:off x="9013825" y="3933825"/>
            <a:ext cx="304800" cy="177800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 dirty="0">
              <a:ea typeface="微软雅黑" panose="020B0503020204020204" pitchFamily="34" charset="-122"/>
            </a:endParaRPr>
          </a:p>
        </p:txBody>
      </p:sp>
      <p:sp>
        <p:nvSpPr>
          <p:cNvPr id="2" name="文本框 21"/>
          <p:cNvSpPr txBox="1"/>
          <p:nvPr/>
        </p:nvSpPr>
        <p:spPr>
          <a:xfrm>
            <a:off x="7353300" y="4508500"/>
            <a:ext cx="3902075" cy="614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70000"/>
              </a:lnSpc>
            </a:pPr>
            <a:r>
              <a:rPr lang="zh-CN" altLang="en-US" sz="2000" dirty="0">
                <a:latin typeface="DengXian" panose="02010600030101010101" pitchFamily="2" charset="-122"/>
                <a:ea typeface="宋体" pitchFamily="2" charset="-122"/>
                <a:sym typeface="宋体" pitchFamily="2" charset="-122"/>
              </a:rPr>
              <a:t>汇报人：童济舟</a:t>
            </a:r>
            <a:endParaRPr lang="en-US" altLang="zh-CN" sz="2000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b="1" dirty="0">
                <a:solidFill>
                  <a:srgbClr val="12427D"/>
                </a:solidFill>
                <a:latin typeface="+mn-lt"/>
                <a:ea typeface="+mn-lt"/>
                <a:cs typeface="Heiti SC Medium" panose="02000000000000000000" charset="-122"/>
              </a:rPr>
              <a:t>总结</a:t>
            </a:r>
            <a:endParaRPr b="1" dirty="0">
              <a:solidFill>
                <a:srgbClr val="12427D"/>
              </a:solidFill>
              <a:latin typeface="+mn-lt"/>
              <a:ea typeface="+mn-lt"/>
              <a:cs typeface="Heiti SC Medium" panose="02000000000000000000" charset="-122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79" y="876230"/>
            <a:ext cx="1142024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sz="2000" b="1" dirty="0">
                <a:ea typeface="+mn-lt"/>
                <a:cs typeface="Microsoft YaHei" panose="020B0503020204020204" charset="-122"/>
              </a:rPr>
              <a:t>总结与展望</a:t>
            </a:r>
            <a:endParaRPr sz="2000" b="1" dirty="0">
              <a:ea typeface="+mn-lt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4855" y="1878330"/>
            <a:ext cx="10320020" cy="209931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本文贡献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揭示了现有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OFL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方法在模型内部和模型间两个层面存在的不一致性问题。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提出了一个新颖的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OFL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框架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 FAFI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，有效缓解模型不一致性。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971550" lvl="3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客户端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 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通过自对齐局部学习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特征对齐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+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类别原型学习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)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提升局部模型一致性与泛化能力。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971550" lvl="3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服务器端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 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通过信息感知特征融合与全局原型推理，实现对异构信息的鲁棒聚合与准确预测。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在多个数据集上的广泛实验验证了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FAFI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框架的优越性。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>
              <a:lnSpc>
                <a:spcPts val="1500"/>
              </a:lnSpc>
              <a:spcAft>
                <a:spcPts val="200"/>
              </a:spcAft>
              <a:buFont typeface="Arial" panose="020B0604020202020204"/>
              <a:buChar char="•"/>
            </a:pP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1200" dirty="0">
                <a:ea typeface="+mn-lt"/>
                <a:cs typeface="+mn-lt"/>
              </a:rPr>
              <a:t>Anonymous Authors</a:t>
            </a:r>
            <a:r>
              <a:rPr lang="en-GB" altLang="zh-CN" sz="1200" dirty="0">
                <a:ea typeface="+mn-lt"/>
                <a:cs typeface="+mn-lt"/>
              </a:rPr>
              <a:t>, “Does one-shot give the best shot? Mitigating Model Inconsistency in One-shot</a:t>
            </a:r>
            <a:r>
              <a:rPr lang="en-US" altLang="en-GB" sz="1200" dirty="0">
                <a:ea typeface="+mn-lt"/>
                <a:cs typeface="+mn-lt"/>
              </a:rPr>
              <a:t> </a:t>
            </a:r>
            <a:r>
              <a:rPr lang="en-GB" altLang="zh-CN" sz="1200" dirty="0">
                <a:ea typeface="+mn-lt"/>
                <a:cs typeface="+mn-lt"/>
              </a:rPr>
              <a:t>Federated Learning,” </a:t>
            </a:r>
            <a:r>
              <a:rPr lang="en-US" sz="1200" dirty="0">
                <a:ea typeface="+mn-lt"/>
                <a:cs typeface="+mn-lt"/>
              </a:rPr>
              <a:t>not published yet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4855" y="4154805"/>
            <a:ext cx="8835390" cy="97345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>
                <a:ea typeface="+mn-lt"/>
                <a:cs typeface="+mn-lt"/>
              </a:rPr>
              <a:t>展望</a:t>
            </a:r>
            <a:r>
              <a:rPr lang="en-US" altLang="zh-CN">
                <a:ea typeface="+mn-lt"/>
                <a:cs typeface="+mn-lt"/>
              </a:rPr>
              <a:t>:</a:t>
            </a:r>
            <a:endParaRPr lang="en-US" altLang="zh-CN"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◦"/>
            </a:pPr>
            <a:r>
              <a:rPr lang="zh-CN" altLang="en-US">
                <a:ea typeface="+mn-lt"/>
                <a:cs typeface="+mn-lt"/>
              </a:rPr>
              <a:t>进一步研究</a:t>
            </a:r>
            <a:r>
              <a:rPr lang="en-US" altLang="zh-CN">
                <a:ea typeface="+mn-lt"/>
                <a:cs typeface="+mn-lt"/>
              </a:rPr>
              <a:t>OFL</a:t>
            </a:r>
            <a:r>
              <a:rPr lang="zh-CN" altLang="en-US">
                <a:ea typeface="+mn-lt"/>
                <a:cs typeface="+mn-lt"/>
              </a:rPr>
              <a:t>在更复杂场景（如持续学习、个性化）下的适应性。</a:t>
            </a:r>
            <a:endParaRPr lang="zh-CN" altLang="en-US"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◦"/>
            </a:pPr>
            <a:r>
              <a:rPr lang="zh-CN" altLang="en-US">
                <a:ea typeface="+mn-lt"/>
                <a:cs typeface="+mn-lt"/>
              </a:rPr>
              <a:t>探索更先进的聚合策略以应对极端数据异构。</a:t>
            </a:r>
            <a:endParaRPr lang="zh-CN" altLang="en-US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b="1" dirty="0">
                <a:solidFill>
                  <a:srgbClr val="12427D"/>
                </a:solidFill>
                <a:latin typeface="+mn-lt"/>
                <a:ea typeface="+mn-lt"/>
                <a:cs typeface="Heiti SC Medium" panose="02000000000000000000" charset="-122"/>
              </a:rPr>
              <a:t>启示</a:t>
            </a:r>
            <a:endParaRPr b="1" dirty="0">
              <a:solidFill>
                <a:srgbClr val="12427D"/>
              </a:solidFill>
              <a:latin typeface="+mn-lt"/>
              <a:ea typeface="+mn-lt"/>
              <a:cs typeface="Heiti SC Medium" panose="02000000000000000000" charset="-122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79" y="876230"/>
            <a:ext cx="1142024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sz="2000" b="1" dirty="0">
                <a:ea typeface="+mn-lt"/>
                <a:cs typeface="Microsoft YaHei" panose="020B0503020204020204" charset="-122"/>
              </a:rPr>
              <a:t>启示</a:t>
            </a:r>
            <a:endParaRPr lang="zh-CN" sz="2000" b="1" dirty="0">
              <a:ea typeface="+mn-lt"/>
              <a:cs typeface="Microsoft YaHei" panose="020B0503020204020204" charset="-122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1200" dirty="0">
                <a:ea typeface="+mn-lt"/>
                <a:cs typeface="+mn-lt"/>
              </a:rPr>
              <a:t>Anonymous Authors</a:t>
            </a:r>
            <a:r>
              <a:rPr lang="en-GB" altLang="zh-CN" sz="1200" dirty="0">
                <a:ea typeface="+mn-lt"/>
                <a:cs typeface="+mn-lt"/>
              </a:rPr>
              <a:t>, “Does one-shot give the best shot? Mitigating Model Inconsistency in One-shot</a:t>
            </a:r>
            <a:r>
              <a:rPr lang="en-US" altLang="en-GB" sz="1200" dirty="0">
                <a:ea typeface="+mn-lt"/>
                <a:cs typeface="+mn-lt"/>
              </a:rPr>
              <a:t> </a:t>
            </a:r>
            <a:r>
              <a:rPr lang="en-GB" altLang="zh-CN" sz="1200" dirty="0">
                <a:ea typeface="+mn-lt"/>
                <a:cs typeface="+mn-lt"/>
              </a:rPr>
              <a:t>Federated Learning,” </a:t>
            </a:r>
            <a:r>
              <a:rPr lang="en-US" sz="1200" dirty="0">
                <a:ea typeface="+mn-lt"/>
                <a:cs typeface="+mn-lt"/>
              </a:rPr>
              <a:t>not published yet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0715" y="1682115"/>
            <a:ext cx="11158220" cy="3966845"/>
          </a:xfrm>
          <a:prstGeom prst="rect">
            <a:avLst/>
          </a:prstGeom>
        </p:spPr>
        <p:txBody>
          <a:bodyPr>
            <a:noAutofit/>
          </a:bodyPr>
          <a:p>
            <a:pPr marL="228600" indent="0">
              <a:lnSpc>
                <a:spcPct val="15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>
                <a:ea typeface="+mn-lt"/>
                <a:cs typeface="+mn-lt"/>
              </a:rPr>
              <a:t>1. </a:t>
            </a:r>
            <a:r>
              <a:rPr lang="zh-CN" altLang="en-US">
                <a:ea typeface="+mn-lt"/>
                <a:cs typeface="+mn-lt"/>
              </a:rPr>
              <a:t>在高度异构的联邦</a:t>
            </a:r>
            <a:r>
              <a:rPr lang="en-US" altLang="zh-CN">
                <a:ea typeface="+mn-lt"/>
                <a:cs typeface="+mn-lt"/>
              </a:rPr>
              <a:t>/</a:t>
            </a:r>
            <a:r>
              <a:rPr lang="zh-CN" altLang="en-US">
                <a:ea typeface="+mn-lt"/>
                <a:cs typeface="+mn-lt"/>
              </a:rPr>
              <a:t>分布式学习（尤其是</a:t>
            </a:r>
            <a:r>
              <a:rPr lang="en-US" altLang="zh-CN">
                <a:ea typeface="+mn-lt"/>
                <a:cs typeface="+mn-lt"/>
              </a:rPr>
              <a:t>OFL</a:t>
            </a:r>
            <a:r>
              <a:rPr lang="zh-CN" altLang="en-US">
                <a:ea typeface="+mn-lt"/>
                <a:cs typeface="+mn-lt"/>
              </a:rPr>
              <a:t>）中，仅仅依赖服务器端的复杂聚合算法可能不够。提升各参与方（客户端）模型本身的“质量”是成功协同的关键前提。这对于处理</a:t>
            </a:r>
            <a:r>
              <a:rPr lang="en-US" altLang="zh-CN">
                <a:ea typeface="+mn-lt"/>
                <a:cs typeface="+mn-lt"/>
              </a:rPr>
              <a:t>non-IID</a:t>
            </a:r>
            <a:r>
              <a:rPr lang="zh-CN" altLang="en-US">
                <a:ea typeface="+mn-lt"/>
                <a:cs typeface="+mn-lt"/>
              </a:rPr>
              <a:t>数据尤为重要。</a:t>
            </a:r>
            <a:endParaRPr lang="zh-CN" altLang="en-US">
              <a:ea typeface="+mn-lt"/>
              <a:cs typeface="+mn-lt"/>
            </a:endParaRPr>
          </a:p>
          <a:p>
            <a:pPr marL="228600" indent="0">
              <a:lnSpc>
                <a:spcPct val="15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>
                <a:ea typeface="+mn-lt"/>
                <a:cs typeface="+mn-lt"/>
              </a:rPr>
              <a:t>2. </a:t>
            </a:r>
            <a:r>
              <a:rPr lang="zh-CN" altLang="en-US">
                <a:ea typeface="+mn-lt"/>
                <a:cs typeface="+mn-lt"/>
              </a:rPr>
              <a:t>原型不仅降低了通信开销，也提供了一种隐私保护性较好的知识共享方式。那么：</a:t>
            </a:r>
            <a:endParaRPr lang="zh-CN" altLang="en-US">
              <a:ea typeface="+mn-lt"/>
              <a:cs typeface="+mn-lt"/>
            </a:endParaRPr>
          </a:p>
          <a:p>
            <a:pPr marL="685800" lvl="3" indent="0">
              <a:lnSpc>
                <a:spcPct val="15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>
                <a:ea typeface="+mn-lt"/>
                <a:cs typeface="+mn-lt"/>
              </a:rPr>
              <a:t>能否将原型用于更复杂的联邦任务，如模型个性化、异常检测、或持续学习中的知识保留？</a:t>
            </a:r>
            <a:endParaRPr lang="zh-CN" altLang="en-US">
              <a:ea typeface="+mn-lt"/>
              <a:cs typeface="+mn-lt"/>
            </a:endParaRPr>
          </a:p>
          <a:p>
            <a:pPr marL="685800" lvl="3" indent="0">
              <a:lnSpc>
                <a:spcPct val="15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>
                <a:ea typeface="+mn-lt"/>
                <a:cs typeface="+mn-lt"/>
              </a:rPr>
              <a:t>原型能否作为一种促进异构模型间的知识迁移的手段？</a:t>
            </a:r>
            <a:endParaRPr lang="zh-CN" altLang="en-US">
              <a:ea typeface="+mn-lt"/>
              <a:cs typeface="+mn-lt"/>
            </a:endParaRPr>
          </a:p>
          <a:p>
            <a:pPr marL="228600" indent="0">
              <a:lnSpc>
                <a:spcPct val="15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>
                <a:ea typeface="+mn-lt"/>
                <a:cs typeface="+mn-lt"/>
              </a:rPr>
              <a:t>3. </a:t>
            </a:r>
            <a:r>
              <a:rPr lang="zh-CN" altLang="en-US">
                <a:ea typeface="+mn-lt"/>
                <a:cs typeface="+mn-lt"/>
              </a:rPr>
              <a:t>在许多联邦场景（特别是模型异构性强或参数空间难以直接对齐时），探索更鲁棒的特征对齐、转换和融合机制，可能是比直接聚合模型参数更有效、更灵活的策略。</a:t>
            </a:r>
            <a:endParaRPr lang="zh-CN" altLang="en-US">
              <a:ea typeface="+mn-lt"/>
              <a:cs typeface="+mn-lt"/>
            </a:endParaRPr>
          </a:p>
          <a:p>
            <a:pPr marL="228600" indent="0">
              <a:lnSpc>
                <a:spcPct val="15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>
                <a:ea typeface="+mn-lt"/>
                <a:cs typeface="+mn-lt"/>
              </a:rPr>
              <a:t>4.</a:t>
            </a:r>
            <a:r>
              <a:rPr lang="zh-CN" altLang="en-US">
                <a:ea typeface="+mn-lt"/>
                <a:cs typeface="+mn-lt"/>
              </a:rPr>
              <a:t>这种在资源受限条件下追求高效协同的思路，可广泛借鉴于其他领域，如边缘计算中的模型更新、去中心化</a:t>
            </a:r>
            <a:r>
              <a:rPr lang="en-US" altLang="zh-CN">
                <a:ea typeface="+mn-lt"/>
                <a:cs typeface="+mn-lt"/>
              </a:rPr>
              <a:t>AI</a:t>
            </a:r>
            <a:r>
              <a:rPr lang="zh-CN" altLang="en-US">
                <a:ea typeface="+mn-lt"/>
                <a:cs typeface="+mn-lt"/>
              </a:rPr>
              <a:t>系统的构建、以及需要快速部署和低维护成本的应用场景。</a:t>
            </a:r>
            <a:endParaRPr lang="zh-CN" altLang="en-US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4273" name="图片 24" descr="IMG_256"/>
          <p:cNvPicPr>
            <a:picLocks noChangeAspect="1"/>
          </p:cNvPicPr>
          <p:nvPr/>
        </p:nvPicPr>
        <p:blipFill>
          <a:blip r:embed="rId1"/>
          <a:srcRect t="1339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/>
        </p:nvSpPr>
        <p:spPr>
          <a:xfrm>
            <a:off x="0" y="0"/>
            <a:ext cx="9191625" cy="6858000"/>
          </a:xfrm>
          <a:prstGeom prst="rect">
            <a:avLst/>
          </a:prstGeom>
          <a:solidFill>
            <a:schemeClr val="tx2">
              <a:lumMod val="75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8" name="平行四边形 17"/>
          <p:cNvSpPr/>
          <p:nvPr/>
        </p:nvSpPr>
        <p:spPr>
          <a:xfrm>
            <a:off x="3970338" y="-1587"/>
            <a:ext cx="4302125" cy="6859588"/>
          </a:xfrm>
          <a:prstGeom prst="parallelogram">
            <a:avLst>
              <a:gd name="adj" fmla="val 78092"/>
            </a:avLst>
          </a:prstGeom>
          <a:solidFill>
            <a:schemeClr val="accent3">
              <a:lumMod val="9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平行四边形 6"/>
          <p:cNvSpPr/>
          <p:nvPr/>
        </p:nvSpPr>
        <p:spPr>
          <a:xfrm>
            <a:off x="4411663" y="0"/>
            <a:ext cx="11137900" cy="6858000"/>
          </a:xfrm>
          <a:prstGeom prst="parallelogram">
            <a:avLst>
              <a:gd name="adj" fmla="val 48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pic>
        <p:nvPicPr>
          <p:cNvPr id="54277" name="图片 8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713" y="333375"/>
            <a:ext cx="1660525" cy="528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等腰三角形 11"/>
          <p:cNvSpPr/>
          <p:nvPr/>
        </p:nvSpPr>
        <p:spPr>
          <a:xfrm rot="16200000">
            <a:off x="5227638" y="1981200"/>
            <a:ext cx="1376363" cy="649288"/>
          </a:xfrm>
          <a:prstGeom prst="triangle">
            <a:avLst>
              <a:gd name="adj" fmla="val 50000"/>
            </a:avLst>
          </a:prstGeom>
          <a:solidFill>
            <a:srgbClr val="DAB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矩形 10"/>
          <p:cNvSpPr/>
          <p:nvPr/>
        </p:nvSpPr>
        <p:spPr>
          <a:xfrm>
            <a:off x="6238875" y="1616075"/>
            <a:ext cx="6129338" cy="13779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4281" name="文本框 13"/>
          <p:cNvSpPr txBox="1"/>
          <p:nvPr/>
        </p:nvSpPr>
        <p:spPr>
          <a:xfrm>
            <a:off x="6888163" y="1773238"/>
            <a:ext cx="4554537" cy="1014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dist"/>
            <a:r>
              <a:rPr lang="zh-CN" altLang="en-US" sz="6000" b="1" dirty="0">
                <a:solidFill>
                  <a:schemeClr val="bg1"/>
                </a:solidFill>
                <a:latin typeface="DengXian" panose="02010600030101010101" pitchFamily="2" charset="-122"/>
                <a:ea typeface="微软雅黑" panose="020B0503020204020204" pitchFamily="34" charset="-122"/>
                <a:sym typeface="宋体" pitchFamily="2" charset="-122"/>
              </a:rPr>
              <a:t>感谢观看！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407988" y="0"/>
            <a:ext cx="11113" cy="68580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 rot="10800000">
            <a:off x="9013825" y="3933825"/>
            <a:ext cx="304800" cy="177800"/>
          </a:xfrm>
          <a:prstGeom prst="triangl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 dirty="0">
              <a:ea typeface="微软雅黑" panose="020B0503020204020204" pitchFamily="34" charset="-122"/>
            </a:endParaRPr>
          </a:p>
        </p:txBody>
      </p:sp>
      <p:sp>
        <p:nvSpPr>
          <p:cNvPr id="22534" name="文本框 21"/>
          <p:cNvSpPr txBox="1"/>
          <p:nvPr/>
        </p:nvSpPr>
        <p:spPr>
          <a:xfrm>
            <a:off x="7353300" y="4508500"/>
            <a:ext cx="3902075" cy="614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70000"/>
              </a:lnSpc>
            </a:pPr>
            <a:r>
              <a:rPr lang="zh-CN" altLang="en-US" sz="2000" dirty="0">
                <a:latin typeface="DengXian" panose="02010600030101010101" pitchFamily="2" charset="-122"/>
                <a:ea typeface="宋体" pitchFamily="2" charset="-122"/>
                <a:sym typeface="宋体" pitchFamily="2" charset="-122"/>
              </a:rPr>
              <a:t>汇报人：童济舟</a:t>
            </a:r>
            <a:endParaRPr lang="en-US" altLang="zh-CN" sz="2000" dirty="0">
              <a:latin typeface="宋体" pitchFamily="2" charset="-122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79399" y="115891"/>
            <a:ext cx="11137900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b="1" dirty="0">
                <a:solidFill>
                  <a:srgbClr val="12427D"/>
                </a:solidFill>
                <a:latin typeface="+mn-lt"/>
                <a:ea typeface="+mn-lt"/>
                <a:cs typeface="Heiti SC Medium" panose="02000000000000000000" charset="-122"/>
              </a:rPr>
              <a:t>研究背景与引言</a:t>
            </a:r>
            <a:endParaRPr b="1" dirty="0">
              <a:solidFill>
                <a:srgbClr val="12427D"/>
              </a:solidFill>
              <a:latin typeface="+mn-lt"/>
              <a:ea typeface="+mn-lt"/>
              <a:cs typeface="Heiti SC Medium" panose="02000000000000000000" charset="-122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876230"/>
            <a:ext cx="11137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一次性联邦学习 (OFL) 概述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1200" dirty="0">
                <a:ea typeface="+mn-lt"/>
                <a:cs typeface="+mn-lt"/>
              </a:rPr>
              <a:t>Anonymous Authors</a:t>
            </a:r>
            <a:r>
              <a:rPr lang="en-GB" altLang="zh-CN" sz="1200" dirty="0">
                <a:ea typeface="+mn-lt"/>
                <a:cs typeface="+mn-lt"/>
              </a:rPr>
              <a:t>, “Does one-shot give the best shot? Mitigating Model Inconsistency in One-shot</a:t>
            </a:r>
            <a:r>
              <a:rPr lang="en-US" altLang="en-GB" sz="1200" dirty="0">
                <a:ea typeface="+mn-lt"/>
                <a:cs typeface="+mn-lt"/>
              </a:rPr>
              <a:t> </a:t>
            </a:r>
            <a:r>
              <a:rPr lang="en-GB" altLang="zh-CN" sz="1200" dirty="0">
                <a:ea typeface="+mn-lt"/>
                <a:cs typeface="+mn-lt"/>
              </a:rPr>
              <a:t>Federated Learning,” </a:t>
            </a:r>
            <a:r>
              <a:rPr lang="en-US" sz="1200" dirty="0">
                <a:ea typeface="+mn-lt"/>
                <a:cs typeface="+mn-lt"/>
              </a:rPr>
              <a:t>not published yet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0060" y="2960370"/>
            <a:ext cx="5080000" cy="139890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00000"/>
              </a:lnSpc>
              <a:spcAft>
                <a:spcPts val="200"/>
              </a:spcAft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标准联邦学习 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(Standard FL):</a:t>
            </a:r>
            <a:endParaRPr lang="en-US" altLang="zh-CN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 algn="l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多轮迭代通信，服务器与客户端反复交互。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 algn="l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逐步学习，模型精度通常较高。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 algn="l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缺点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: </a:t>
            </a: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通信开销巨大。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475730" y="2415223"/>
            <a:ext cx="5080000" cy="306641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00000"/>
              </a:lnSpc>
              <a:spcAft>
                <a:spcPts val="200"/>
              </a:spcAft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一次性联邦学习 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(One-shot FL / OFL):</a:t>
            </a:r>
            <a:endParaRPr lang="en-US" altLang="zh-CN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 algn="l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仅一轮主要通信 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(</a:t>
            </a: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客户端上传模型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)</a:t>
            </a: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 algn="l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客户端本地长时间独立训练模型。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 algn="l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服务器一次性聚合所有本地模型。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 algn="l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优点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: </a:t>
            </a: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显著降低通信成本，流程简化。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 algn="l">
              <a:lnSpc>
                <a:spcPct val="100000"/>
              </a:lnSpc>
              <a:spcAft>
                <a:spcPts val="200"/>
              </a:spcAft>
              <a:buFont typeface="Arial" panose="020B0604020202020204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面临挑战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:</a:t>
            </a:r>
            <a:endParaRPr lang="en-US" altLang="zh-CN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 algn="l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模型不一致性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: </a:t>
            </a: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各客户端模型差异大。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 algn="l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聚合困难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: </a:t>
            </a: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简单平均效果不佳。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 algn="l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精度挑战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: </a:t>
            </a: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通常低于标准</a:t>
            </a:r>
            <a:r>
              <a:rPr lang="en-US" altLang="zh-CN" sz="2000" b="0" i="0">
                <a:solidFill>
                  <a:srgbClr val="1A1C1E"/>
                </a:solidFill>
                <a:ea typeface="+mn-lt"/>
                <a:cs typeface="+mn-lt"/>
              </a:rPr>
              <a:t>FL</a:t>
            </a:r>
            <a:r>
              <a:rPr lang="zh-CN" altLang="en-US" sz="2000" b="0" i="0">
                <a:solidFill>
                  <a:srgbClr val="1A1C1E"/>
                </a:solidFill>
                <a:ea typeface="+mn-lt"/>
                <a:cs typeface="+mn-lt"/>
              </a:rPr>
              <a:t>。</a:t>
            </a:r>
            <a:endParaRPr lang="zh-CN" altLang="en-US" sz="2000" b="0" i="0">
              <a:solidFill>
                <a:srgbClr val="1A1C1E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79399" y="115891"/>
            <a:ext cx="11137900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b="1" dirty="0">
                <a:solidFill>
                  <a:srgbClr val="12427D"/>
                </a:solidFill>
                <a:latin typeface="+mn-lt"/>
                <a:ea typeface="+mn-lt"/>
                <a:cs typeface="Heiti SC Medium" panose="02000000000000000000" charset="-122"/>
              </a:rPr>
              <a:t>问题提出</a:t>
            </a:r>
            <a:endParaRPr b="1" dirty="0">
              <a:solidFill>
                <a:srgbClr val="12427D"/>
              </a:solidFill>
              <a:latin typeface="+mn-lt"/>
              <a:ea typeface="+mn-lt"/>
              <a:cs typeface="Heiti SC Medium" panose="02000000000000000000" charset="-122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9400" y="876230"/>
            <a:ext cx="11137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sz="2000" b="1" dirty="0">
                <a:ea typeface="+mn-lt"/>
                <a:cs typeface="+mn-lt"/>
              </a:rPr>
              <a:t>OFL 中的核心挑战：模型不一致性</a:t>
            </a:r>
            <a:endParaRPr sz="2000" b="1" dirty="0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610" y="1689100"/>
            <a:ext cx="8878570" cy="71945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ts val="15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现有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OFL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困境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 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易陷入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"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垃圾进，垃圾出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" (Garbage in, Garbage out)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的陷阱。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ts val="15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不一致的局部模型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输入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) -&gt;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降级的全局模型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输出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)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>
              <a:lnSpc>
                <a:spcPts val="1500"/>
              </a:lnSpc>
              <a:spcAft>
                <a:spcPts val="200"/>
              </a:spcAft>
              <a:buFont typeface="Arial" panose="020B0604020202020204"/>
              <a:buChar char="•"/>
            </a:pP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1200" dirty="0">
                <a:ea typeface="+mn-lt"/>
                <a:cs typeface="+mn-lt"/>
              </a:rPr>
              <a:t>Anonymous Authors</a:t>
            </a:r>
            <a:r>
              <a:rPr lang="en-GB" altLang="zh-CN" sz="1200" dirty="0">
                <a:ea typeface="+mn-lt"/>
                <a:cs typeface="+mn-lt"/>
              </a:rPr>
              <a:t>, “Does one-shot give the best shot? Mitigating Model Inconsistency in One-shot</a:t>
            </a:r>
            <a:r>
              <a:rPr lang="en-US" altLang="en-GB" sz="1200" dirty="0">
                <a:ea typeface="+mn-lt"/>
                <a:cs typeface="+mn-lt"/>
              </a:rPr>
              <a:t> </a:t>
            </a:r>
            <a:r>
              <a:rPr lang="en-GB" altLang="zh-CN" sz="1200" dirty="0">
                <a:ea typeface="+mn-lt"/>
                <a:cs typeface="+mn-lt"/>
              </a:rPr>
              <a:t>Federated Learning,” </a:t>
            </a:r>
            <a:r>
              <a:rPr lang="en-US" sz="1200" dirty="0">
                <a:ea typeface="+mn-lt"/>
                <a:cs typeface="+mn-lt"/>
              </a:rPr>
              <a:t>not published yet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6610" y="4737735"/>
            <a:ext cx="8787130" cy="28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ts val="15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关键问题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: 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如何有效缓解这两类不一致性，提升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OFL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全局模型的性能？</a:t>
            </a:r>
            <a:endParaRPr lang="zh-CN" altLang="en-US">
              <a:solidFill>
                <a:srgbClr val="1A1C1E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6610" y="3460750"/>
            <a:ext cx="10573385" cy="973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2.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模型间不一致性 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(Inter-model Inconsistency):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定义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来自不同客户端的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OFL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局部模型，因参数不同，即使对相同输入样本也会产生不同预测。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原因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客户端数据异构性、独立长时间训练导致模型分歧。</a:t>
            </a:r>
            <a:endParaRPr lang="zh-CN" altLang="en-US">
              <a:solidFill>
                <a:srgbClr val="1A1C1E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6610" y="2320290"/>
            <a:ext cx="8832215" cy="973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1.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模型内部不一致性 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(Intra-model Inconsistency):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定义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单个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OFL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局部模型对具有相同语义的原始样本及其增强样本产生不同预测。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原因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训练数据增强、模型对增强样本泛化能力不足。</a:t>
            </a:r>
            <a:endParaRPr lang="zh-CN" altLang="en-US">
              <a:solidFill>
                <a:srgbClr val="1A1C1E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本文方法: FAFI 框架总览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80" y="876230"/>
            <a:ext cx="1137388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FAFI: 缓解模型不一致性的新OFL框架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779" y="1486842"/>
            <a:ext cx="1142024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核心思想: 针对OFL中模型内和模型间的不一致性，设计针对性的客户端学习策略和服务器端融合推理机制。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570" y="2590800"/>
            <a:ext cx="6796405" cy="28321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ts val="15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 sz="2400" b="0" i="0">
                <a:solidFill>
                  <a:srgbClr val="1A1C1E"/>
                </a:solidFill>
                <a:ea typeface="+mn-lt"/>
                <a:cs typeface="+mn-lt"/>
              </a:rPr>
              <a:t>FAFI </a:t>
            </a:r>
            <a:r>
              <a:rPr lang="zh-CN" altLang="en-US" sz="2400" b="0" i="0">
                <a:solidFill>
                  <a:srgbClr val="1A1C1E"/>
                </a:solidFill>
                <a:ea typeface="+mn-lt"/>
                <a:cs typeface="+mn-lt"/>
              </a:rPr>
              <a:t>框架包含两大组件</a:t>
            </a:r>
            <a:r>
              <a:rPr lang="en-US" altLang="zh-CN" sz="2400" b="0" i="0">
                <a:solidFill>
                  <a:srgbClr val="1A1C1E"/>
                </a:solidFill>
                <a:ea typeface="+mn-lt"/>
                <a:cs typeface="+mn-lt"/>
              </a:rPr>
              <a:t>:</a:t>
            </a:r>
            <a:endParaRPr lang="en-US" altLang="zh-CN" sz="2400" b="0" i="0">
              <a:solidFill>
                <a:srgbClr val="1A1C1E"/>
              </a:solidFill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1200" dirty="0">
                <a:ea typeface="+mn-lt"/>
                <a:cs typeface="+mn-lt"/>
              </a:rPr>
              <a:t>Anonymous Authors</a:t>
            </a:r>
            <a:r>
              <a:rPr lang="en-GB" altLang="zh-CN" sz="1200" dirty="0">
                <a:ea typeface="+mn-lt"/>
                <a:cs typeface="+mn-lt"/>
              </a:rPr>
              <a:t>, “Does one-shot give the best shot? Mitigating Model Inconsistency in One-shot</a:t>
            </a:r>
            <a:r>
              <a:rPr lang="en-US" altLang="en-GB" sz="1200" dirty="0">
                <a:ea typeface="+mn-lt"/>
                <a:cs typeface="+mn-lt"/>
              </a:rPr>
              <a:t> </a:t>
            </a:r>
            <a:r>
              <a:rPr lang="en-GB" altLang="zh-CN" sz="1200" dirty="0">
                <a:ea typeface="+mn-lt"/>
                <a:cs typeface="+mn-lt"/>
              </a:rPr>
              <a:t>Federated Learning,” </a:t>
            </a:r>
            <a:r>
              <a:rPr lang="en-US" sz="1200" dirty="0">
                <a:ea typeface="+mn-lt"/>
                <a:cs typeface="+mn-lt"/>
              </a:rPr>
              <a:t>not published yet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9995" y="3266440"/>
            <a:ext cx="8521700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lvl="1" indent="0">
              <a:lnSpc>
                <a:spcPts val="15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信息感知特征融合推理 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(Informative Feature Fused Inference) -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服务器端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ts val="15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目标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有效融合来自不同客户端的异构特征，缓解模型间不一致性带来的负面影响。</a:t>
            </a:r>
            <a:endParaRPr lang="zh-CN" altLang="en-US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ts val="15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包含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特征融合 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(Feature Fusion) +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全局原型推理 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(Inference with Global Prototype)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。</a:t>
            </a:r>
            <a:endParaRPr lang="zh-CN" altLang="en-US" sz="1600">
              <a:solidFill>
                <a:srgbClr val="1A1C1E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9995" y="4378325"/>
            <a:ext cx="9316085" cy="719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lvl="1" indent="0">
              <a:lnSpc>
                <a:spcPts val="15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自对齐局部学习 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(Self-Alignment Local Learning) -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客户端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ts val="15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目标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学习对数据增强不变的特征表示，缓解模型内部不一致性。</a:t>
            </a:r>
            <a:endParaRPr lang="zh-CN" altLang="en-US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ts val="15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包含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特征对齐 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(Feature Alignment) +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类别原型学习 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(Category-wise Prototype Learning)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。</a:t>
            </a:r>
            <a:endParaRPr lang="zh-CN" altLang="en-US" sz="1600">
              <a:solidFill>
                <a:srgbClr val="1A1C1E"/>
              </a:solidFill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方法详解 (1): 自对齐局部学习 (客户端)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79" y="876230"/>
            <a:ext cx="11420243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组件一: 自对齐局部学习 (Self-Alignment Local Learning)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780" y="1486842"/>
            <a:ext cx="111379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目标: 使客户端模型学习到更泛化、对变换不变的特征，并生成鲁棒的类别原型。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4695" y="2082165"/>
            <a:ext cx="10674985" cy="188150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1.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特征对齐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(Feature Alignment):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动机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减少有偏数据影响，学习与自身相关的不变特征。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方法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采用对比学习。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最小化同语义样本表示间差异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拉近正样本对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)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最大化不同语义样本表示间差异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推远负样本对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)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损失函数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 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1200" dirty="0">
                <a:ea typeface="+mn-lt"/>
                <a:cs typeface="+mn-lt"/>
              </a:rPr>
              <a:t>Anonymous Authors</a:t>
            </a:r>
            <a:r>
              <a:rPr lang="en-GB" altLang="zh-CN" sz="1200" dirty="0">
                <a:ea typeface="+mn-lt"/>
                <a:cs typeface="+mn-lt"/>
              </a:rPr>
              <a:t>, “Does one-shot give the best shot? Mitigating Model Inconsistency in One-shot</a:t>
            </a:r>
            <a:r>
              <a:rPr lang="en-US" altLang="en-GB" sz="1200" dirty="0">
                <a:ea typeface="+mn-lt"/>
                <a:cs typeface="+mn-lt"/>
              </a:rPr>
              <a:t> </a:t>
            </a:r>
            <a:r>
              <a:rPr lang="en-GB" altLang="zh-CN" sz="1200" dirty="0">
                <a:ea typeface="+mn-lt"/>
                <a:cs typeface="+mn-lt"/>
              </a:rPr>
              <a:t>Federated Learning,” </a:t>
            </a:r>
            <a:r>
              <a:rPr lang="en-US" sz="1200" dirty="0">
                <a:ea typeface="+mn-lt"/>
                <a:cs typeface="+mn-lt"/>
              </a:rPr>
              <a:t>not published yet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4695" y="4006215"/>
            <a:ext cx="10226040" cy="2183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2.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类别原型学习 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(Category-wise Prototype Learning):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动机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传统分类器对数据异构敏感，易导致预测不一致。可学习的对比原型更鲁棒。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方法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: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每个客户端维护一组可学习的类别原型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P_m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目标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1: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原型与特征紧密对齐，保留语义。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目标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2: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保持原型间类别区分性。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损失函数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: </a:t>
            </a:r>
            <a:endParaRPr lang="en-US" altLang="zh-CN">
              <a:solidFill>
                <a:srgbClr val="1A1C1E"/>
              </a:solidFill>
              <a:ea typeface="+mn-lt"/>
              <a:cs typeface="+mn-lt"/>
              <a:sym typeface="+mn-ea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客户端总损失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: 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L_local = L_ssl + L_proto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 (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优化模型内部一致性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)</a:t>
            </a:r>
            <a:endParaRPr lang="en-US" altLang="zh-CN">
              <a:solidFill>
                <a:srgbClr val="1A1C1E"/>
              </a:solidFill>
              <a:ea typeface="+mn-lt"/>
              <a:cs typeface="+mn-lt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245" y="3660140"/>
            <a:ext cx="4791075" cy="22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45" y="5579110"/>
            <a:ext cx="5038725" cy="21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buNone/>
              <a:defRPr/>
            </a:pPr>
            <a:r>
              <a:rPr b="1" dirty="0">
                <a:solidFill>
                  <a:srgbClr val="12427D"/>
                </a:solidFill>
                <a:latin typeface="+mn-lt"/>
                <a:ea typeface="+mn-lt"/>
                <a:cs typeface="+mn-lt"/>
              </a:rPr>
              <a:t>方法详解 (2): 信息感知特征融合推理 (服务器端)</a:t>
            </a:r>
            <a:endParaRPr b="1" dirty="0">
              <a:solidFill>
                <a:srgbClr val="12427D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779" y="876230"/>
            <a:ext cx="11420243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C00000"/>
                </a:solidFill>
                <a:ea typeface="+mn-lt"/>
                <a:cs typeface="+mn-lt"/>
              </a:rPr>
              <a:t>组件二: 信息感知特征融合推理 (Informative Feature Fused Inference)</a:t>
            </a:r>
            <a:endParaRPr lang="zh-CN" altLang="en-US" sz="2000" b="1" dirty="0">
              <a:solidFill>
                <a:srgbClr val="C00000"/>
              </a:solidFill>
              <a:ea typeface="+mn-lt"/>
              <a:cs typeface="+mn-lt"/>
            </a:endParaRPr>
          </a:p>
          <a:p>
            <a:pPr marL="342900" indent="-342900" defTabSz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ea typeface="+mn-lt"/>
                <a:cs typeface="+mn-lt"/>
              </a:rPr>
              <a:t>背景: 客户端模型参数差异大，直接聚合参数效果不佳。改为在特征层面进行融合。</a:t>
            </a:r>
            <a:endParaRPr lang="zh-CN" altLang="en-US" sz="2000" b="1" dirty="0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235" y="2224405"/>
            <a:ext cx="10040620" cy="209931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1.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特征融合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(Feature Fusion):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目标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智能地聚合来自不同客户端的（可能不一致的）特征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 </a:t>
            </a:r>
            <a:r>
              <a:rPr lang="en-US" altLang="zh-CN" sz="1600" b="0" i="0">
                <a:solidFill>
                  <a:srgbClr val="1A1C1E"/>
                </a:solidFill>
                <a:ea typeface="+mn-lt"/>
                <a:cs typeface="+mn-lt"/>
              </a:rPr>
              <a:t>F_m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方法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基于注意力的加权平均融合。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重缩放因子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(α_m): 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衡量特征信息量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/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可靠性。信息量少或与噪声相似的特征应降权。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8575" indent="0" algn="r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</a:pP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(F^N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是高斯噪声提取的特征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)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融合特征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(F_fused):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8575" indent="0">
              <a:lnSpc>
                <a:spcPts val="1500"/>
              </a:lnSpc>
              <a:spcAft>
                <a:spcPts val="200"/>
              </a:spcAft>
              <a:buFont typeface="Arial" panose="020B0604020202020204" pitchFamily="34" charset="0"/>
              <a:buNone/>
            </a:pPr>
            <a:endParaRPr lang="en-US" altLang="zh-CN" sz="1600" b="0" i="0">
              <a:solidFill>
                <a:srgbClr val="1A1C1E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altLang="zh-CN" sz="1200" dirty="0">
                <a:ea typeface="+mn-lt"/>
                <a:cs typeface="+mn-lt"/>
              </a:rPr>
              <a:t>Anonymous Authors</a:t>
            </a:r>
            <a:r>
              <a:rPr lang="en-GB" altLang="zh-CN" sz="1200" dirty="0">
                <a:ea typeface="+mn-lt"/>
                <a:cs typeface="+mn-lt"/>
              </a:rPr>
              <a:t>, “Does one-shot give the best shot? Mitigating Model Inconsistency in One-shot</a:t>
            </a:r>
            <a:r>
              <a:rPr lang="en-US" altLang="en-GB" sz="1200" dirty="0">
                <a:ea typeface="+mn-lt"/>
                <a:cs typeface="+mn-lt"/>
              </a:rPr>
              <a:t> </a:t>
            </a:r>
            <a:r>
              <a:rPr lang="en-GB" altLang="zh-CN" sz="1200" dirty="0">
                <a:ea typeface="+mn-lt"/>
                <a:cs typeface="+mn-lt"/>
              </a:rPr>
              <a:t>Federated Learning,” </a:t>
            </a:r>
            <a:r>
              <a:rPr lang="en-US" sz="1200" dirty="0">
                <a:ea typeface="+mn-lt"/>
                <a:cs typeface="+mn-lt"/>
              </a:rPr>
              <a:t>not published yet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235" y="4400550"/>
            <a:ext cx="9831705" cy="1548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2. 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全局原型推理 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(Inference with Global Prototype):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全局原型 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(P_g): 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对各客户端上传的类别原型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P_m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 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进行简单平均。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1A1C1E"/>
              </a:solidFill>
              <a:ea typeface="+mn-lt"/>
              <a:cs typeface="+mn-lt"/>
              <a:sym typeface="+mn-ea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最终预测 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(ŷ): 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使用融合后的特征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F_fused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 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和全局原型</a:t>
            </a:r>
            <a:r>
              <a:rPr lang="en-US" altLang="zh-CN">
                <a:solidFill>
                  <a:srgbClr val="1A1C1E"/>
                </a:solidFill>
                <a:ea typeface="+mn-lt"/>
                <a:cs typeface="+mn-lt"/>
                <a:sym typeface="+mn-ea"/>
              </a:rPr>
              <a:t> 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P_g</a:t>
            </a:r>
            <a:r>
              <a:rPr lang="zh-CN" altLang="en-US">
                <a:solidFill>
                  <a:srgbClr val="1A1C1E"/>
                </a:solidFill>
                <a:ea typeface="+mn-lt"/>
                <a:cs typeface="+mn-lt"/>
                <a:sym typeface="+mn-ea"/>
              </a:rPr>
              <a:t>进行预测。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8575" indent="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None/>
            </a:pPr>
            <a:endParaRPr lang="en-US" altLang="zh-CN" sz="1600">
              <a:solidFill>
                <a:srgbClr val="1A1C1E"/>
              </a:solidFill>
              <a:ea typeface="+mn-lt"/>
              <a:cs typeface="+mn-lt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-26314" r="26314"/>
          <a:stretch>
            <a:fillRect/>
          </a:stretch>
        </p:blipFill>
        <p:spPr>
          <a:xfrm>
            <a:off x="2531745" y="3505835"/>
            <a:ext cx="5038725" cy="219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10" y="3999230"/>
            <a:ext cx="3095625" cy="200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70" y="5073015"/>
            <a:ext cx="3095625" cy="200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845" y="5782945"/>
            <a:ext cx="30956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1782741" y="194217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Heiti SC Medium" panose="02000000000000000000" charset="-122"/>
              </a:rPr>
              <a:t>实验结果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Heiti SC Medium" panose="02000000000000000000" charset="-122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313054" y="1023620"/>
            <a:ext cx="9582417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1D4999"/>
              </a:buClr>
              <a:buFont typeface="Wingdings" panose="05000000000000000000" pitchFamily="2" charset="2"/>
              <a:buChar char="Ø"/>
              <a:defRPr/>
            </a:pPr>
            <a:r>
              <a:rPr sz="2000" dirty="0">
                <a:solidFill>
                  <a:srgbClr val="1F4279"/>
                </a:solidFill>
                <a:ea typeface="+mn-lt"/>
                <a:cs typeface="Arial" panose="020B0604020202020204" pitchFamily="34" charset="0"/>
                <a:sym typeface="Wingdings" panose="05000000000000000000" pitchFamily="2" charset="2"/>
              </a:rPr>
              <a:t>主要实验结论</a:t>
            </a:r>
            <a:endParaRPr sz="2000" dirty="0">
              <a:solidFill>
                <a:srgbClr val="1F4279"/>
              </a:solidFill>
              <a:ea typeface="+mn-lt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12224" y="7939"/>
            <a:ext cx="237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ea typeface="+mn-lt"/>
            </a:endParaRPr>
          </a:p>
        </p:txBody>
      </p:sp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dirty="0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735" y="1679575"/>
            <a:ext cx="10640695" cy="97345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显著性能提升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:</a:t>
            </a:r>
            <a:endParaRPr lang="en-US" altLang="zh-CN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FAFI 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框架在所有数据集和设置上，相比现有基线方法均实现显著性能提升 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(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报告中提及平均</a:t>
            </a:r>
            <a:r>
              <a:rPr lang="en-US" altLang="zh-CN" b="0" i="0">
                <a:solidFill>
                  <a:srgbClr val="1A1C1E"/>
                </a:solidFill>
                <a:ea typeface="+mn-lt"/>
                <a:cs typeface="+mn-lt"/>
              </a:rPr>
              <a:t> 10.86%)</a:t>
            </a:r>
            <a:r>
              <a:rPr lang="zh-CN" altLang="en-US" b="0" i="0">
                <a:solidFill>
                  <a:srgbClr val="1A1C1E"/>
                </a:solidFill>
                <a:ea typeface="+mn-lt"/>
                <a:cs typeface="+mn-lt"/>
              </a:rPr>
              <a:t>。</a:t>
            </a: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endParaRPr lang="zh-CN" altLang="en-US" b="0" i="0">
              <a:solidFill>
                <a:srgbClr val="1A1C1E"/>
              </a:solidFill>
              <a:ea typeface="+mn-lt"/>
              <a:cs typeface="+mn-lt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1200" dirty="0">
                <a:ea typeface="+mn-lt"/>
                <a:cs typeface="+mn-lt"/>
              </a:rPr>
              <a:t>Anonymous Authors</a:t>
            </a:r>
            <a:r>
              <a:rPr lang="en-GB" altLang="zh-CN" sz="1200" dirty="0">
                <a:ea typeface="+mn-lt"/>
                <a:cs typeface="+mn-lt"/>
              </a:rPr>
              <a:t>, “Does one-shot give the best shot? Mitigating Model Inconsistency in One-shot</a:t>
            </a:r>
            <a:r>
              <a:rPr lang="en-US" altLang="en-GB" sz="1200" dirty="0">
                <a:ea typeface="+mn-lt"/>
                <a:cs typeface="+mn-lt"/>
              </a:rPr>
              <a:t> </a:t>
            </a:r>
            <a:r>
              <a:rPr lang="en-GB" altLang="zh-CN" sz="1200" dirty="0">
                <a:ea typeface="+mn-lt"/>
                <a:cs typeface="+mn-lt"/>
              </a:rPr>
              <a:t>Federated Learning,” </a:t>
            </a:r>
            <a:r>
              <a:rPr lang="en-US" sz="1200" dirty="0">
                <a:ea typeface="+mn-lt"/>
                <a:cs typeface="+mn-lt"/>
              </a:rPr>
              <a:t>not published yet</a:t>
            </a:r>
            <a:endParaRPr lang="en-US" sz="1200" dirty="0"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330" y="2442210"/>
            <a:ext cx="9798050" cy="3665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1782741" y="194217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zh-CN" altLang="en-US" b="1" dirty="0">
                <a:solidFill>
                  <a:srgbClr val="12427D"/>
                </a:solidFill>
                <a:latin typeface="+mn-lt"/>
                <a:ea typeface="+mn-lt"/>
                <a:cs typeface="Heiti SC Medium" panose="02000000000000000000" charset="-122"/>
              </a:rPr>
              <a:t>实验结果</a:t>
            </a:r>
            <a:endParaRPr lang="zh-CN" altLang="en-US" b="1" dirty="0">
              <a:solidFill>
                <a:srgbClr val="12427D"/>
              </a:solidFill>
              <a:latin typeface="+mn-lt"/>
              <a:ea typeface="+mn-lt"/>
              <a:cs typeface="Heiti SC Medium" panose="02000000000000000000" charset="-122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auto">
          <a:xfrm>
            <a:off x="313054" y="1023620"/>
            <a:ext cx="9582417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1D4999"/>
              </a:buClr>
              <a:buFont typeface="Wingdings" panose="05000000000000000000" pitchFamily="2" charset="2"/>
              <a:buChar char="Ø"/>
              <a:defRPr/>
            </a:pPr>
            <a:r>
              <a:rPr sz="2000" dirty="0">
                <a:solidFill>
                  <a:srgbClr val="1F4279"/>
                </a:solidFill>
                <a:ea typeface="+mn-lt"/>
                <a:cs typeface="Arial" panose="020B0604020202020204" pitchFamily="34" charset="0"/>
                <a:sym typeface="Wingdings" panose="05000000000000000000" pitchFamily="2" charset="2"/>
              </a:rPr>
              <a:t>主要实验结论</a:t>
            </a:r>
            <a:endParaRPr sz="2000" dirty="0">
              <a:solidFill>
                <a:srgbClr val="1F4279"/>
              </a:solidFill>
              <a:ea typeface="+mn-lt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12224" y="7939"/>
            <a:ext cx="237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ea typeface="+mn-lt"/>
            </a:endParaRPr>
          </a:p>
        </p:txBody>
      </p:sp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fld id="{570925E0-3DE9-4E9D-A4E8-C5C9350649D2}" type="slidenum">
              <a:rPr lang="en-US" altLang="zh-CN" smtClean="0">
                <a:latin typeface="+mn-lt"/>
                <a:ea typeface="+mn-lt"/>
                <a:cs typeface="Arial Narrow" panose="020B0606020202030204"/>
              </a:rPr>
            </a:fld>
            <a:endParaRPr lang="en-US" altLang="zh-CN" dirty="0" smtClean="0">
              <a:latin typeface="+mn-lt"/>
              <a:ea typeface="+mn-lt"/>
              <a:cs typeface="Arial Narrow" panose="020B0606020202030204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sz="1200" dirty="0">
                <a:ea typeface="+mn-lt"/>
                <a:cs typeface="+mn-lt"/>
              </a:rPr>
              <a:t>Anonymous Authors</a:t>
            </a:r>
            <a:r>
              <a:rPr lang="en-GB" altLang="zh-CN" sz="1200" dirty="0">
                <a:ea typeface="+mn-lt"/>
                <a:cs typeface="+mn-lt"/>
              </a:rPr>
              <a:t>, “Does one-shot give the best shot? Mitigating Model Inconsistency in One-shot</a:t>
            </a:r>
            <a:r>
              <a:rPr lang="en-US" altLang="en-GB" sz="1200" dirty="0">
                <a:ea typeface="+mn-lt"/>
                <a:cs typeface="+mn-lt"/>
              </a:rPr>
              <a:t> </a:t>
            </a:r>
            <a:r>
              <a:rPr lang="en-GB" altLang="zh-CN" sz="1200" dirty="0">
                <a:ea typeface="+mn-lt"/>
                <a:cs typeface="+mn-lt"/>
              </a:rPr>
              <a:t>Federated Learning,” </a:t>
            </a:r>
            <a:r>
              <a:rPr lang="en-US" sz="1200" dirty="0">
                <a:ea typeface="+mn-lt"/>
                <a:cs typeface="+mn-lt"/>
              </a:rPr>
              <a:t>not published yet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198370"/>
            <a:ext cx="4037965" cy="31553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鲁棒性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在不同的客户端规模 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数量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)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下，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FAFI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始终保持最佳或接近最佳的性能。</a:t>
            </a:r>
            <a:endParaRPr lang="zh-CN" altLang="en-US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高效性与资源消耗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在产生较低通信开销 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(OFL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特性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)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的同时，实现了比其他基线更高的性能。</a:t>
            </a:r>
            <a:endParaRPr lang="zh-CN" altLang="en-US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228600" lvl="1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批量大小 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(Batch Size)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影响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:</a:t>
            </a:r>
            <a:endParaRPr lang="en-US" altLang="zh-CN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更大的批量大小会带来性能提升。</a:t>
            </a:r>
            <a:endParaRPr lang="zh-CN" altLang="en-US" sz="1600" b="0" i="0">
              <a:solidFill>
                <a:srgbClr val="1A1C1E"/>
              </a:solidFill>
              <a:ea typeface="+mn-lt"/>
              <a:cs typeface="+mn-lt"/>
            </a:endParaRPr>
          </a:p>
          <a:p>
            <a:pPr marL="514350" lvl="2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即使使用最小的批量大小，</a:t>
            </a:r>
            <a:r>
              <a:rPr lang="en-US" altLang="zh-CN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FAFI </a:t>
            </a:r>
            <a:r>
              <a:rPr lang="zh-CN" altLang="en-US" sz="1600">
                <a:solidFill>
                  <a:srgbClr val="1A1C1E"/>
                </a:solidFill>
                <a:ea typeface="+mn-lt"/>
                <a:cs typeface="+mn-lt"/>
                <a:sym typeface="+mn-ea"/>
              </a:rPr>
              <a:t>性能仍然具有竞争力。</a:t>
            </a:r>
            <a:endParaRPr lang="zh-CN" altLang="en-US" sz="1600">
              <a:solidFill>
                <a:srgbClr val="1A1C1E"/>
              </a:solidFill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5990" y="985520"/>
            <a:ext cx="3362325" cy="2447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425" y="1023620"/>
            <a:ext cx="3695700" cy="2409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35" y="3801110"/>
            <a:ext cx="4327525" cy="190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/>
          <p:nvPr/>
        </p:nvSpPr>
        <p:spPr bwMode="auto">
          <a:xfrm>
            <a:off x="2087242" y="115891"/>
            <a:ext cx="8112446" cy="6492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lnSpc>
                <a:spcPct val="100000"/>
              </a:lnSpc>
              <a:buNone/>
              <a:defRPr/>
            </a:pPr>
            <a:r>
              <a:rPr b="1" dirty="0">
                <a:solidFill>
                  <a:srgbClr val="12427D"/>
                </a:solidFill>
                <a:latin typeface="+mn-ea"/>
                <a:ea typeface="+mn-ea"/>
                <a:cs typeface="Heiti SC Medium" panose="02000000000000000000" charset="-122"/>
              </a:rPr>
              <a:t>讨论与分析</a:t>
            </a:r>
            <a:endParaRPr b="1" dirty="0">
              <a:solidFill>
                <a:srgbClr val="12427D"/>
              </a:solidFill>
              <a:latin typeface="+mn-ea"/>
              <a:ea typeface="+mn-ea"/>
              <a:cs typeface="Heiti SC Medium" panose="02000000000000000000" charset="-122"/>
            </a:endParaRPr>
          </a:p>
        </p:txBody>
      </p:sp>
      <p:sp>
        <p:nvSpPr>
          <p:cNvPr id="2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013379" y="6400879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570925E0-3DE9-4E9D-A4E8-C5C9350649D2}" type="slidenum">
              <a:rPr lang="en-US" altLang="zh-CN" smtClean="0">
                <a:latin typeface="+mn-ea"/>
                <a:cs typeface="Arial Narrow" panose="020B0606020202030204"/>
              </a:rPr>
            </a:fld>
            <a:endParaRPr lang="en-US" altLang="zh-CN" smtClean="0">
              <a:latin typeface="+mn-ea"/>
              <a:cs typeface="Arial Narrow" panose="020B0606020202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0765" y="1348105"/>
            <a:ext cx="9009380" cy="1099185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1A1C1E"/>
                </a:solidFill>
                <a:latin typeface="+mn-ea"/>
                <a:cs typeface="+mn-ea"/>
              </a:rPr>
              <a:t>隐私保护</a:t>
            </a:r>
            <a:r>
              <a:rPr lang="en-US" altLang="zh-CN" sz="1600" b="0" i="0">
                <a:solidFill>
                  <a:srgbClr val="1A1C1E"/>
                </a:solidFill>
                <a:latin typeface="+mn-ea"/>
                <a:cs typeface="+mn-ea"/>
              </a:rPr>
              <a:t>:</a:t>
            </a:r>
            <a:endParaRPr lang="en-US" altLang="zh-CN" sz="1600" b="0" i="0">
              <a:solidFill>
                <a:srgbClr val="1A1C1E"/>
              </a:solidFill>
              <a:latin typeface="+mn-ea"/>
              <a:cs typeface="+mn-ea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1A1C1E"/>
                </a:solidFill>
                <a:latin typeface="+mn-ea"/>
                <a:cs typeface="+mn-ea"/>
              </a:rPr>
              <a:t>客户端仅传输类别原型和（可选的）特征到服务器，不传输原始个体样本数据。</a:t>
            </a:r>
            <a:endParaRPr lang="zh-CN" altLang="en-US" sz="1600" b="0" i="0">
              <a:solidFill>
                <a:srgbClr val="1A1C1E"/>
              </a:solidFill>
              <a:latin typeface="+mn-ea"/>
              <a:cs typeface="+mn-ea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1A1C1E"/>
                </a:solidFill>
                <a:latin typeface="+mn-ea"/>
                <a:cs typeface="+mn-ea"/>
              </a:rPr>
              <a:t>类别原型是统计级别信息，旨在捕获类别共同抽象特征，有助于保护隐私。</a:t>
            </a:r>
            <a:endParaRPr lang="zh-CN" altLang="en-US" sz="1600" b="0" i="0">
              <a:solidFill>
                <a:srgbClr val="1A1C1E"/>
              </a:solidFill>
              <a:latin typeface="+mn-ea"/>
              <a:cs typeface="+mn-ea"/>
            </a:endParaRPr>
          </a:p>
          <a:p>
            <a:pPr marL="228600" indent="0">
              <a:lnSpc>
                <a:spcPts val="1500"/>
              </a:lnSpc>
              <a:spcAft>
                <a:spcPts val="200"/>
              </a:spcAft>
              <a:buFont typeface="Arial" panose="020B0604020202020204"/>
              <a:buChar char="•"/>
            </a:pPr>
            <a:endParaRPr lang="zh-CN" altLang="en-US" sz="1600" b="0" i="0">
              <a:solidFill>
                <a:srgbClr val="1A1C1E"/>
              </a:solidFill>
              <a:latin typeface="+mn-ea"/>
              <a:cs typeface="+mn-ea"/>
            </a:endParaRPr>
          </a:p>
        </p:txBody>
      </p:sp>
      <p:sp>
        <p:nvSpPr>
          <p:cNvPr id="107" name="文本框 5"/>
          <p:cNvSpPr txBox="1"/>
          <p:nvPr/>
        </p:nvSpPr>
        <p:spPr>
          <a:xfrm>
            <a:off x="369675" y="6465827"/>
            <a:ext cx="10695508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altLang="zh-CN" sz="1200" dirty="0">
                <a:latin typeface="+mn-ea"/>
                <a:cs typeface="+mn-ea"/>
              </a:rPr>
              <a:t>Anonymous Authors</a:t>
            </a:r>
            <a:r>
              <a:rPr lang="en-GB" altLang="zh-CN" sz="1200" dirty="0">
                <a:latin typeface="+mn-ea"/>
                <a:cs typeface="+mn-ea"/>
              </a:rPr>
              <a:t>, “Does one-shot give the best shot? Mitigating Model Inconsistency in One-shot</a:t>
            </a:r>
            <a:r>
              <a:rPr lang="en-US" altLang="en-GB" sz="1200" dirty="0">
                <a:latin typeface="+mn-ea"/>
                <a:cs typeface="+mn-ea"/>
              </a:rPr>
              <a:t> </a:t>
            </a:r>
            <a:r>
              <a:rPr lang="en-GB" altLang="zh-CN" sz="1200" dirty="0">
                <a:latin typeface="+mn-ea"/>
                <a:cs typeface="+mn-ea"/>
              </a:rPr>
              <a:t>Federated Learning,” </a:t>
            </a:r>
            <a:r>
              <a:rPr lang="en-US" sz="1200" dirty="0">
                <a:latin typeface="+mn-ea"/>
                <a:cs typeface="+mn-ea"/>
              </a:rPr>
              <a:t>not published yet</a:t>
            </a:r>
            <a:endParaRPr lang="en-US" sz="1200" dirty="0">
              <a:latin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765" y="4554855"/>
            <a:ext cx="9338945" cy="1153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局限性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:</a:t>
            </a:r>
            <a:endParaRPr lang="en-US" altLang="zh-CN" sz="1600" b="0" i="0">
              <a:solidFill>
                <a:srgbClr val="1A1C1E"/>
              </a:solidFill>
              <a:latin typeface="+mn-ea"/>
              <a:cs typeface="+mn-ea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在域漂移 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(Domain Shift) 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和多任务 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(Multi-task) 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场景中可能表现出局限性。</a:t>
            </a:r>
            <a:endParaRPr lang="zh-CN" altLang="en-US" sz="1600" b="0" i="0">
              <a:solidFill>
                <a:srgbClr val="1A1C1E"/>
              </a:solidFill>
              <a:latin typeface="+mn-ea"/>
              <a:cs typeface="+mn-ea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原因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: 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静态的类别表示可能难以适应冲突的特征分布或发散的任务目标。</a:t>
            </a:r>
            <a:endParaRPr lang="zh-CN" altLang="en-US" sz="1600" b="0" i="0">
              <a:solidFill>
                <a:srgbClr val="1A1C1E"/>
              </a:solidFill>
              <a:latin typeface="+mn-ea"/>
              <a:cs typeface="+mn-ea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(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此局限性与其他基于原型的方法类似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)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。</a:t>
            </a:r>
            <a:endParaRPr lang="zh-CN" altLang="en-US" sz="1600">
              <a:solidFill>
                <a:srgbClr val="1A1C1E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765" y="2741930"/>
            <a:ext cx="9353550" cy="1373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0">
              <a:lnSpc>
                <a:spcPct val="100000"/>
              </a:lnSpc>
              <a:spcAft>
                <a:spcPts val="200"/>
              </a:spcAft>
              <a:buFont typeface="Arial" panose="020B0604020202020204"/>
              <a:buNone/>
            </a:pP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与类似方法的比较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:</a:t>
            </a:r>
            <a:endParaRPr lang="en-US" altLang="zh-CN" sz="1600" b="0" i="0">
              <a:solidFill>
                <a:srgbClr val="1A1C1E"/>
              </a:solidFill>
              <a:latin typeface="+mn-ea"/>
              <a:cs typeface="+mn-ea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FL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中的原型方法 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(Prototypes in FL): 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现有方法多依赖多轮交互获取全局原型。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FAFI 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仅通过一次性聚合实现语义对齐的全局原型，更适用于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OFL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场景。</a:t>
            </a:r>
            <a:endParaRPr lang="zh-CN" altLang="en-US" sz="1600" b="0" i="0">
              <a:solidFill>
                <a:srgbClr val="1A1C1E"/>
              </a:solidFill>
              <a:latin typeface="+mn-ea"/>
              <a:cs typeface="+mn-ea"/>
            </a:endParaRPr>
          </a:p>
          <a:p>
            <a:pPr marL="514350" lvl="1" indent="-28575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LLMs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中的模型合并 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(Model Merging in LLMs): 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现有合并方法多关注服务器端聚合，忽略客户端预训练不一致性。</a:t>
            </a:r>
            <a:r>
              <a:rPr lang="en-US" altLang="zh-CN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FAFI </a:t>
            </a:r>
            <a:r>
              <a:rPr lang="zh-CN" altLang="en-US" sz="1600">
                <a:solidFill>
                  <a:srgbClr val="1A1C1E"/>
                </a:solidFill>
                <a:latin typeface="+mn-ea"/>
                <a:cs typeface="+mn-ea"/>
                <a:sym typeface="+mn-ea"/>
              </a:rPr>
              <a:t>同时处理客户端不一致性，且无需源数据或额外校准信息。</a:t>
            </a:r>
            <a:endParaRPr lang="zh-CN" altLang="en-US" sz="1600">
              <a:solidFill>
                <a:srgbClr val="1A1C1E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4398</Words>
  <Application>WPS 演示</Application>
  <PresentationFormat>宽屏</PresentationFormat>
  <Paragraphs>204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37" baseType="lpstr">
      <vt:lpstr>Arial</vt:lpstr>
      <vt:lpstr>宋体</vt:lpstr>
      <vt:lpstr>Wingdings</vt:lpstr>
      <vt:lpstr>Arial</vt:lpstr>
      <vt:lpstr>Arial Narrow</vt:lpstr>
      <vt:lpstr>DengXian</vt:lpstr>
      <vt:lpstr>Droid Sans Fallback</vt:lpstr>
      <vt:lpstr>微软雅黑</vt:lpstr>
      <vt:lpstr>Heiti SC Medium</vt:lpstr>
      <vt:lpstr>Noto Serif CJK HK ExtraLight</vt:lpstr>
      <vt:lpstr>Arial Narrow</vt:lpstr>
      <vt:lpstr>Microsoft YaHei</vt:lpstr>
      <vt:lpstr>Times New Roman</vt:lpstr>
      <vt:lpstr>Google Sans Text</vt:lpstr>
      <vt:lpstr>Calibri</vt:lpstr>
      <vt:lpstr>DM Mono</vt:lpstr>
      <vt:lpstr>宋体</vt:lpstr>
      <vt:lpstr>Arial Unicode MS</vt:lpstr>
      <vt:lpstr>DengXian Light</vt:lpstr>
      <vt:lpstr>Nimbus Roman No9 L</vt:lpstr>
      <vt:lpstr>Gubbi</vt:lpstr>
      <vt:lpstr>DejaVu Math TeX Gyre</vt:lpstr>
      <vt:lpstr>Arimo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童济舟</cp:lastModifiedBy>
  <cp:revision>105</cp:revision>
  <dcterms:created xsi:type="dcterms:W3CDTF">2025-05-11T15:41:25Z</dcterms:created>
  <dcterms:modified xsi:type="dcterms:W3CDTF">2025-05-11T15:41:25Z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EC863A357C44BAF29EC420683A339C88_43</vt:lpwstr>
  </property>
  <property fmtid="{D5CDD505-2E9C-101B-9397-08002B2CF9AE}" pid="3" name="KSOProductBuildVer">
    <vt:lpwstr>2052-12.1.0.17900</vt:lpwstr>
  </property>
</Properties>
</file>