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1CCF-0D07-5A4D-3484-55920DD4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A3A7-35E4-ADBD-74A1-73C01BAB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3CE5-F6E4-A470-8BA0-5680B1A6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B7A0-2F56-E6EB-6C77-3BACCA4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3F08-5840-1300-44AF-B6E48EFE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2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3C24-BFC6-D12B-7639-477A8582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EBE3-D3CB-CAD0-CE9C-01945A6D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7915-A3EC-C42D-37AD-0DA4B847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82C3-5291-DFA2-3E5E-AF822AD3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7ADB-986A-68E7-8BAD-F6638632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2E44F-6069-78CD-DA91-1A92BC265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9632D-8DCF-2604-A0D4-E430C2B80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94F1-1727-3C92-C799-2C7804F5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8666-B2E9-33AC-1030-60814865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1D60-889B-0028-6304-2255BC46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3AA1-4C3F-0587-34DF-BDC0CB4E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F6AC-C1AD-4667-7726-6D716EB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D2E5-095A-819F-A3EC-C8EA46C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980A-9E80-AA6D-8ECE-F0C5B295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DCB3-1850-D414-9F7A-1C5AF518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7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B5A7-0775-D74C-E2F8-72FC5523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78EF-EF81-2B75-60BB-C5B7AE32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3930-5B65-9720-C25F-97C286B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6122-317B-0CDD-EB16-EB714BDA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5936-3F3B-05DA-DC7E-08CA15E8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D65D-3B1A-5666-F5B0-A89FB0C8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A0E0-F4D8-1E02-A413-453D9964A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F842-20E5-8120-95D0-62CF1934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00BA-DC73-B891-EAD8-55CB3059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627A-BBB7-1175-8DE6-0A3D4B31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B80BE-B550-A616-F97E-6579011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0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FF23-9A31-04B8-C0F4-CB07B1A1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E687-05E3-B2F8-3164-C356D6C2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ADE65-3A53-BAA4-9893-547BD2BEC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17639-6237-1948-5289-F1959863F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CB057-6E63-8993-C89C-556489825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AE182-6D42-1FBC-1302-215310D2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CDB0C-9C34-7C93-1CFB-560A39E3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7CB8D-04E1-0697-BEE3-6214F7B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16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F36-2C1B-D466-1EFA-FE3BBB70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E2E73-562D-4F88-078F-F70EB387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07963-E974-982F-1AC2-9A694609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FE8DE-5DF4-81EF-B553-79E0EC46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7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831BF-5021-E7F2-B23B-EA749450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B367B-662C-8C1B-9E89-145EDFF0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27590-2766-5711-6813-BF8F096C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7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0F8F-CA90-8D1B-C3EC-42F13216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4830-0527-46BF-EA1B-ECC3F09B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4D04-6D26-717F-F667-C89C0433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BD51B-C865-3E3C-773E-B68F61D2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0631F-241A-C093-CDBA-40F52053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A6C1-7A83-E996-AEF4-9C3A6504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4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3E71-01CF-A0B9-DB63-DE2F9657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5ECCA-E28D-972B-4D91-C2E70C47C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9A56-C6F4-5B5F-C4C1-4A2E5B4E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49C2-E1F5-B3EE-41F5-197E448E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65C3-F6D0-185A-7ED6-92E71A30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AF7B-1319-1106-BA26-30EBD4DE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8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8EF6C-D8E2-5A2C-08E4-BD309CD5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4482D-DE64-0B3A-8A2D-88081702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BF88-7FDB-B22E-D680-98D6DD3D1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A268-7A28-41C8-8C8C-A9EA8FF7665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E76D-F35E-E532-0DC7-27B094F24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D15A-7373-478F-AABA-50674B725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8281-FB5B-41A8-B57C-243D0565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B855-3CAE-E518-3B08-D661937F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7049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ooper Black" panose="0208090404030B020404" pitchFamily="18" charset="0"/>
              </a:rPr>
              <a:t>FOOTBALL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55180-2E5D-193B-737B-7512149C6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930" y="5190564"/>
            <a:ext cx="4231340" cy="1429871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Submitted By:</a:t>
            </a:r>
          </a:p>
          <a:p>
            <a:r>
              <a:rPr lang="en-IN" sz="18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Yashvardhan Uniyal (</a:t>
            </a:r>
            <a:r>
              <a:rPr lang="en-IN" sz="1800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200050131133)</a:t>
            </a:r>
          </a:p>
          <a:p>
            <a:r>
              <a:rPr lang="en-IN" sz="1800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Sahaj </a:t>
            </a:r>
            <a:r>
              <a:rPr lang="en-IN" sz="1800" dirty="0" err="1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Jayswal</a:t>
            </a:r>
            <a:r>
              <a:rPr lang="en-IN" sz="1800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 (200050131167)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4B6AE-D47C-5DC3-50FB-46A15B1E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7" y="3637578"/>
            <a:ext cx="3621741" cy="226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B5D5-FBA2-45EE-B063-6291A546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71"/>
            <a:ext cx="10515600" cy="589009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</a:rPr>
              <a:t>Top </a:t>
            </a:r>
            <a:r>
              <a:rPr lang="en-GB" sz="2000" dirty="0" err="1">
                <a:latin typeface="Bodoni MT" panose="02070603080606020203" pitchFamily="18" charset="0"/>
              </a:rPr>
              <a:t>Goalscorers</a:t>
            </a: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</a:rPr>
              <a:t>Conclusion: Mohammed Salah of Liverpool FC and Son Heung-min of Tottenham hotspurs were joint top scorers in the EPL 2021-22 season.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dirty="0">
                <a:latin typeface="Bodoni MT" panose="02070603080606020203" pitchFamily="18" charset="0"/>
              </a:rPr>
              <a:t>Top Playmakers</a:t>
            </a:r>
          </a:p>
          <a:p>
            <a:pPr marL="0" indent="0">
              <a:buNone/>
            </a:pPr>
            <a:r>
              <a:rPr lang="en-IN" sz="2000" dirty="0">
                <a:latin typeface="Bodoni MT" panose="02070603080606020203" pitchFamily="18" charset="0"/>
              </a:rPr>
              <a:t>Conclusion: Mohamed Salah provided the highest number of assists in the season. Hence we can say that Salah was the best player in EPL 2021-22.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32366-5176-147E-E02F-FAEDA1C2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27" y="1447800"/>
            <a:ext cx="3398815" cy="2994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33EC4-E6D0-AB9B-CB45-2A98058A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67" y="1417318"/>
            <a:ext cx="358933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2DE3-C4F3-613D-F39E-FF091F0C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88"/>
            <a:ext cx="10515600" cy="5970775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</a:rPr>
              <a:t>Players with most yellow cards</a:t>
            </a: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</a:rPr>
              <a:t>Conclusion: James </a:t>
            </a:r>
            <a:r>
              <a:rPr lang="en-GB" sz="2000" dirty="0" err="1">
                <a:latin typeface="Bodoni MT" panose="02070603080606020203" pitchFamily="18" charset="0"/>
              </a:rPr>
              <a:t>Tarkowski</a:t>
            </a:r>
            <a:r>
              <a:rPr lang="en-GB" sz="2000" dirty="0">
                <a:latin typeface="Bodoni MT" panose="02070603080606020203" pitchFamily="18" charset="0"/>
              </a:rPr>
              <a:t>, Junior </a:t>
            </a:r>
            <a:r>
              <a:rPr lang="en-GB" sz="2000" dirty="0" err="1">
                <a:latin typeface="Bodoni MT" panose="02070603080606020203" pitchFamily="18" charset="0"/>
              </a:rPr>
              <a:t>Firpo</a:t>
            </a:r>
            <a:r>
              <a:rPr lang="en-GB" sz="2000" dirty="0">
                <a:latin typeface="Bodoni MT" panose="02070603080606020203" pitchFamily="18" charset="0"/>
              </a:rPr>
              <a:t>, Tyrone </a:t>
            </a:r>
            <a:r>
              <a:rPr lang="en-GB" sz="2000" dirty="0" err="1">
                <a:latin typeface="Bodoni MT" panose="02070603080606020203" pitchFamily="18" charset="0"/>
              </a:rPr>
              <a:t>Mings</a:t>
            </a:r>
            <a:r>
              <a:rPr lang="en-GB" sz="2000" dirty="0">
                <a:latin typeface="Bodoni MT" panose="02070603080606020203" pitchFamily="18" charset="0"/>
              </a:rPr>
              <a:t> got the highest number of yellow cards(11) over the season. </a:t>
            </a:r>
            <a:endParaRPr lang="en-IN" sz="2000" dirty="0"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7641E-BA2E-77FA-1581-C880198D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7" y="2026024"/>
            <a:ext cx="9000564" cy="39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5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087F-6147-9692-2B8C-4DFD7E4F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65"/>
            <a:ext cx="10515600" cy="586319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</a:rPr>
              <a:t>Players with the most red cards</a:t>
            </a: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</a:rPr>
              <a:t>Conclusion: Raul Jimenez and </a:t>
            </a:r>
            <a:r>
              <a:rPr lang="en-GB" sz="2000" dirty="0" err="1">
                <a:latin typeface="Bodoni MT" panose="02070603080606020203" pitchFamily="18" charset="0"/>
              </a:rPr>
              <a:t>Ezri</a:t>
            </a:r>
            <a:r>
              <a:rPr lang="en-GB" sz="2000" dirty="0">
                <a:latin typeface="Bodoni MT" panose="02070603080606020203" pitchFamily="18" charset="0"/>
              </a:rPr>
              <a:t> </a:t>
            </a:r>
            <a:r>
              <a:rPr lang="en-GB" sz="2000" dirty="0" err="1">
                <a:latin typeface="Bodoni MT" panose="02070603080606020203" pitchFamily="18" charset="0"/>
              </a:rPr>
              <a:t>Konsa</a:t>
            </a:r>
            <a:r>
              <a:rPr lang="en-GB" sz="2000" dirty="0">
                <a:latin typeface="Bodoni MT" panose="02070603080606020203" pitchFamily="18" charset="0"/>
              </a:rPr>
              <a:t> received 2 red cards each. Hence both of them can be labelled as the most </a:t>
            </a:r>
            <a:r>
              <a:rPr lang="en-GB" sz="2000" dirty="0" err="1">
                <a:latin typeface="Bodoni MT" panose="02070603080606020203" pitchFamily="18" charset="0"/>
              </a:rPr>
              <a:t>indisciplined</a:t>
            </a:r>
            <a:r>
              <a:rPr lang="en-GB" sz="2000" dirty="0">
                <a:latin typeface="Bodoni MT" panose="02070603080606020203" pitchFamily="18" charset="0"/>
              </a:rPr>
              <a:t> players of the season.</a:t>
            </a:r>
            <a:endParaRPr lang="en-IN" sz="2000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E88F5-889A-6486-B93E-A1EAD6EA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88" y="2294965"/>
            <a:ext cx="7610918" cy="40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92EC-9BC0-1124-F145-37276965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B282-317D-544D-80C8-20D6DA10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6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1765-AA85-D2AD-DBFC-45A116B9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4F74-31C3-64DB-2C32-68793BCD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2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0F8B-C908-AEF6-BF71-CD78AD3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0F07-478A-6657-ADB8-6B752F43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43D6-D5EE-B506-9D44-43C60E5F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Arial Black" panose="020B0A04020102020204" pitchFamily="34" charset="0"/>
              </a:rPr>
              <a:t>About the project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CC05-8079-3E45-611E-A2224C6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30"/>
            <a:ext cx="10515600" cy="4787434"/>
          </a:xfrm>
        </p:spPr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Bodoni MT" panose="02070603080606020203" pitchFamily="18" charset="0"/>
              </a:rPr>
              <a:t>In this project we did a detaile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d </a:t>
            </a:r>
            <a:r>
              <a:rPr lang="en-GB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Bodoni MT" panose="02070603080606020203" pitchFamily="18" charset="0"/>
              </a:rPr>
              <a:t>analysis of the dataset of English Premier League 2021-22. 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Firstly, we had to clean the data and rename some columns having similar names. Following this we identified the total number of null rows in the data. Then, u</a:t>
            </a:r>
            <a:r>
              <a:rPr lang="en-GB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Bodoni MT" panose="02070603080606020203" pitchFamily="18" charset="0"/>
              </a:rPr>
              <a:t>sing various data analysis techniques and commands we obtained different visualization and interesting patterns driven from data itself.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123F-DCD1-D095-0B33-C2FAACC2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Autofit/>
          </a:bodyPr>
          <a:lstStyle/>
          <a:p>
            <a:pPr algn="ctr"/>
            <a:r>
              <a:rPr lang="en-GB" sz="4800" dirty="0">
                <a:latin typeface="Arial Black" panose="020B0A04020102020204" pitchFamily="34" charset="0"/>
              </a:rPr>
              <a:t>DATASET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CB04D-F0C2-1103-BDDD-42B85FE1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Arial Black" panose="020B0A04020102020204" pitchFamily="34" charset="0"/>
              </a:rPr>
              <a:t>The dataset contains stats of all the players of all 20 teams that contested in 2021-22 season of English premier league. 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C561B-BF80-C718-C86D-421D3D7D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45" y="3236589"/>
            <a:ext cx="9114310" cy="29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7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6E9F-C5B2-3499-CDCD-10B1B75D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941"/>
            <a:ext cx="10515600" cy="590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Arial Black" panose="020B0A04020102020204" pitchFamily="34" charset="0"/>
              </a:rPr>
              <a:t>      RESULTS OBTAINED FROM THE DATA</a:t>
            </a:r>
          </a:p>
          <a:p>
            <a:r>
              <a:rPr lang="en-GB" sz="2000" dirty="0" err="1">
                <a:latin typeface="Bodoni MT" panose="02070603080606020203" pitchFamily="18" charset="0"/>
              </a:rPr>
              <a:t>Countrywise</a:t>
            </a:r>
            <a:r>
              <a:rPr lang="en-GB" sz="2000" dirty="0">
                <a:latin typeface="Bodoni MT" panose="02070603080606020203" pitchFamily="18" charset="0"/>
              </a:rPr>
              <a:t> representation in EPL</a:t>
            </a: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</a:rPr>
              <a:t>Conclusion: England has the highest number of players playing for different teams in the EPL followed by France, Spain, Brazil, Scotland which complete the top 5.</a:t>
            </a:r>
          </a:p>
          <a:p>
            <a:endParaRPr lang="en-IN" sz="2000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2502F-78AD-632E-934D-94065F93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34" y="3343836"/>
            <a:ext cx="7682391" cy="33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7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17BE64-A47A-EAD8-5AD3-22595EB5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300"/>
            <a:ext cx="10515600" cy="59356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</a:rPr>
              <a:t>Teams with most number of players in the squad</a:t>
            </a:r>
          </a:p>
          <a:p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</a:rPr>
              <a:t>Conclusion : Arsenal and Aston villa have the biggest squads in the EPL. Whereas, Crystal palace and Southampton have the smallest squads.</a:t>
            </a:r>
          </a:p>
          <a:p>
            <a:pPr marL="0" indent="0">
              <a:buNone/>
            </a:pPr>
            <a:endParaRPr lang="en-IN" sz="2000" dirty="0">
              <a:latin typeface="Bodoni MT" panose="020706030806060202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1CC56-83BD-042B-E8DD-A314C40F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2490454"/>
            <a:ext cx="5047130" cy="4218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13E8C-EEC9-CE54-0E82-86C5F2CAD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4" y="2397956"/>
            <a:ext cx="4520532" cy="42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DD6F-3C25-D2AD-0254-665A1337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/>
          <a:lstStyle/>
          <a:p>
            <a:r>
              <a:rPr lang="en-GB" sz="2000" dirty="0">
                <a:latin typeface="Bodoni MT" panose="02070603080606020203" pitchFamily="18" charset="0"/>
              </a:rPr>
              <a:t>Under-20 players in each team </a:t>
            </a: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</a:rPr>
              <a:t>Conclusion: Arsenal has most players aged 20 or less in the team followed by Aston villa and Leeds united. Newcastle &amp; Chelsea having the joint least U-20 players.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82F0D-E6FC-E0FF-21AB-A02199F3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619" y="1981200"/>
            <a:ext cx="5288738" cy="39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4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39DF-2286-F324-9C92-9448A224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</a:rPr>
              <a:t>Players under each age group</a:t>
            </a: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</a:rPr>
              <a:t>Conclusion: Most of the players who currently play in the EPL are aged between 20-25. More than 60% of players are 20-30 years old.</a:t>
            </a:r>
            <a:endParaRPr lang="en-IN" sz="2000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E53B3-41DA-1D2B-D0E1-6DB04BDA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79" y="2206718"/>
            <a:ext cx="448856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25A5-F846-A09B-3A3D-66D95FF9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206188"/>
            <a:ext cx="10515600" cy="5961810"/>
          </a:xfrm>
        </p:spPr>
        <p:txBody>
          <a:bodyPr/>
          <a:lstStyle/>
          <a:p>
            <a:r>
              <a:rPr lang="en-GB" sz="2000" dirty="0">
                <a:latin typeface="Bodoni MT" panose="02070603080606020203" pitchFamily="18" charset="0"/>
              </a:rPr>
              <a:t>Average age of players of each team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</a:rPr>
              <a:t>Conclusion: Newcastle United have the highest average age of players present in the team </a:t>
            </a:r>
            <a:endParaRPr lang="en-IN" sz="2000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B1656-33DF-3F10-033F-ACE365B6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2088777"/>
            <a:ext cx="7503459" cy="39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A44E-8B98-170A-2E9E-47869790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r>
              <a:rPr lang="en-GB" sz="2000" dirty="0">
                <a:latin typeface="Bodoni MT" panose="02070603080606020203" pitchFamily="18" charset="0"/>
              </a:rPr>
              <a:t>Total Goals scored in the season : 1037</a:t>
            </a:r>
          </a:p>
          <a:p>
            <a:r>
              <a:rPr lang="en-GB" sz="2000" dirty="0">
                <a:latin typeface="Bodoni MT" panose="02070603080606020203" pitchFamily="18" charset="0"/>
              </a:rPr>
              <a:t>Total Assists in the season : 745 </a:t>
            </a:r>
          </a:p>
          <a:p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</a:rPr>
              <a:t>Goals with and without assists </a:t>
            </a:r>
          </a:p>
          <a:p>
            <a:endParaRPr lang="en-GB" sz="2000" dirty="0">
              <a:latin typeface="Bodoni MT" panose="02070603080606020203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ADAAA-6C4E-38A5-215E-BC09E771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92" y="537882"/>
            <a:ext cx="3116850" cy="22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AA96D-87B3-B697-EAD2-641A38BB4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75" y="3429000"/>
            <a:ext cx="4220727" cy="33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3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Arial Black</vt:lpstr>
      <vt:lpstr>Bodoni MT</vt:lpstr>
      <vt:lpstr>Calibri</vt:lpstr>
      <vt:lpstr>Calibri Light</vt:lpstr>
      <vt:lpstr>Cooper Black</vt:lpstr>
      <vt:lpstr>DejaVu Serif Condensed</vt:lpstr>
      <vt:lpstr>Office Theme</vt:lpstr>
      <vt:lpstr>FOOTBALL DATA ANALYSIS</vt:lpstr>
      <vt:lpstr>About the project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DATA ANALYSIS</dc:title>
  <dc:creator>Yashvardhan Uniyal</dc:creator>
  <cp:lastModifiedBy>Yashvardhan Uniyal</cp:lastModifiedBy>
  <cp:revision>4</cp:revision>
  <dcterms:created xsi:type="dcterms:W3CDTF">2022-11-24T15:48:58Z</dcterms:created>
  <dcterms:modified xsi:type="dcterms:W3CDTF">2022-11-25T08:23:26Z</dcterms:modified>
</cp:coreProperties>
</file>