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Libre Franklin"/>
      <p:regular r:id="rId34"/>
      <p:bold r:id="rId35"/>
      <p:italic r:id="rId36"/>
      <p:boldItalic r:id="rId37"/>
    </p:embeddedFont>
    <p:embeddedFont>
      <p:font typeface="Franklin Gothic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6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9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FranklinGothic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e742858b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e742858b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e742858be_1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7e742858be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7e742858be_1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f258c8fb8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7f258c8fb8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7f258c8fb8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f258c8fb8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7f258c8fb8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7f258c8fb8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f258c8fb8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7f258c8fb8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7f258c8fb8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e742858be_5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7e742858be_5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7e742858be_5_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f258c8fb8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7f258c8fb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7f258c8fb8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258c8fb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258c8fb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f258c8fb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f258c8fb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f258c8fb8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37f258c8fb8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7f258c8fb8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f258c8f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7f258c8f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e742858be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7e742858be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7e742858be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e742858be_5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37e742858be_5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7e742858be_5_1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f258c8f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f258c8f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7f258c8f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7f258c8f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7f258c8f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7f258c8f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7e742858be_5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37e742858be_5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7e742858be_5_1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c5bb6ce0a47922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7c5bb6ce0a47922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7c5bb6ce0a47922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c5bb6ce0a47922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7c5bb6ce0a47922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7c5bb6ce0a47922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7e742858be_5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37e742858be_5_1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7e742858be_5_1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e742858be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7e742858be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7e742858be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e742858be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7e742858be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7e742858be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e742858be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7e742858be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7e742858be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e742858be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7e742858be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7e742858be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e742858be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7e742858be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7e742858be_1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e742858be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7e742858be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7e742858be_1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e742858be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7e742858be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7e742858be_1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732428" y="308609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7" name="Google Shape;57;p14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58" name="Google Shape;58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61" name="Google Shape;61;p14"/>
          <p:cNvCxnSpPr/>
          <p:nvPr/>
        </p:nvCxnSpPr>
        <p:spPr>
          <a:xfrm>
            <a:off x="473202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64" name="Google Shape;64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 txBox="1"/>
          <p:nvPr>
            <p:ph type="title"/>
          </p:nvPr>
        </p:nvSpPr>
        <p:spPr>
          <a:xfrm>
            <a:off x="445770" y="142179"/>
            <a:ext cx="5090810" cy="11951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45769" y="1711439"/>
            <a:ext cx="5090810" cy="2781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342900" lvl="0" marL="45720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ts val="1800"/>
              <a:buFont typeface="Arial"/>
              <a:buChar char="•"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3" name="Google Shape;73;p15"/>
          <p:cNvCxnSpPr/>
          <p:nvPr/>
        </p:nvCxnSpPr>
        <p:spPr>
          <a:xfrm>
            <a:off x="445770" y="1611630"/>
            <a:ext cx="1597914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>
            <p:ph idx="2" type="pic"/>
          </p:nvPr>
        </p:nvSpPr>
        <p:spPr>
          <a:xfrm>
            <a:off x="0" y="0"/>
            <a:ext cx="9144000" cy="5160407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732019" y="333700"/>
            <a:ext cx="4108109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Franklin Gothic"/>
              <a:buNone/>
              <a:defRPr b="1" i="0" sz="45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4732020" y="2963882"/>
            <a:ext cx="1600200" cy="754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4724876" y="322897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0" y="-8335"/>
            <a:ext cx="4343400" cy="516017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24876" y="3426452"/>
            <a:ext cx="41148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2" name="Google Shape;82;p17"/>
          <p:cNvCxnSpPr/>
          <p:nvPr/>
        </p:nvCxnSpPr>
        <p:spPr>
          <a:xfrm>
            <a:off x="473202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8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86" name="Google Shape;86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9" name="Google Shape;89;p18"/>
          <p:cNvSpPr txBox="1"/>
          <p:nvPr>
            <p:ph type="title"/>
          </p:nvPr>
        </p:nvSpPr>
        <p:spPr>
          <a:xfrm>
            <a:off x="445770" y="77156"/>
            <a:ext cx="8155305" cy="12601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743200" y="1711506"/>
            <a:ext cx="5857875" cy="2774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4732428" y="308609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19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96" name="Google Shape;96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99" name="Google Shape;99;p19"/>
          <p:cNvCxnSpPr/>
          <p:nvPr/>
        </p:nvCxnSpPr>
        <p:spPr>
          <a:xfrm>
            <a:off x="473202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32429" y="3412164"/>
            <a:ext cx="41148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>
  <p:cSld name="Title and Two Content 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103" name="Google Shape;103;p2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6" name="Google Shape;106;p20"/>
          <p:cNvSpPr txBox="1"/>
          <p:nvPr>
            <p:ph type="title"/>
          </p:nvPr>
        </p:nvSpPr>
        <p:spPr>
          <a:xfrm>
            <a:off x="445770" y="208597"/>
            <a:ext cx="7333774" cy="112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45770" y="2007394"/>
            <a:ext cx="3368120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411424" y="2007394"/>
            <a:ext cx="3368120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1" name="Google Shape;111;p20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1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14" name="Google Shape;114;p2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9" name="Google Shape;119;p21"/>
          <p:cNvSpPr txBox="1"/>
          <p:nvPr>
            <p:ph type="title"/>
          </p:nvPr>
        </p:nvSpPr>
        <p:spPr>
          <a:xfrm>
            <a:off x="4739164" y="2624750"/>
            <a:ext cx="3704750" cy="190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0" name="Google Shape;120;p21"/>
          <p:cNvCxnSpPr/>
          <p:nvPr/>
        </p:nvCxnSpPr>
        <p:spPr>
          <a:xfrm>
            <a:off x="4760595" y="47348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2914" y="342901"/>
            <a:ext cx="3898702" cy="17287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20572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eriod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lphaLcPeriod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arenR"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None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eriod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45770" y="2107946"/>
            <a:ext cx="3898702" cy="248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Picture">
  <p:cSld name="Title Content and Picture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482" y="208597"/>
            <a:ext cx="3797618" cy="1765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45770" y="2459684"/>
            <a:ext cx="3783330" cy="2245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8" name="Google Shape;128;p22"/>
          <p:cNvCxnSpPr/>
          <p:nvPr/>
        </p:nvCxnSpPr>
        <p:spPr>
          <a:xfrm>
            <a:off x="445770" y="2248094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2"/>
          <p:cNvSpPr/>
          <p:nvPr>
            <p:ph idx="2" type="pic"/>
          </p:nvPr>
        </p:nvSpPr>
        <p:spPr>
          <a:xfrm>
            <a:off x="4572000" y="0"/>
            <a:ext cx="4588669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3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34" name="Google Shape;134;p2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7" name="Google Shape;137;p23"/>
          <p:cNvSpPr txBox="1"/>
          <p:nvPr>
            <p:ph type="title"/>
          </p:nvPr>
        </p:nvSpPr>
        <p:spPr>
          <a:xfrm>
            <a:off x="2746057" y="3496288"/>
            <a:ext cx="5952173" cy="10355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8" name="Google Shape;138;p23"/>
          <p:cNvCxnSpPr/>
          <p:nvPr/>
        </p:nvCxnSpPr>
        <p:spPr>
          <a:xfrm>
            <a:off x="2753201" y="47348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2914" y="438004"/>
            <a:ext cx="2118836" cy="29992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2057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2753200" y="438004"/>
            <a:ext cx="5945029" cy="29992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4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145" name="Google Shape;145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8" name="Google Shape;148;p24"/>
          <p:cNvSpPr txBox="1"/>
          <p:nvPr>
            <p:ph type="title"/>
          </p:nvPr>
        </p:nvSpPr>
        <p:spPr>
          <a:xfrm>
            <a:off x="445770" y="148806"/>
            <a:ext cx="8229600" cy="1180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9" name="Google Shape;149;p24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46642" y="2007394"/>
            <a:ext cx="4310063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5715000" y="2007394"/>
            <a:ext cx="2960370" cy="26981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45770" y="151800"/>
            <a:ext cx="8229600" cy="11777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5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8" name="Google Shape;158;p25"/>
          <p:cNvCxnSpPr/>
          <p:nvPr/>
        </p:nvCxnSpPr>
        <p:spPr>
          <a:xfrm>
            <a:off x="445770" y="1611630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445770" y="308609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1" name="Google Shape;161;p26"/>
          <p:cNvGrpSpPr/>
          <p:nvPr/>
        </p:nvGrpSpPr>
        <p:grpSpPr>
          <a:xfrm rot="10800000">
            <a:off x="4569564" y="0"/>
            <a:ext cx="4574436" cy="4574436"/>
            <a:chOff x="0" y="12289"/>
            <a:chExt cx="3550" cy="3551"/>
          </a:xfrm>
        </p:grpSpPr>
        <p:sp>
          <p:nvSpPr>
            <p:cNvPr id="162" name="Google Shape;162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45770" y="3412164"/>
            <a:ext cx="41148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6" name="Google Shape;166;p26"/>
          <p:cNvCxnSpPr/>
          <p:nvPr/>
        </p:nvCxnSpPr>
        <p:spPr>
          <a:xfrm>
            <a:off x="445770" y="2962656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45770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45770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50236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45770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4732428" y="308609"/>
            <a:ext cx="4114800" cy="24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DockNStock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4732425" y="3181650"/>
            <a:ext cx="41148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5900" lvl="0" marL="215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800"/>
              <a:buChar char="•"/>
            </a:pPr>
            <a:r>
              <a:rPr b="1" lang="en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Francesco Sidella - 2204034</a:t>
            </a:r>
            <a:endParaRPr b="1" sz="1800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ts val="1800"/>
              <a:buChar char="•"/>
            </a:pPr>
            <a:r>
              <a:rPr b="1" lang="en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Giovanni Canedoli - 1991710</a:t>
            </a:r>
            <a:endParaRPr b="1" sz="1800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15900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ts val="1800"/>
              <a:buChar char="•"/>
            </a:pPr>
            <a:r>
              <a:rPr b="1" lang="en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Linda Labonia - 2219714</a:t>
            </a:r>
            <a:endParaRPr b="1" sz="1800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445200" y="170325"/>
            <a:ext cx="22980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Shopping cart</a:t>
            </a:r>
            <a:endParaRPr/>
          </a:p>
        </p:txBody>
      </p:sp>
      <p:grpSp>
        <p:nvGrpSpPr>
          <p:cNvPr id="264" name="Google Shape;264;p36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65" name="Google Shape;265;p3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68" name="Google Shape;268;p36"/>
          <p:cNvSpPr txBox="1"/>
          <p:nvPr/>
        </p:nvSpPr>
        <p:spPr>
          <a:xfrm>
            <a:off x="2675625" y="-262600"/>
            <a:ext cx="647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remove products from my cart, so that I can adjust my order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view all products in my cart, so that I can review my selection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select the quantity of each product in my cart, so that I can customize my purchase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submit my cart, so that I can place an order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receive a confirmation message when the order is placed, so that I know it was successful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receive an error message if the requested quantity is not available, so that I can adjust my cart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07" y="2571750"/>
            <a:ext cx="3811830" cy="2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45200" y="170325"/>
            <a:ext cx="22980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Add products</a:t>
            </a:r>
            <a:endParaRPr/>
          </a:p>
        </p:txBody>
      </p:sp>
      <p:grpSp>
        <p:nvGrpSpPr>
          <p:cNvPr id="276" name="Google Shape;276;p37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77" name="Google Shape;277;p3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0" name="Google Shape;280;p37"/>
          <p:cNvSpPr txBox="1"/>
          <p:nvPr/>
        </p:nvSpPr>
        <p:spPr>
          <a:xfrm>
            <a:off x="2371825" y="657225"/>
            <a:ext cx="64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Supermarket, I want to add new products, so that I can expand my catalog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907" y="1898300"/>
            <a:ext cx="5056633" cy="308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467175" y="170325"/>
            <a:ext cx="27618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Supermarkets stock</a:t>
            </a:r>
            <a:endParaRPr/>
          </a:p>
        </p:txBody>
      </p:sp>
      <p:grpSp>
        <p:nvGrpSpPr>
          <p:cNvPr id="288" name="Google Shape;288;p38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89" name="Google Shape;289;p3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92" name="Google Shape;292;p38"/>
          <p:cNvSpPr txBox="1"/>
          <p:nvPr/>
        </p:nvSpPr>
        <p:spPr>
          <a:xfrm>
            <a:off x="3097450" y="285750"/>
            <a:ext cx="589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Supermarket, I want to view the list of all my products, so that I can manage and monitor my catalog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Supermarket, I want to update the details of my products, so that the catalog is always accurate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 As a Supermarket, I want to update only the quantity of a product, so that stock levels are kept accurate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50" y="1978950"/>
            <a:ext cx="4772876" cy="2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21825" y="975225"/>
            <a:ext cx="2219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Orders</a:t>
            </a:r>
            <a:endParaRPr/>
          </a:p>
        </p:txBody>
      </p:sp>
      <p:grpSp>
        <p:nvGrpSpPr>
          <p:cNvPr id="300" name="Google Shape;300;p39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301" name="Google Shape;301;p3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04" name="Google Shape;304;p39"/>
          <p:cNvSpPr txBox="1"/>
          <p:nvPr/>
        </p:nvSpPr>
        <p:spPr>
          <a:xfrm>
            <a:off x="2514600" y="908475"/>
            <a:ext cx="63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Supermarket, I want to view received orders, so that I can process them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032" y="1832000"/>
            <a:ext cx="5056631" cy="30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ctrTitle"/>
          </p:nvPr>
        </p:nvSpPr>
        <p:spPr>
          <a:xfrm>
            <a:off x="4732425" y="308600"/>
            <a:ext cx="4212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Effort &amp; Work Progress Overview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433175" y="959025"/>
            <a:ext cx="474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Function Points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&amp; COCOMO II</a:t>
            </a:r>
            <a:endParaRPr/>
          </a:p>
        </p:txBody>
      </p:sp>
      <p:grpSp>
        <p:nvGrpSpPr>
          <p:cNvPr id="318" name="Google Shape;318;p4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319" name="Google Shape;319;p4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51" y="1953775"/>
            <a:ext cx="7396125" cy="310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/>
        </p:nvSpPr>
        <p:spPr>
          <a:xfrm>
            <a:off x="3687525" y="285750"/>
            <a:ext cx="4742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Adjusted Function Points (AFP): 109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Equivalent SLOC (Python, 21 SLOC/FP): ~2292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Effort (PM): ~6.4 person-months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Schedule (Duration): ~6.4 months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Average team size: ~1 full-time developer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45772" y="197025"/>
            <a:ext cx="30693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</a:t>
            </a:r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488525"/>
            <a:ext cx="4702126" cy="35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/>
        </p:nvSpPr>
        <p:spPr>
          <a:xfrm>
            <a:off x="3914925" y="303825"/>
            <a:ext cx="491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Project divided into 5 main work packages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Tasks distributed across 5 sprints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Each task with estimated and completed hours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Clear assignment of responsibilities to team members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458147" y="197025"/>
            <a:ext cx="30693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5" y="1840900"/>
            <a:ext cx="8058998" cy="28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3"/>
          <p:cNvSpPr txBox="1"/>
          <p:nvPr/>
        </p:nvSpPr>
        <p:spPr>
          <a:xfrm>
            <a:off x="4337175" y="734975"/>
            <a:ext cx="315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185 Estimated Hours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189 Completed Hours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type="ctrTitle"/>
          </p:nvPr>
        </p:nvSpPr>
        <p:spPr>
          <a:xfrm>
            <a:off x="4732428" y="308609"/>
            <a:ext cx="4114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System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2743200" y="1711503"/>
            <a:ext cx="5857800" cy="13449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architecture is based on microservices, each </a:t>
            </a:r>
            <a:r>
              <a:rPr lang="en" sz="1400"/>
              <a:t>process is running in its own docker container and they are orchestrated with docker-compose</a:t>
            </a:r>
            <a:endParaRPr sz="1400"/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500" y="3056400"/>
            <a:ext cx="1323552" cy="11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45770" y="142179"/>
            <a:ext cx="5090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45300" y="1710925"/>
            <a:ext cx="51612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9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6095">
                <a:solidFill>
                  <a:schemeClr val="dk1"/>
                </a:solidFill>
              </a:rPr>
              <a:t>DockNStock is a distributed retail platform that connects supermarkets with end customers.</a:t>
            </a:r>
            <a:endParaRPr b="0" sz="6095">
              <a:solidFill>
                <a:schemeClr val="dk1"/>
              </a:solidFill>
            </a:endParaRPr>
          </a:p>
          <a:p>
            <a:pPr indent="-32537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6095">
                <a:solidFill>
                  <a:schemeClr val="dk1"/>
                </a:solidFill>
              </a:rPr>
              <a:t>The system allows customers to register and log in, browse products, like them, comment on them and manage a shopping cart to place orders.</a:t>
            </a:r>
            <a:endParaRPr b="0" sz="6095">
              <a:solidFill>
                <a:schemeClr val="dk1"/>
              </a:solidFill>
            </a:endParaRPr>
          </a:p>
          <a:p>
            <a:pPr indent="-325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6095">
                <a:solidFill>
                  <a:schemeClr val="dk1"/>
                </a:solidFill>
              </a:rPr>
              <a:t>Supermarkets can register on the platform, receive incoming orders and manage their catalogs by adding and modifying products. </a:t>
            </a:r>
            <a:endParaRPr b="0" sz="6095">
              <a:solidFill>
                <a:schemeClr val="dk1"/>
              </a:solidFill>
            </a:endParaRPr>
          </a:p>
          <a:p>
            <a:pPr indent="0" lvl="0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3788">
              <a:solidFill>
                <a:schemeClr val="dk1"/>
              </a:solidFill>
            </a:endParaRPr>
          </a:p>
          <a:p>
            <a:pPr indent="-114300" lvl="0" marL="6731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500">
              <a:solidFill>
                <a:schemeClr val="dk1"/>
              </a:solidFill>
            </a:endParaRPr>
          </a:p>
          <a:p>
            <a:pPr indent="-114300" lvl="0" marL="215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500">
              <a:solidFill>
                <a:schemeClr val="dk1"/>
              </a:solidFill>
            </a:endParaRPr>
          </a:p>
          <a:p>
            <a:pPr indent="0" lvl="0" marL="215900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445770" y="142179"/>
            <a:ext cx="5090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Docker Containers</a:t>
            </a:r>
            <a:endParaRPr/>
          </a:p>
        </p:txBody>
      </p:sp>
      <p:sp>
        <p:nvSpPr>
          <p:cNvPr id="357" name="Google Shape;357;p46"/>
          <p:cNvSpPr/>
          <p:nvPr/>
        </p:nvSpPr>
        <p:spPr>
          <a:xfrm>
            <a:off x="161475" y="1784600"/>
            <a:ext cx="2484000" cy="88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8" name="Google Shape;358;p46"/>
          <p:cNvSpPr/>
          <p:nvPr/>
        </p:nvSpPr>
        <p:spPr>
          <a:xfrm>
            <a:off x="184475" y="2822150"/>
            <a:ext cx="5090700" cy="112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9" name="Google Shape;359;p46"/>
          <p:cNvSpPr/>
          <p:nvPr/>
        </p:nvSpPr>
        <p:spPr>
          <a:xfrm>
            <a:off x="161475" y="4095725"/>
            <a:ext cx="5090700" cy="88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2768175" y="1784600"/>
            <a:ext cx="2484000" cy="88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1" name="Google Shape;3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50" y="2161735"/>
            <a:ext cx="762176" cy="44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295" y="1907153"/>
            <a:ext cx="762174" cy="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45" y="1907141"/>
            <a:ext cx="762174" cy="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57" y="4218241"/>
            <a:ext cx="762174" cy="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82" y="4222237"/>
            <a:ext cx="620384" cy="6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2224" y="1846163"/>
            <a:ext cx="762175" cy="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2387" y="1907725"/>
            <a:ext cx="762175" cy="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02" y="2223310"/>
            <a:ext cx="762176" cy="44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2913" y="1846175"/>
            <a:ext cx="823749" cy="32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8363" y="1846175"/>
            <a:ext cx="823749" cy="32950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6"/>
          <p:cNvSpPr txBox="1"/>
          <p:nvPr/>
        </p:nvSpPr>
        <p:spPr>
          <a:xfrm>
            <a:off x="5754023" y="2730563"/>
            <a:ext cx="323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Two Front End Containers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One API Layer Container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One State Management Container 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46"/>
          <p:cNvSpPr/>
          <p:nvPr/>
        </p:nvSpPr>
        <p:spPr>
          <a:xfrm>
            <a:off x="3720900" y="2998175"/>
            <a:ext cx="1288200" cy="70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2550" y="3072575"/>
            <a:ext cx="558899" cy="5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6"/>
          <p:cNvSpPr/>
          <p:nvPr/>
        </p:nvSpPr>
        <p:spPr>
          <a:xfrm>
            <a:off x="285750" y="2967700"/>
            <a:ext cx="3189300" cy="88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5" name="Google Shape;3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95" y="3062703"/>
            <a:ext cx="762174" cy="64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8112" y="2878413"/>
            <a:ext cx="762175" cy="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1263" y="3351890"/>
            <a:ext cx="620400" cy="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69572" y="3062708"/>
            <a:ext cx="620400" cy="393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46"/>
          <p:cNvCxnSpPr/>
          <p:nvPr/>
        </p:nvCxnSpPr>
        <p:spPr>
          <a:xfrm>
            <a:off x="1173600" y="2435700"/>
            <a:ext cx="599700" cy="64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6"/>
          <p:cNvCxnSpPr/>
          <p:nvPr/>
        </p:nvCxnSpPr>
        <p:spPr>
          <a:xfrm flipH="1">
            <a:off x="2117761" y="2671800"/>
            <a:ext cx="1455600" cy="4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46"/>
          <p:cNvCxnSpPr>
            <a:stCxn id="378" idx="3"/>
            <a:endCxn id="373" idx="1"/>
          </p:cNvCxnSpPr>
          <p:nvPr/>
        </p:nvCxnSpPr>
        <p:spPr>
          <a:xfrm>
            <a:off x="3389972" y="3259505"/>
            <a:ext cx="902700" cy="9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6"/>
          <p:cNvCxnSpPr>
            <a:stCxn id="373" idx="1"/>
            <a:endCxn id="378" idx="2"/>
          </p:cNvCxnSpPr>
          <p:nvPr/>
        </p:nvCxnSpPr>
        <p:spPr>
          <a:xfrm flipH="1">
            <a:off x="3079650" y="3352024"/>
            <a:ext cx="1212900" cy="10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6"/>
          <p:cNvCxnSpPr/>
          <p:nvPr/>
        </p:nvCxnSpPr>
        <p:spPr>
          <a:xfrm>
            <a:off x="2216075" y="3773200"/>
            <a:ext cx="226200" cy="7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6"/>
          <p:cNvCxnSpPr/>
          <p:nvPr/>
        </p:nvCxnSpPr>
        <p:spPr>
          <a:xfrm rot="10800000">
            <a:off x="1488250" y="2455400"/>
            <a:ext cx="550800" cy="62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6"/>
          <p:cNvCxnSpPr>
            <a:endCxn id="366" idx="2"/>
          </p:cNvCxnSpPr>
          <p:nvPr/>
        </p:nvCxnSpPr>
        <p:spPr>
          <a:xfrm flipH="1" rot="10800000">
            <a:off x="2452211" y="2608337"/>
            <a:ext cx="1571100" cy="46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391" name="Google Shape;391;p47"/>
          <p:cNvSpPr txBox="1"/>
          <p:nvPr>
            <p:ph idx="1" type="body"/>
          </p:nvPr>
        </p:nvSpPr>
        <p:spPr>
          <a:xfrm>
            <a:off x="2743200" y="1711503"/>
            <a:ext cx="5857800" cy="13449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use Flask and Jinja to render pages server side and push them to our users w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ith the front end containers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690" y="3208125"/>
            <a:ext cx="2659374" cy="10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00" y="3208125"/>
            <a:ext cx="1344850" cy="1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2743200" y="1711503"/>
            <a:ext cx="5857800" cy="13449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SQLAlchemy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an Object-Relational Mapper (ORM) to map our internal objects to our relational database.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873" y="3194073"/>
            <a:ext cx="1344900" cy="13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2743200" y="1711503"/>
            <a:ext cx="5857800" cy="13449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➔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persistence is possible thanks to PostgreSQL, a relational database that provides data consis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tency and reliability.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125" y="3716951"/>
            <a:ext cx="988350" cy="10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445770" y="77156"/>
            <a:ext cx="8155305" cy="12601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Front End</a:t>
            </a:r>
            <a:endParaRPr/>
          </a:p>
        </p:txBody>
      </p:sp>
      <p:grpSp>
        <p:nvGrpSpPr>
          <p:cNvPr id="414" name="Google Shape;414;p50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415" name="Google Shape;415;p5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18" name="Google Shape;418;p50"/>
          <p:cNvSpPr txBox="1"/>
          <p:nvPr/>
        </p:nvSpPr>
        <p:spPr>
          <a:xfrm>
            <a:off x="2200275" y="1714500"/>
            <a:ext cx="68790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Business Service: Interface for supermarkets, manages products, their availability and orders from the customers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Customer Service: Interface for buyers, displays the products from every single supermarket, allows the user to save any interesting items and to put them in a shopping cart to buy them from the respective supermarkets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Back End: API Layer</a:t>
            </a:r>
            <a:endParaRPr/>
          </a:p>
        </p:txBody>
      </p:sp>
      <p:grpSp>
        <p:nvGrpSpPr>
          <p:cNvPr id="425" name="Google Shape;425;p5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426" name="Google Shape;426;p5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29" name="Google Shape;429;p51"/>
          <p:cNvSpPr txBox="1"/>
          <p:nvPr/>
        </p:nvSpPr>
        <p:spPr>
          <a:xfrm>
            <a:off x="2200275" y="1714500"/>
            <a:ext cx="68790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Bridge between the frontend and the database, also provides other utilities for images upload, user registration, authentication and account recovery.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Back End: SQL Database and Storage Management</a:t>
            </a:r>
            <a:endParaRPr/>
          </a:p>
        </p:txBody>
      </p:sp>
      <p:grpSp>
        <p:nvGrpSpPr>
          <p:cNvPr id="436" name="Google Shape;436;p5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437" name="Google Shape;437;p5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9" name="Google Shape;439;p5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40" name="Google Shape;440;p52"/>
          <p:cNvSpPr txBox="1"/>
          <p:nvPr/>
        </p:nvSpPr>
        <p:spPr>
          <a:xfrm>
            <a:off x="2200275" y="1714500"/>
            <a:ext cx="6879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Handled </a:t>
            </a:r>
            <a:r>
              <a:rPr lang="en">
                <a:solidFill>
                  <a:schemeClr val="dk1"/>
                </a:solidFill>
              </a:rPr>
              <a:t>using PostgreSQL</a:t>
            </a:r>
            <a:r>
              <a:rPr lang="en">
                <a:solidFill>
                  <a:schemeClr val="dk1"/>
                </a:solidFill>
              </a:rPr>
              <a:t>. The management of this layer can be handled through the dedicated api or by manually accessing the container using docker and psql.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ctrTitle"/>
          </p:nvPr>
        </p:nvSpPr>
        <p:spPr>
          <a:xfrm>
            <a:off x="445770" y="308609"/>
            <a:ext cx="4114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4732428" y="308609"/>
            <a:ext cx="4114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</a:pPr>
            <a:r>
              <a:rPr lang="en"/>
              <a:t>User Stories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Sign up</a:t>
            </a:r>
            <a:endParaRPr/>
          </a:p>
        </p:txBody>
      </p:sp>
      <p:grpSp>
        <p:nvGrpSpPr>
          <p:cNvPr id="192" name="Google Shape;192;p30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93" name="Google Shape;193;p3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525" y="1714500"/>
            <a:ext cx="5057525" cy="30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2195988" y="841725"/>
            <a:ext cx="69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 a Customer, I want to register, so that I can create my profile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 a Supermarket, I want to register, so that I can create my business account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Sign in</a:t>
            </a:r>
            <a:endParaRPr/>
          </a:p>
        </p:txBody>
      </p:sp>
      <p:grpSp>
        <p:nvGrpSpPr>
          <p:cNvPr id="204" name="Google Shape;204;p3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05" name="Google Shape;205;p3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1983950"/>
            <a:ext cx="5056631" cy="3081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2314575" y="534775"/>
            <a:ext cx="671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 a Customer, I want to login, so that I can access the service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 a Customer, I want to logout, so that I can end my session securely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 a Supermarket, I want to login, so that I can manage my catalog and orders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As a Supermarket, I want to logout, so that I can end my session securely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445774" y="77150"/>
            <a:ext cx="27831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Password recovery</a:t>
            </a:r>
            <a:endParaRPr/>
          </a:p>
        </p:txBody>
      </p:sp>
      <p:grpSp>
        <p:nvGrpSpPr>
          <p:cNvPr id="216" name="Google Shape;216;p3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17" name="Google Shape;217;p3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07" y="1776231"/>
            <a:ext cx="5056632" cy="3081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2675625" y="452400"/>
            <a:ext cx="647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recover my password, so that I can regain access to my account 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Supermarket, I want to recover my password, so that I can regain access to my account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45774" y="77150"/>
            <a:ext cx="27831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Product catalog</a:t>
            </a:r>
            <a:endParaRPr/>
          </a:p>
        </p:txBody>
      </p:sp>
      <p:grpSp>
        <p:nvGrpSpPr>
          <p:cNvPr id="228" name="Google Shape;228;p33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29" name="Google Shape;229;p3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2" name="Google Shape;232;p33"/>
          <p:cNvSpPr txBox="1"/>
          <p:nvPr/>
        </p:nvSpPr>
        <p:spPr>
          <a:xfrm>
            <a:off x="2675625" y="77150"/>
            <a:ext cx="647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view all available products, so that I can choose what to buy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like a product, so that I can express my preference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unlike a product, so that I can change my mind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add products to my cart, so that I can prepare for checkout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0" y="1776225"/>
            <a:ext cx="5056632" cy="30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445774" y="77150"/>
            <a:ext cx="27831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Likes</a:t>
            </a:r>
            <a:endParaRPr/>
          </a:p>
        </p:txBody>
      </p:sp>
      <p:grpSp>
        <p:nvGrpSpPr>
          <p:cNvPr id="240" name="Google Shape;240;p34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41" name="Google Shape;241;p3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4" name="Google Shape;244;p34"/>
          <p:cNvSpPr txBox="1"/>
          <p:nvPr/>
        </p:nvSpPr>
        <p:spPr>
          <a:xfrm>
            <a:off x="2675625" y="452400"/>
            <a:ext cx="647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view the list of liked products, so that I can access them quickly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view product details, so that I can evaluate them before buying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20" y="1928625"/>
            <a:ext cx="5056632" cy="30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445774" y="77150"/>
            <a:ext cx="27831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/>
              <a:t>Comments</a:t>
            </a:r>
            <a:endParaRPr/>
          </a:p>
        </p:txBody>
      </p:sp>
      <p:grpSp>
        <p:nvGrpSpPr>
          <p:cNvPr id="252" name="Google Shape;252;p3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53" name="Google Shape;253;p3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6" name="Google Shape;256;p35"/>
          <p:cNvSpPr txBox="1"/>
          <p:nvPr/>
        </p:nvSpPr>
        <p:spPr>
          <a:xfrm>
            <a:off x="2675625" y="514125"/>
            <a:ext cx="647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comment on a product, so that I can share my opinion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As a Customer, I want to view product comments, so that I can read other users’ feedback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0" y="1899425"/>
            <a:ext cx="5056632" cy="30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