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5"/>
  </p:notesMasterIdLst>
  <p:sldIdLst>
    <p:sldId id="256" r:id="rId2"/>
    <p:sldId id="257" r:id="rId3"/>
    <p:sldId id="266" r:id="rId4"/>
    <p:sldId id="259" r:id="rId5"/>
    <p:sldId id="267" r:id="rId6"/>
    <p:sldId id="261" r:id="rId7"/>
    <p:sldId id="258" r:id="rId8"/>
    <p:sldId id="263" r:id="rId9"/>
    <p:sldId id="268" r:id="rId10"/>
    <p:sldId id="269" r:id="rId11"/>
    <p:sldId id="270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0A916-01E2-489F-8B88-B1F1A4F32D1E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0B014-1FD8-4A22-83B5-7F3C51BF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0B014-1FD8-4A22-83B5-7F3C51BF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5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4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7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49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76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84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6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6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1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rgbClr val="7030A0"/>
            </a:gs>
            <a:gs pos="10000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8185-C867-43E5-B4D5-8119B3EDB00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3347-85C2-4821-8B29-0D12B34385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8418" y="1074067"/>
            <a:ext cx="10295164" cy="563335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ПРОЕКТНАЯ</a:t>
            </a:r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РАБОТА ПО ДИСЦИПЛИНЕ ВАРКТ</a:t>
            </a:r>
            <a:endParaRPr lang="ru-RU" sz="40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1720" y="1837457"/>
            <a:ext cx="4928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«Полет на космическом корабле </a:t>
            </a:r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Falcon</a:t>
            </a:r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 1»</a:t>
            </a:r>
            <a:endParaRPr lang="en-US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6408" y="3429000"/>
            <a:ext cx="5176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Учебная группа</a:t>
            </a:r>
            <a:r>
              <a:rPr lang="en-US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: </a:t>
            </a:r>
            <a:endParaRPr lang="ru-RU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M8O-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109БВ-24</a:t>
            </a:r>
          </a:p>
          <a:p>
            <a:endParaRPr lang="ru-RU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Работу выполнили:</a:t>
            </a:r>
          </a:p>
          <a:p>
            <a:r>
              <a:rPr lang="ru-RU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Артонкин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Василий (</a:t>
            </a: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KSP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, автопилот)</a:t>
            </a:r>
          </a:p>
          <a:p>
            <a:r>
              <a:rPr lang="ru-RU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Ле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Шон </a:t>
            </a:r>
            <a:r>
              <a:rPr lang="ru-RU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Лыонг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(математическая модель полета)</a:t>
            </a:r>
          </a:p>
          <a:p>
            <a:r>
              <a:rPr lang="ru-RU" sz="20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Корепанов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Иван (физическая модель полета)</a:t>
            </a:r>
          </a:p>
          <a:p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Син Борис (физическая модель полета)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4170" y="6017077"/>
            <a:ext cx="333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127386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EAB38B-468F-4B61-BCC2-DE6EA23DC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292991"/>
            <a:ext cx="6428591" cy="3221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77113C-2A4B-4335-9AE3-6470CEBC2C1B}"/>
              </a:ext>
            </a:extLst>
          </p:cNvPr>
          <p:cNvSpPr txBox="1"/>
          <p:nvPr/>
        </p:nvSpPr>
        <p:spPr>
          <a:xfrm>
            <a:off x="1498537" y="4860659"/>
            <a:ext cx="426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6 – Изменение угла наклона и акутивация следующей ступени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7A682-93B5-41DB-82C5-0956F74F3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70" y="1292991"/>
            <a:ext cx="4556889" cy="322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58F827-8CAC-4C38-937D-66B7C2E34D5E}"/>
              </a:ext>
            </a:extLst>
          </p:cNvPr>
          <p:cNvSpPr txBox="1"/>
          <p:nvPr/>
        </p:nvSpPr>
        <p:spPr>
          <a:xfrm>
            <a:off x="7038570" y="4860659"/>
            <a:ext cx="426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7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Действия по достижении ключевых параметров траектории</a:t>
            </a:r>
          </a:p>
        </p:txBody>
      </p:sp>
    </p:spTree>
    <p:extLst>
      <p:ext uri="{BB962C8B-B14F-4D97-AF65-F5344CB8AC3E}">
        <p14:creationId xmlns:p14="http://schemas.microsoft.com/office/powerpoint/2010/main" val="189110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8C4E21-84D2-41FF-9AB5-7C94F1D4C0F3}"/>
              </a:ext>
            </a:extLst>
          </p:cNvPr>
          <p:cNvSpPr txBox="1"/>
          <p:nvPr/>
        </p:nvSpPr>
        <p:spPr>
          <a:xfrm>
            <a:off x="1017274" y="4807720"/>
            <a:ext cx="426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8 – Расчет времени работы двигателя и ориентация корабля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D2454-2535-4001-886B-1787ECBEB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2" y="503894"/>
            <a:ext cx="5632450" cy="409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8E40C-5B1A-46F5-BF45-1DCECB862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44" y="1615207"/>
            <a:ext cx="5796013" cy="1875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5A1307-5AA7-42C1-85AB-6E0C5B015FA1}"/>
              </a:ext>
            </a:extLst>
          </p:cNvPr>
          <p:cNvSpPr txBox="1"/>
          <p:nvPr/>
        </p:nvSpPr>
        <p:spPr>
          <a:xfrm>
            <a:off x="7026647" y="3955725"/>
            <a:ext cx="426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9 – Ожидание достижения апогея и запуск двигателя</a:t>
            </a:r>
          </a:p>
        </p:txBody>
      </p:sp>
    </p:spTree>
    <p:extLst>
      <p:ext uri="{BB962C8B-B14F-4D97-AF65-F5344CB8AC3E}">
        <p14:creationId xmlns:p14="http://schemas.microsoft.com/office/powerpoint/2010/main" val="46066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54" y="1484415"/>
            <a:ext cx="3391880" cy="34009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7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Сравнение графиков мат</a:t>
            </a:r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модели и 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KSP</a:t>
            </a:r>
            <a:endParaRPr lang="ru-RU"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" y="1484415"/>
            <a:ext cx="3600953" cy="3400900"/>
          </a:xfrm>
        </p:spPr>
      </p:pic>
      <p:sp>
        <p:nvSpPr>
          <p:cNvPr id="9" name="TextBox 8"/>
          <p:cNvSpPr txBox="1"/>
          <p:nvPr/>
        </p:nvSpPr>
        <p:spPr>
          <a:xfrm>
            <a:off x="739238" y="4885313"/>
            <a:ext cx="360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График зависимости массы от времени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5935" y="4896206"/>
            <a:ext cx="339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График зависимости скорости от времени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34" y="1495306"/>
            <a:ext cx="3539844" cy="3390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86699" y="4906922"/>
            <a:ext cx="311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График зависимости высоты от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3860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9738" y="442129"/>
            <a:ext cx="3552524" cy="102572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0007" y="2228851"/>
            <a:ext cx="9495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Для реализации проекта была изучена история запуска и технические характеристики первой частной ракеты-носителя с жидкостными двигателями, которая вывела полезную нагрузку на околоземную орбиту – </a:t>
            </a:r>
            <a:r>
              <a:rPr lang="en-US" sz="2000" dirty="0">
                <a:solidFill>
                  <a:schemeClr val="bg1"/>
                </a:solidFill>
              </a:rPr>
              <a:t>Falcon</a:t>
            </a:r>
            <a:r>
              <a:rPr lang="ru-RU" sz="2000" dirty="0">
                <a:solidFill>
                  <a:schemeClr val="bg1"/>
                </a:solidFill>
              </a:rPr>
              <a:t> 1. Была разработана полная физическая модель, математическая модель взлета ракеты до отделения первой ступени и успешная программная реализация всей миссии.Затем было произведено сравнение данных, полученных на основании математической модели и во время симуляции в KSP, и описание возможных причин различий в них.</a:t>
            </a:r>
          </a:p>
        </p:txBody>
      </p:sp>
    </p:spTree>
    <p:extLst>
      <p:ext uri="{BB962C8B-B14F-4D97-AF65-F5344CB8AC3E}">
        <p14:creationId xmlns:p14="http://schemas.microsoft.com/office/powerpoint/2010/main" val="273059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81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Цели</a:t>
            </a:r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и задачи миссии</a:t>
            </a:r>
            <a:endParaRPr lang="ru-RU" sz="40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913" y="1213212"/>
            <a:ext cx="10970079" cy="5331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Цель миссии: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Вывести аналог ракеты </a:t>
            </a:r>
            <a:r>
              <a:rPr lang="en-US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Falcon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1 на НОО Кербина 70 – 200 км над поверхностью Кербина, используя параметры планеты Кербин, ТТХ модели-аналога ракеты </a:t>
            </a:r>
            <a:r>
              <a:rPr lang="en-US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Falcon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1, полностью в автоматическом режиме в программе </a:t>
            </a:r>
            <a:r>
              <a:rPr lang="en-US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KSP</a:t>
            </a:r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Задачи миссии:</a:t>
            </a:r>
          </a:p>
          <a:p>
            <a:pPr lvl="0"/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Изучить информацию о ракете, находящуюся в открытом доступе.</a:t>
            </a:r>
          </a:p>
          <a:p>
            <a:pPr lvl="0"/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Принять решение о способе построения физической модели.</a:t>
            </a:r>
          </a:p>
          <a:p>
            <a:pPr lvl="0"/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Построить физическую модель.</a:t>
            </a:r>
          </a:p>
          <a:p>
            <a:pPr lvl="0"/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Построить математическую модель на основе физической. Провести расчеты с помощью </a:t>
            </a:r>
            <a:r>
              <a:rPr lang="en-US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-библиотеки </a:t>
            </a:r>
            <a:r>
              <a:rPr lang="en-US" sz="2000" dirty="0" err="1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Numpy</a:t>
            </a:r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Разработать автопилот, используя k</a:t>
            </a:r>
            <a:r>
              <a:rPr lang="en-US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RPC</a:t>
            </a:r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Смоделировать полет в KSP, получить данные о полете.</a:t>
            </a:r>
          </a:p>
          <a:p>
            <a:pPr lvl="0"/>
            <a:r>
              <a:rPr lang="ru-RU" sz="20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Провести анализ данных, полученных в процессе математического моделирования и симуляционного запуска в KSP. Сделать выводы об их соответствии/не соответствии, выявить причины, которые могли бы поспособствовать расхождению.</a:t>
            </a:r>
          </a:p>
          <a:p>
            <a:endParaRPr lang="ru-R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87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05DBA8-AA47-4028-AC73-EAA5BF3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647" y="158168"/>
            <a:ext cx="5018706" cy="8231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Физическая модель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06FA2-3808-4A35-9A3D-D65B9155AB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65" y="1995205"/>
            <a:ext cx="4715510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E420E-897F-414F-9A24-9DE44B3CA0F7}"/>
              </a:ext>
            </a:extLst>
          </p:cNvPr>
          <p:cNvSpPr txBox="1"/>
          <p:nvPr/>
        </p:nvSpPr>
        <p:spPr>
          <a:xfrm>
            <a:off x="6788990" y="5297557"/>
            <a:ext cx="39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1 - Строение ракеты </a:t>
            </a:r>
            <a:r>
              <a:rPr lang="en-US" dirty="0">
                <a:solidFill>
                  <a:schemeClr val="bg1"/>
                </a:solidFill>
              </a:rPr>
              <a:t>Falcon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83B8F-3CEF-4FB8-96C8-66A524E10F36}"/>
              </a:ext>
            </a:extLst>
          </p:cNvPr>
          <p:cNvSpPr txBox="1"/>
          <p:nvPr/>
        </p:nvSpPr>
        <p:spPr>
          <a:xfrm>
            <a:off x="7022979" y="5658181"/>
            <a:ext cx="39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1 - Строение ракеты </a:t>
            </a:r>
            <a:r>
              <a:rPr lang="en-US" dirty="0">
                <a:solidFill>
                  <a:schemeClr val="bg1"/>
                </a:solidFill>
              </a:rPr>
              <a:t>Falcon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A251A-7141-4588-8C4C-450178E75785}"/>
              </a:ext>
            </a:extLst>
          </p:cNvPr>
          <p:cNvSpPr txBox="1"/>
          <p:nvPr/>
        </p:nvSpPr>
        <p:spPr>
          <a:xfrm>
            <a:off x="550541" y="1007844"/>
            <a:ext cx="5452776" cy="570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Расчёты будем производить в декартовой системе координат. За точку отсчёта примем центр планеты. 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Такой выбор системы координат обусловлен следующим: 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Мы не совершаем манёвры в трёхмерном пространстве. 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В ней легко производить расчёты на начальном этапе миссии.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В такой системе координат можно учесть вращение планеты.</a:t>
            </a:r>
          </a:p>
          <a:p>
            <a:pPr indent="450215" algn="just"/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Однако эта система имеет следующие недостатки: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По мере движения ракеты высота от поверхности земли и координата по оси </a:t>
            </a:r>
            <a:r>
              <a:rPr lang="en-US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OY </a:t>
            </a:r>
            <a:r>
              <a:rPr lang="ru-RU" sz="20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перестанут быть эквивалентными.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76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4024" y="1442497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Уравнение Мещерского</a:t>
                </a:r>
                <a:r>
                  <a:rPr lang="en-US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⃗"/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box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ru-RU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box>
                          <m:box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cc>
                              <m:accPr>
                                <m:chr m:val="⃗"/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box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eqArr>
                  </m:oMath>
                </a14:m>
                <a:endParaRPr lang="ru-RU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Уравнение Мещерского спроецированное на ось </a:t>
                </a:r>
                <a:r>
                  <a:rPr lang="en-US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OY: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ru-RU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Высота в данный момент времени</a:t>
                </a:r>
                <a:r>
                  <a:rPr lang="en-US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тек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+∆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Изменение массы ракеты от времени</a:t>
                </a:r>
                <a:r>
                  <a:rPr lang="en-US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Изменение скорости от времени</a:t>
                </a:r>
                <a:r>
                  <a:rPr lang="en-US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ru-RU" sz="24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24" y="1442497"/>
                <a:ext cx="10515600" cy="4351338"/>
              </a:xfrm>
              <a:blipFill>
                <a:blip r:embed="rId2"/>
                <a:stretch>
                  <a:fillRect l="-522" t="-2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1F4EEDA-4399-442A-A9D6-0111E12F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Основные</a:t>
            </a:r>
            <a:r>
              <a:rPr lang="ru-RU" sz="48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формулы</a:t>
            </a:r>
            <a:endParaRPr lang="ru-RU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4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8CEBD664-2261-4587-A555-4D4F95D96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655" y="1802898"/>
            <a:ext cx="5541077" cy="187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2B46A8-F36E-4B90-9F53-583672E7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1" y="178638"/>
            <a:ext cx="6271661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Движение по орбите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168110-A168-48AE-9F28-6649EAC830C9}"/>
                  </a:ext>
                </a:extLst>
              </p:cNvPr>
              <p:cNvSpPr txBox="1"/>
              <p:nvPr/>
            </p:nvSpPr>
            <p:spPr>
              <a:xfrm>
                <a:off x="431401" y="4346743"/>
                <a:ext cx="642245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838200" algn="l"/>
                  </a:tabLst>
                </a:pPr>
                <a:endParaRPr lang="ru-RU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tabLst>
                    <a:tab pos="838200" algn="l"/>
                  </a:tabLst>
                </a:pPr>
                <a:r>
                  <a:rPr lang="ru-RU" dirty="0">
                    <a:solidFill>
                      <a:schemeClr val="bg1"/>
                    </a:solidFill>
                    <a:ea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– скорость, которую необходимо набрать в перицентре, чтобы ракета могла достичь апоцентра. Зная скорость ракеты в перицентре, мы можем найти изменение скорости, необходимое ракете для совершения орбитального маневра. Для этого вычтем из скорости в перицентре линейную скорость объектов, находящихся на поверхности планеты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168110-A168-48AE-9F28-6649EAC83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1" y="4346743"/>
                <a:ext cx="6422456" cy="1938992"/>
              </a:xfrm>
              <a:prstGeom prst="rect">
                <a:avLst/>
              </a:prstGeom>
              <a:blipFill>
                <a:blip r:embed="rId3"/>
                <a:stretch>
                  <a:fillRect l="-855" r="-1425" b="-4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198830-BF3D-4D9E-969A-B8BDA5A3E19F}"/>
                  </a:ext>
                </a:extLst>
              </p:cNvPr>
              <p:cNvSpPr txBox="1"/>
              <p:nvPr/>
            </p:nvSpPr>
            <p:spPr>
              <a:xfrm>
                <a:off x="7461785" y="1757274"/>
                <a:ext cx="2924876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rad>
                        <m:radPr>
                          <m:ctrlP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g>
                        <m:e>
                          <m:f>
                            <m:fPr>
                              <m:ctrlPr>
                                <a:rPr lang="ru-RU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2∗ </m:t>
                              </m:r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ru-RU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 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1)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198830-BF3D-4D9E-969A-B8BDA5A3E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85" y="1757274"/>
                <a:ext cx="2924876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67EC5F-1095-4196-A1D5-EE9974C6C6F4}"/>
                  </a:ext>
                </a:extLst>
              </p:cNvPr>
              <p:cNvSpPr txBox="1"/>
              <p:nvPr/>
            </p:nvSpPr>
            <p:spPr>
              <a:xfrm>
                <a:off x="8123722" y="2796705"/>
                <a:ext cx="1675998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838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лин</m:t>
                        </m:r>
                      </m:sub>
                    </m:sSub>
                    <m:r>
                      <a:rPr lang="ru-RU" sz="20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2∗ 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𝜋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∗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sz="1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ru-RU" sz="18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67EC5F-1095-4196-A1D5-EE9974C6C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22" y="2796705"/>
                <a:ext cx="1675998" cy="806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90273A-A3C9-4FF8-BFA2-CAE4C3F51075}"/>
                  </a:ext>
                </a:extLst>
              </p:cNvPr>
              <p:cNvSpPr txBox="1"/>
              <p:nvPr/>
            </p:nvSpPr>
            <p:spPr>
              <a:xfrm>
                <a:off x="7523345" y="3506606"/>
                <a:ext cx="2876751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ru-RU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f>
                        <m:fPr>
                          <m:ctrlP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2∗ </m:t>
                          </m:r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ru-RU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Е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90273A-A3C9-4FF8-BFA2-CAE4C3F5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45" y="3506606"/>
                <a:ext cx="2876751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006C54F-B9CA-4B88-BC86-243B67ADB352}"/>
              </a:ext>
            </a:extLst>
          </p:cNvPr>
          <p:cNvSpPr txBox="1"/>
          <p:nvPr/>
        </p:nvSpPr>
        <p:spPr>
          <a:xfrm>
            <a:off x="1377759" y="3934736"/>
            <a:ext cx="39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- Строение ракеты </a:t>
            </a:r>
            <a:r>
              <a:rPr lang="en-US" dirty="0">
                <a:solidFill>
                  <a:schemeClr val="bg1"/>
                </a:solidFill>
              </a:rPr>
              <a:t>Falcon 1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1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5F0C31-2E97-49FC-AB96-173F7BDB328D}"/>
              </a:ext>
            </a:extLst>
          </p:cNvPr>
          <p:cNvSpPr txBox="1"/>
          <p:nvPr/>
        </p:nvSpPr>
        <p:spPr>
          <a:xfrm>
            <a:off x="3048401" y="350156"/>
            <a:ext cx="60951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Математическая модель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6279E-D904-46B5-B4F1-BA8596CBAB5F}"/>
                  </a:ext>
                </a:extLst>
              </p:cNvPr>
              <p:cNvSpPr txBox="1"/>
              <p:nvPr/>
            </p:nvSpPr>
            <p:spPr>
              <a:xfrm>
                <a:off x="732723" y="1250796"/>
                <a:ext cx="8088830" cy="4508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20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0 </m:t>
                                          </m:r>
                                        </m:sub>
                                      </m:sSub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0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ru-RU" sz="20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ru-RU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ru-RU" sz="20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d>
                                        <m:dPr>
                                          <m:ctrlP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𝑑h</m:t>
                                  </m:r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ru-RU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ru-RU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=175</m:t>
                              </m:r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20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0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=600000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86279E-D904-46B5-B4F1-BA8596CB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23" y="1250796"/>
                <a:ext cx="8088830" cy="45084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66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16" y="1129220"/>
            <a:ext cx="46415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    Falcon 1 — двухступенчатая ракета-носитель легкого класса, разработанная компанией 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SpaceX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    Для проверки нашей математической модели, мы осуществили симуляцию запуска ракеты Falcon 1 на орбиту Кербина в Kerbal Space Program. Был сконструирован аналог </a:t>
            </a:r>
            <a:r>
              <a:rPr lang="ru-RU" sz="2000" dirty="0" err="1">
                <a:solidFill>
                  <a:schemeClr val="bg1"/>
                </a:solidFill>
              </a:rPr>
              <a:t>Falcon</a:t>
            </a:r>
            <a:r>
              <a:rPr lang="ru-RU" sz="2000" dirty="0">
                <a:solidFill>
                  <a:schemeClr val="bg1"/>
                </a:solidFill>
              </a:rPr>
              <a:t> 1, используя возможности редактора </a:t>
            </a:r>
            <a:r>
              <a:rPr lang="ru-RU" sz="2000" dirty="0" err="1">
                <a:solidFill>
                  <a:schemeClr val="bg1"/>
                </a:solidFill>
              </a:rPr>
              <a:t>Kerbal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Space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Program</a:t>
            </a:r>
            <a:r>
              <a:rPr lang="ru-RU" sz="2000" dirty="0">
                <a:solidFill>
                  <a:schemeClr val="bg1"/>
                </a:solidFill>
              </a:rPr>
              <a:t>. Ракета обладает двумя ступенями:</a:t>
            </a:r>
          </a:p>
          <a:p>
            <a:r>
              <a:rPr lang="ru-RU" sz="2000" dirty="0">
                <a:solidFill>
                  <a:schemeClr val="bg1"/>
                </a:solidFill>
              </a:rPr>
              <a:t>1) Первая ступень включает в себя жидкостный ракетный двигатель, топливные баки. </a:t>
            </a:r>
          </a:p>
          <a:p>
            <a:r>
              <a:rPr lang="ru-RU" sz="2000" dirty="0">
                <a:solidFill>
                  <a:schemeClr val="bg1"/>
                </a:solidFill>
              </a:rPr>
              <a:t>2) Вторая ступень так же состоит из жидкостного ракетного двигателя, топливного бака, полезной нагрузки и обтекателя.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661" y="1684581"/>
            <a:ext cx="6268667" cy="3421647"/>
          </a:xfrm>
        </p:spPr>
      </p:pic>
      <p:sp>
        <p:nvSpPr>
          <p:cNvPr id="8" name="TextBox 7"/>
          <p:cNvSpPr txBox="1"/>
          <p:nvPr/>
        </p:nvSpPr>
        <p:spPr>
          <a:xfrm>
            <a:off x="6788990" y="5297557"/>
            <a:ext cx="39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</a:t>
            </a:r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- Строение ракеты </a:t>
            </a:r>
            <a:r>
              <a:rPr lang="en-US" dirty="0">
                <a:solidFill>
                  <a:schemeClr val="bg1"/>
                </a:solidFill>
              </a:rPr>
              <a:t>Falcon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3937907" y="96469"/>
            <a:ext cx="4316186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Устройство </a:t>
            </a:r>
            <a:r>
              <a:rPr lang="ru-RU" sz="3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ракеты</a:t>
            </a:r>
          </a:p>
        </p:txBody>
      </p:sp>
    </p:spTree>
    <p:extLst>
      <p:ext uri="{BB962C8B-B14F-4D97-AF65-F5344CB8AC3E}">
        <p14:creationId xmlns:p14="http://schemas.microsoft.com/office/powerpoint/2010/main" val="212863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9816" y="130619"/>
            <a:ext cx="4712368" cy="99839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n-lt"/>
              </a:rPr>
              <a:t>Модель ракеты в </a:t>
            </a:r>
            <a:r>
              <a:rPr lang="en-US" sz="3600" dirty="0">
                <a:solidFill>
                  <a:schemeClr val="bg1"/>
                </a:solidFill>
                <a:latin typeface="+mn-lt"/>
              </a:rPr>
              <a:t>KSP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187" y="5980336"/>
            <a:ext cx="485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ru-RU" dirty="0">
                <a:solidFill>
                  <a:schemeClr val="bg1"/>
                </a:solidFill>
              </a:rPr>
              <a:t>Модель ракеты в </a:t>
            </a:r>
            <a:r>
              <a:rPr lang="en-US" dirty="0">
                <a:solidFill>
                  <a:schemeClr val="bg1"/>
                </a:solidFill>
              </a:rPr>
              <a:t>KSP</a:t>
            </a:r>
            <a:r>
              <a:rPr lang="ru-RU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93186-71B7-4F6C-9CE5-A0FD00D4688F}"/>
              </a:ext>
            </a:extLst>
          </p:cNvPr>
          <p:cNvSpPr txBox="1"/>
          <p:nvPr/>
        </p:nvSpPr>
        <p:spPr>
          <a:xfrm>
            <a:off x="440190" y="5980336"/>
            <a:ext cx="508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- Внешний вид ракеты </a:t>
            </a:r>
            <a:r>
              <a:rPr lang="en-US" dirty="0">
                <a:solidFill>
                  <a:schemeClr val="bg1"/>
                </a:solidFill>
              </a:rPr>
              <a:t>Falcon 1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A11685D9-4C12-48AF-9E3F-CB4D90F8D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50" y="1086205"/>
            <a:ext cx="3358884" cy="468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3CC46-810A-48D7-B326-38E8827A042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t="8536" r="20347"/>
          <a:stretch/>
        </p:blipFill>
        <p:spPr>
          <a:xfrm>
            <a:off x="7244203" y="1100141"/>
            <a:ext cx="3261388" cy="47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1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73037C2-69F6-439B-8EEF-EFC88614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15" y="213762"/>
            <a:ext cx="5779770" cy="103941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+mn-lt"/>
              </a:rPr>
              <a:t>Принцип работы автопилота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B7B5D-30BB-46AB-BBC9-EFF71D90A9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5"/>
          <a:stretch/>
        </p:blipFill>
        <p:spPr>
          <a:xfrm>
            <a:off x="901656" y="1297518"/>
            <a:ext cx="4681650" cy="3252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6BBAE-682F-430C-A15E-5417A151AE7E}"/>
              </a:ext>
            </a:extLst>
          </p:cNvPr>
          <p:cNvSpPr txBox="1"/>
          <p:nvPr/>
        </p:nvSpPr>
        <p:spPr>
          <a:xfrm>
            <a:off x="973612" y="4722546"/>
            <a:ext cx="426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4 – Подготовка ракеты к запуску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4F85FF-268E-4F9D-84AE-210EB1C379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26" y="1150179"/>
            <a:ext cx="4401137" cy="3500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55E11C-C9D5-4F32-AE4D-7F087ECF351E}"/>
              </a:ext>
            </a:extLst>
          </p:cNvPr>
          <p:cNvSpPr txBox="1"/>
          <p:nvPr/>
        </p:nvSpPr>
        <p:spPr>
          <a:xfrm>
            <a:off x="6302603" y="4770175"/>
            <a:ext cx="426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Рисунок 5 – Первые секунды полета</a:t>
            </a:r>
          </a:p>
        </p:txBody>
      </p:sp>
    </p:spTree>
    <p:extLst>
      <p:ext uri="{BB962C8B-B14F-4D97-AF65-F5344CB8AC3E}">
        <p14:creationId xmlns:p14="http://schemas.microsoft.com/office/powerpoint/2010/main" val="2397851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699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ПРОЕКТНАЯ РАБОТА ПО ДИСЦИПЛИНЕ ВАРКТ</vt:lpstr>
      <vt:lpstr>Цели и задачи миссии</vt:lpstr>
      <vt:lpstr>Физическая модель</vt:lpstr>
      <vt:lpstr>Основные формулы</vt:lpstr>
      <vt:lpstr>Движение по орбите</vt:lpstr>
      <vt:lpstr>PowerPoint Presentation</vt:lpstr>
      <vt:lpstr>Устройство ракеты</vt:lpstr>
      <vt:lpstr>Модель ракеты в KSP</vt:lpstr>
      <vt:lpstr>Принцип работы автопилота</vt:lpstr>
      <vt:lpstr>PowerPoint Presentation</vt:lpstr>
      <vt:lpstr>PowerPoint Presentation</vt:lpstr>
      <vt:lpstr>Сравнение графиков мат модели и KSP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 Син</dc:creator>
  <cp:lastModifiedBy>Василий Артонкин</cp:lastModifiedBy>
  <cp:revision>64</cp:revision>
  <dcterms:created xsi:type="dcterms:W3CDTF">2024-12-17T13:05:56Z</dcterms:created>
  <dcterms:modified xsi:type="dcterms:W3CDTF">2024-12-18T20:35:41Z</dcterms:modified>
</cp:coreProperties>
</file>