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74" r:id="rId6"/>
    <p:sldId id="275" r:id="rId7"/>
    <p:sldId id="281" r:id="rId8"/>
    <p:sldId id="260" r:id="rId9"/>
    <p:sldId id="261" r:id="rId10"/>
    <p:sldId id="262" r:id="rId11"/>
    <p:sldId id="263" r:id="rId12"/>
    <p:sldId id="264" r:id="rId13"/>
    <p:sldId id="265" r:id="rId14"/>
    <p:sldId id="266" r:id="rId15"/>
    <p:sldId id="267" r:id="rId16"/>
    <p:sldId id="268" r:id="rId17"/>
    <p:sldId id="278" r:id="rId18"/>
    <p:sldId id="280" r:id="rId19"/>
    <p:sldId id="269" r:id="rId20"/>
    <p:sldId id="270" r:id="rId21"/>
    <p:sldId id="271" r:id="rId22"/>
    <p:sldId id="272"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344572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ED8E3B-F95F-494D-9747-6D2FC9D23D8C}"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301109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2984671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7831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191860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2239210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308266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2851729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276445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225541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40140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ED8E3B-F95F-494D-9747-6D2FC9D23D8C}"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336488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D8E3B-F95F-494D-9747-6D2FC9D23D8C}"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37304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403705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322430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ED8E3B-F95F-494D-9747-6D2FC9D23D8C}" type="datetimeFigureOut">
              <a:rPr lang="en-US" smtClean="0"/>
              <a:t>5/7/2024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239576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ED8E3B-F95F-494D-9747-6D2FC9D23D8C}"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3D84D-C44C-47DF-9460-4E3D43B2CBA1}" type="slidenum">
              <a:rPr lang="en-US" smtClean="0"/>
              <a:t>‹#›</a:t>
            </a:fld>
            <a:endParaRPr lang="en-US"/>
          </a:p>
        </p:txBody>
      </p:sp>
    </p:spTree>
    <p:extLst>
      <p:ext uri="{BB962C8B-B14F-4D97-AF65-F5344CB8AC3E}">
        <p14:creationId xmlns:p14="http://schemas.microsoft.com/office/powerpoint/2010/main" val="163128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ED8E3B-F95F-494D-9747-6D2FC9D23D8C}" type="datetimeFigureOut">
              <a:rPr lang="en-US" smtClean="0"/>
              <a:t>5/7/2024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23D84D-C44C-47DF-9460-4E3D43B2CBA1}" type="slidenum">
              <a:rPr lang="en-US" smtClean="0"/>
              <a:t>‹#›</a:t>
            </a:fld>
            <a:endParaRPr lang="en-US"/>
          </a:p>
        </p:txBody>
      </p:sp>
    </p:spTree>
    <p:extLst>
      <p:ext uri="{BB962C8B-B14F-4D97-AF65-F5344CB8AC3E}">
        <p14:creationId xmlns:p14="http://schemas.microsoft.com/office/powerpoint/2010/main" val="493682441"/>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2F9C-711E-03B7-0AE6-74DD4D04E663}"/>
              </a:ext>
            </a:extLst>
          </p:cNvPr>
          <p:cNvSpPr>
            <a:spLocks noGrp="1"/>
          </p:cNvSpPr>
          <p:nvPr>
            <p:ph type="ctrTitle"/>
          </p:nvPr>
        </p:nvSpPr>
        <p:spPr>
          <a:xfrm>
            <a:off x="1352413" y="2744505"/>
            <a:ext cx="9144000" cy="1641490"/>
          </a:xfrm>
        </p:spPr>
        <p:txBody>
          <a:bodyPr/>
          <a:lstStyle/>
          <a:p>
            <a:r>
              <a:rPr lang="en-US" sz="6600" dirty="0"/>
              <a:t>E-commerce website</a:t>
            </a:r>
          </a:p>
        </p:txBody>
      </p:sp>
      <p:sp>
        <p:nvSpPr>
          <p:cNvPr id="3" name="Subtitle 2">
            <a:extLst>
              <a:ext uri="{FF2B5EF4-FFF2-40B4-BE49-F238E27FC236}">
                <a16:creationId xmlns:a16="http://schemas.microsoft.com/office/drawing/2014/main" id="{94922535-DADF-D0E2-0983-D5D9FA92C529}"/>
              </a:ext>
            </a:extLst>
          </p:cNvPr>
          <p:cNvSpPr>
            <a:spLocks noGrp="1"/>
          </p:cNvSpPr>
          <p:nvPr>
            <p:ph type="subTitle" idx="1"/>
          </p:nvPr>
        </p:nvSpPr>
        <p:spPr>
          <a:xfrm>
            <a:off x="1693607" y="1762336"/>
            <a:ext cx="9144000" cy="754025"/>
          </a:xfrm>
        </p:spPr>
        <p:txBody>
          <a:bodyPr>
            <a:normAutofit/>
          </a:bodyPr>
          <a:lstStyle/>
          <a:p>
            <a:r>
              <a:rPr lang="en-US" sz="2800" b="1" dirty="0">
                <a:solidFill>
                  <a:schemeClr val="tx1"/>
                </a:solidFill>
              </a:rPr>
              <a:t>SDD (Project detailed documentation)</a:t>
            </a:r>
          </a:p>
        </p:txBody>
      </p:sp>
    </p:spTree>
    <p:extLst>
      <p:ext uri="{BB962C8B-B14F-4D97-AF65-F5344CB8AC3E}">
        <p14:creationId xmlns:p14="http://schemas.microsoft.com/office/powerpoint/2010/main" val="105515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9F94-BF6C-1EF2-FC9E-5AFF73D32FF6}"/>
              </a:ext>
            </a:extLst>
          </p:cNvPr>
          <p:cNvSpPr>
            <a:spLocks noGrp="1"/>
          </p:cNvSpPr>
          <p:nvPr>
            <p:ph type="title"/>
          </p:nvPr>
        </p:nvSpPr>
        <p:spPr>
          <a:xfrm>
            <a:off x="455041" y="163772"/>
            <a:ext cx="9404723" cy="871115"/>
          </a:xfrm>
        </p:spPr>
        <p:txBody>
          <a:bodyPr/>
          <a:lstStyle/>
          <a:p>
            <a:r>
              <a:rPr lang="en-US" b="1" dirty="0"/>
              <a:t>Detailed Design:</a:t>
            </a:r>
          </a:p>
        </p:txBody>
      </p:sp>
      <p:sp>
        <p:nvSpPr>
          <p:cNvPr id="3" name="Content Placeholder 2">
            <a:extLst>
              <a:ext uri="{FF2B5EF4-FFF2-40B4-BE49-F238E27FC236}">
                <a16:creationId xmlns:a16="http://schemas.microsoft.com/office/drawing/2014/main" id="{52E40750-5D6B-BF8A-B3CE-8EBCAF0BF89F}"/>
              </a:ext>
            </a:extLst>
          </p:cNvPr>
          <p:cNvSpPr>
            <a:spLocks noGrp="1"/>
          </p:cNvSpPr>
          <p:nvPr>
            <p:ph idx="1"/>
          </p:nvPr>
        </p:nvSpPr>
        <p:spPr>
          <a:xfrm>
            <a:off x="327547" y="914400"/>
            <a:ext cx="11600596" cy="5759356"/>
          </a:xfrm>
        </p:spPr>
        <p:txBody>
          <a:bodyPr/>
          <a:lstStyle/>
          <a:p>
            <a:r>
              <a:rPr lang="en-US" b="1" dirty="0"/>
              <a:t>Class Diagram:</a:t>
            </a:r>
          </a:p>
          <a:p>
            <a:endParaRPr lang="en-US" dirty="0"/>
          </a:p>
        </p:txBody>
      </p:sp>
      <p:pic>
        <p:nvPicPr>
          <p:cNvPr id="5" name="Picture 4">
            <a:extLst>
              <a:ext uri="{FF2B5EF4-FFF2-40B4-BE49-F238E27FC236}">
                <a16:creationId xmlns:a16="http://schemas.microsoft.com/office/drawing/2014/main" id="{1C0D0523-9157-D3EF-BFFC-EAA4D3E54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284" y="1392072"/>
            <a:ext cx="8277298" cy="5295332"/>
          </a:xfrm>
          <a:prstGeom prst="rect">
            <a:avLst/>
          </a:prstGeom>
        </p:spPr>
      </p:pic>
    </p:spTree>
    <p:extLst>
      <p:ext uri="{BB962C8B-B14F-4D97-AF65-F5344CB8AC3E}">
        <p14:creationId xmlns:p14="http://schemas.microsoft.com/office/powerpoint/2010/main" val="46892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BFF1C-AB03-7ED3-3C93-77B6C5FD5B93}"/>
              </a:ext>
            </a:extLst>
          </p:cNvPr>
          <p:cNvSpPr>
            <a:spLocks noGrp="1"/>
          </p:cNvSpPr>
          <p:nvPr>
            <p:ph idx="1"/>
          </p:nvPr>
        </p:nvSpPr>
        <p:spPr>
          <a:xfrm>
            <a:off x="423081" y="272955"/>
            <a:ext cx="11313994" cy="6291618"/>
          </a:xfrm>
        </p:spPr>
        <p:txBody>
          <a:bodyPr/>
          <a:lstStyle/>
          <a:p>
            <a:r>
              <a:rPr lang="en-US" b="1" dirty="0"/>
              <a:t>Use Case Diagram:</a:t>
            </a:r>
          </a:p>
        </p:txBody>
      </p:sp>
      <p:pic>
        <p:nvPicPr>
          <p:cNvPr id="5" name="Picture 4">
            <a:extLst>
              <a:ext uri="{FF2B5EF4-FFF2-40B4-BE49-F238E27FC236}">
                <a16:creationId xmlns:a16="http://schemas.microsoft.com/office/drawing/2014/main" id="{07F38EB1-57F5-0E54-BE77-F23504452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233" y="846161"/>
            <a:ext cx="7219666" cy="5738884"/>
          </a:xfrm>
          <a:prstGeom prst="rect">
            <a:avLst/>
          </a:prstGeom>
        </p:spPr>
      </p:pic>
    </p:spTree>
    <p:extLst>
      <p:ext uri="{BB962C8B-B14F-4D97-AF65-F5344CB8AC3E}">
        <p14:creationId xmlns:p14="http://schemas.microsoft.com/office/powerpoint/2010/main" val="1288685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20E9C-B21E-5EB1-AB5D-85DB2240FDF5}"/>
              </a:ext>
            </a:extLst>
          </p:cNvPr>
          <p:cNvSpPr>
            <a:spLocks noGrp="1"/>
          </p:cNvSpPr>
          <p:nvPr>
            <p:ph idx="1"/>
          </p:nvPr>
        </p:nvSpPr>
        <p:spPr>
          <a:xfrm>
            <a:off x="218363" y="109182"/>
            <a:ext cx="11491415" cy="6646460"/>
          </a:xfrm>
        </p:spPr>
        <p:txBody>
          <a:bodyPr/>
          <a:lstStyle/>
          <a:p>
            <a:r>
              <a:rPr lang="en-US" b="1" dirty="0"/>
              <a:t>Activity Diagram:</a:t>
            </a:r>
          </a:p>
        </p:txBody>
      </p:sp>
      <p:pic>
        <p:nvPicPr>
          <p:cNvPr id="5" name="Picture 4">
            <a:extLst>
              <a:ext uri="{FF2B5EF4-FFF2-40B4-BE49-F238E27FC236}">
                <a16:creationId xmlns:a16="http://schemas.microsoft.com/office/drawing/2014/main" id="{BB1D0963-4C90-7CF1-B3B0-E7FBE9EFD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576" y="122830"/>
            <a:ext cx="6564573" cy="6646460"/>
          </a:xfrm>
          <a:prstGeom prst="rect">
            <a:avLst/>
          </a:prstGeom>
        </p:spPr>
      </p:pic>
    </p:spTree>
    <p:extLst>
      <p:ext uri="{BB962C8B-B14F-4D97-AF65-F5344CB8AC3E}">
        <p14:creationId xmlns:p14="http://schemas.microsoft.com/office/powerpoint/2010/main" val="6349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9D5B5-60B9-D7FA-5833-69F08904A7F2}"/>
              </a:ext>
            </a:extLst>
          </p:cNvPr>
          <p:cNvSpPr>
            <a:spLocks noGrp="1"/>
          </p:cNvSpPr>
          <p:nvPr>
            <p:ph idx="1"/>
          </p:nvPr>
        </p:nvSpPr>
        <p:spPr>
          <a:xfrm>
            <a:off x="286603" y="134204"/>
            <a:ext cx="11136573" cy="6114196"/>
          </a:xfrm>
        </p:spPr>
        <p:txBody>
          <a:bodyPr/>
          <a:lstStyle/>
          <a:p>
            <a:r>
              <a:rPr lang="en-US" b="1" dirty="0"/>
              <a:t>Sequence Diagram:</a:t>
            </a:r>
          </a:p>
          <a:p>
            <a:endParaRPr lang="en-US" b="1" dirty="0"/>
          </a:p>
        </p:txBody>
      </p:sp>
      <p:pic>
        <p:nvPicPr>
          <p:cNvPr id="7" name="Picture 6">
            <a:extLst>
              <a:ext uri="{FF2B5EF4-FFF2-40B4-BE49-F238E27FC236}">
                <a16:creationId xmlns:a16="http://schemas.microsoft.com/office/drawing/2014/main" id="{3A53CFC6-5D67-9C4F-ADEF-AECF98066A34}"/>
              </a:ext>
            </a:extLst>
          </p:cNvPr>
          <p:cNvPicPr>
            <a:picLocks noChangeAspect="1"/>
          </p:cNvPicPr>
          <p:nvPr/>
        </p:nvPicPr>
        <p:blipFill rotWithShape="1">
          <a:blip r:embed="rId2">
            <a:extLst>
              <a:ext uri="{28A0092B-C50C-407E-A947-70E740481C1C}">
                <a14:useLocalDpi xmlns:a14="http://schemas.microsoft.com/office/drawing/2010/main" val="0"/>
              </a:ext>
            </a:extLst>
          </a:blip>
          <a:srcRect l="18536" t="16459" r="13692" b="9828"/>
          <a:stretch/>
        </p:blipFill>
        <p:spPr>
          <a:xfrm>
            <a:off x="2902424" y="609600"/>
            <a:ext cx="6387152" cy="6114196"/>
          </a:xfrm>
          <a:prstGeom prst="rect">
            <a:avLst/>
          </a:prstGeom>
        </p:spPr>
      </p:pic>
    </p:spTree>
    <p:extLst>
      <p:ext uri="{BB962C8B-B14F-4D97-AF65-F5344CB8AC3E}">
        <p14:creationId xmlns:p14="http://schemas.microsoft.com/office/powerpoint/2010/main" val="148885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32F2B3-50E1-B315-75FE-59FF91014F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755" y="258173"/>
            <a:ext cx="7328848" cy="6341653"/>
          </a:xfrm>
        </p:spPr>
      </p:pic>
    </p:spTree>
    <p:extLst>
      <p:ext uri="{BB962C8B-B14F-4D97-AF65-F5344CB8AC3E}">
        <p14:creationId xmlns:p14="http://schemas.microsoft.com/office/powerpoint/2010/main" val="1305917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EF3EB-D442-02C3-B0F9-86F4D1BB05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394" b="5874"/>
          <a:stretch/>
        </p:blipFill>
        <p:spPr>
          <a:xfrm>
            <a:off x="1924334" y="276330"/>
            <a:ext cx="7874759" cy="6086478"/>
          </a:xfrm>
        </p:spPr>
      </p:pic>
    </p:spTree>
    <p:extLst>
      <p:ext uri="{BB962C8B-B14F-4D97-AF65-F5344CB8AC3E}">
        <p14:creationId xmlns:p14="http://schemas.microsoft.com/office/powerpoint/2010/main" val="376744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73405-791C-8D92-6F7C-6EB721CA7272}"/>
              </a:ext>
            </a:extLst>
          </p:cNvPr>
          <p:cNvSpPr>
            <a:spLocks noGrp="1"/>
          </p:cNvSpPr>
          <p:nvPr>
            <p:ph idx="1"/>
          </p:nvPr>
        </p:nvSpPr>
        <p:spPr>
          <a:xfrm>
            <a:off x="327546" y="150125"/>
            <a:ext cx="11341290" cy="6469039"/>
          </a:xfrm>
        </p:spPr>
        <p:txBody>
          <a:bodyPr/>
          <a:lstStyle/>
          <a:p>
            <a:r>
              <a:rPr lang="en-US" b="1" dirty="0"/>
              <a:t>ERD :</a:t>
            </a:r>
          </a:p>
          <a:p>
            <a:endParaRPr lang="en-US" b="1" dirty="0"/>
          </a:p>
        </p:txBody>
      </p:sp>
      <p:pic>
        <p:nvPicPr>
          <p:cNvPr id="5" name="Picture 4">
            <a:extLst>
              <a:ext uri="{FF2B5EF4-FFF2-40B4-BE49-F238E27FC236}">
                <a16:creationId xmlns:a16="http://schemas.microsoft.com/office/drawing/2014/main" id="{13BAEFFC-6669-4F1C-0140-1349BF5B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947" y="675564"/>
            <a:ext cx="9075762" cy="5943600"/>
          </a:xfrm>
          <a:prstGeom prst="rect">
            <a:avLst/>
          </a:prstGeom>
        </p:spPr>
      </p:pic>
    </p:spTree>
    <p:extLst>
      <p:ext uri="{BB962C8B-B14F-4D97-AF65-F5344CB8AC3E}">
        <p14:creationId xmlns:p14="http://schemas.microsoft.com/office/powerpoint/2010/main" val="201498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2109-2A5E-BA6D-B773-1587DE9A2347}"/>
              </a:ext>
            </a:extLst>
          </p:cNvPr>
          <p:cNvSpPr>
            <a:spLocks noGrp="1"/>
          </p:cNvSpPr>
          <p:nvPr>
            <p:ph type="title"/>
          </p:nvPr>
        </p:nvSpPr>
        <p:spPr>
          <a:xfrm>
            <a:off x="646111" y="452718"/>
            <a:ext cx="5031357" cy="830172"/>
          </a:xfrm>
        </p:spPr>
        <p:txBody>
          <a:bodyPr/>
          <a:lstStyle/>
          <a:p>
            <a:r>
              <a:rPr lang="en-US" dirty="0"/>
              <a:t>Database Design:</a:t>
            </a:r>
          </a:p>
        </p:txBody>
      </p:sp>
      <p:sp>
        <p:nvSpPr>
          <p:cNvPr id="3" name="Content Placeholder 2">
            <a:extLst>
              <a:ext uri="{FF2B5EF4-FFF2-40B4-BE49-F238E27FC236}">
                <a16:creationId xmlns:a16="http://schemas.microsoft.com/office/drawing/2014/main" id="{8BA80FF9-40AB-0B52-5861-7D5FEAEF2EA0}"/>
              </a:ext>
            </a:extLst>
          </p:cNvPr>
          <p:cNvSpPr>
            <a:spLocks noGrp="1"/>
          </p:cNvSpPr>
          <p:nvPr>
            <p:ph idx="1"/>
          </p:nvPr>
        </p:nvSpPr>
        <p:spPr>
          <a:xfrm>
            <a:off x="532263" y="1282890"/>
            <a:ext cx="11109277" cy="5240739"/>
          </a:xfrm>
        </p:spPr>
        <p:txBody>
          <a:bodyPr/>
          <a:lstStyle/>
          <a:p>
            <a:r>
              <a:rPr lang="en-US" b="1" dirty="0"/>
              <a:t>Admin:</a:t>
            </a:r>
          </a:p>
          <a:p>
            <a:endParaRPr lang="en-US" dirty="0"/>
          </a:p>
          <a:p>
            <a:endParaRPr lang="en-US" dirty="0"/>
          </a:p>
          <a:p>
            <a:endParaRPr lang="en-US" dirty="0"/>
          </a:p>
          <a:p>
            <a:endParaRPr lang="en-US" dirty="0"/>
          </a:p>
          <a:p>
            <a:endParaRPr lang="en-US" dirty="0"/>
          </a:p>
          <a:p>
            <a:r>
              <a:rPr lang="en-US" b="1" dirty="0"/>
              <a:t>User:</a:t>
            </a: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E047BF5-EAEA-269D-19C4-09EB1D2E660A}"/>
              </a:ext>
            </a:extLst>
          </p:cNvPr>
          <p:cNvPicPr>
            <a:picLocks noChangeAspect="1"/>
          </p:cNvPicPr>
          <p:nvPr/>
        </p:nvPicPr>
        <p:blipFill rotWithShape="1">
          <a:blip r:embed="rId2">
            <a:extLst>
              <a:ext uri="{28A0092B-C50C-407E-A947-70E740481C1C}">
                <a14:useLocalDpi xmlns:a14="http://schemas.microsoft.com/office/drawing/2010/main" val="0"/>
              </a:ext>
            </a:extLst>
          </a:blip>
          <a:srcRect l="3031" t="49857" r="26005"/>
          <a:stretch/>
        </p:blipFill>
        <p:spPr>
          <a:xfrm>
            <a:off x="1037230" y="1821647"/>
            <a:ext cx="9157648" cy="1863343"/>
          </a:xfrm>
          <a:prstGeom prst="rect">
            <a:avLst/>
          </a:prstGeom>
        </p:spPr>
      </p:pic>
      <p:pic>
        <p:nvPicPr>
          <p:cNvPr id="7" name="Picture 6">
            <a:extLst>
              <a:ext uri="{FF2B5EF4-FFF2-40B4-BE49-F238E27FC236}">
                <a16:creationId xmlns:a16="http://schemas.microsoft.com/office/drawing/2014/main" id="{01F149A6-6055-9F5E-41BE-5FF5FC54159F}"/>
              </a:ext>
            </a:extLst>
          </p:cNvPr>
          <p:cNvPicPr>
            <a:picLocks noChangeAspect="1"/>
          </p:cNvPicPr>
          <p:nvPr/>
        </p:nvPicPr>
        <p:blipFill rotWithShape="1">
          <a:blip r:embed="rId3">
            <a:extLst>
              <a:ext uri="{28A0092B-C50C-407E-A947-70E740481C1C}">
                <a14:useLocalDpi xmlns:a14="http://schemas.microsoft.com/office/drawing/2010/main" val="0"/>
              </a:ext>
            </a:extLst>
          </a:blip>
          <a:srcRect l="3018" t="55205" b="122"/>
          <a:stretch/>
        </p:blipFill>
        <p:spPr>
          <a:xfrm>
            <a:off x="545491" y="4515162"/>
            <a:ext cx="11210114" cy="1762808"/>
          </a:xfrm>
          <a:prstGeom prst="rect">
            <a:avLst/>
          </a:prstGeom>
        </p:spPr>
      </p:pic>
    </p:spTree>
    <p:extLst>
      <p:ext uri="{BB962C8B-B14F-4D97-AF65-F5344CB8AC3E}">
        <p14:creationId xmlns:p14="http://schemas.microsoft.com/office/powerpoint/2010/main" val="174045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EC1C6-7737-21B0-19B0-AC90597055A6}"/>
              </a:ext>
            </a:extLst>
          </p:cNvPr>
          <p:cNvSpPr>
            <a:spLocks noGrp="1"/>
          </p:cNvSpPr>
          <p:nvPr>
            <p:ph idx="1"/>
          </p:nvPr>
        </p:nvSpPr>
        <p:spPr>
          <a:xfrm>
            <a:off x="300251" y="136479"/>
            <a:ext cx="11354937" cy="6523628"/>
          </a:xfrm>
        </p:spPr>
        <p:txBody>
          <a:bodyPr/>
          <a:lstStyle/>
          <a:p>
            <a:r>
              <a:rPr lang="en-US" b="1" dirty="0"/>
              <a:t>Category:</a:t>
            </a:r>
          </a:p>
          <a:p>
            <a:endParaRPr lang="en-US" b="1" dirty="0"/>
          </a:p>
          <a:p>
            <a:endParaRPr lang="en-US" b="1" dirty="0"/>
          </a:p>
          <a:p>
            <a:endParaRPr lang="en-US" b="1" dirty="0"/>
          </a:p>
          <a:p>
            <a:pPr marL="0" indent="0">
              <a:buNone/>
            </a:pPr>
            <a:endParaRPr lang="en-US" b="1" dirty="0"/>
          </a:p>
          <a:p>
            <a:r>
              <a:rPr lang="en-US" b="1" dirty="0"/>
              <a:t>Product:</a:t>
            </a:r>
          </a:p>
          <a:p>
            <a:endParaRPr lang="en-US" b="1" dirty="0"/>
          </a:p>
          <a:p>
            <a:endParaRPr lang="en-US" b="1" dirty="0"/>
          </a:p>
          <a:p>
            <a:endParaRPr lang="en-US" b="1" dirty="0"/>
          </a:p>
          <a:p>
            <a:endParaRPr lang="en-US" b="1" dirty="0"/>
          </a:p>
          <a:p>
            <a:r>
              <a:rPr lang="en-US" b="1" dirty="0"/>
              <a:t>Order:</a:t>
            </a:r>
          </a:p>
          <a:p>
            <a:endParaRPr lang="en-US" b="1" dirty="0"/>
          </a:p>
          <a:p>
            <a:endParaRPr lang="en-US" b="1" dirty="0"/>
          </a:p>
          <a:p>
            <a:endParaRPr lang="en-US" b="1" dirty="0"/>
          </a:p>
          <a:p>
            <a:endParaRPr lang="en-US" dirty="0"/>
          </a:p>
        </p:txBody>
      </p:sp>
      <p:pic>
        <p:nvPicPr>
          <p:cNvPr id="5" name="Picture 4">
            <a:extLst>
              <a:ext uri="{FF2B5EF4-FFF2-40B4-BE49-F238E27FC236}">
                <a16:creationId xmlns:a16="http://schemas.microsoft.com/office/drawing/2014/main" id="{4D8967EF-EC37-2241-D02F-4E8B26E26455}"/>
              </a:ext>
            </a:extLst>
          </p:cNvPr>
          <p:cNvPicPr>
            <a:picLocks noChangeAspect="1"/>
          </p:cNvPicPr>
          <p:nvPr/>
        </p:nvPicPr>
        <p:blipFill rotWithShape="1">
          <a:blip r:embed="rId2">
            <a:extLst>
              <a:ext uri="{28A0092B-C50C-407E-A947-70E740481C1C}">
                <a14:useLocalDpi xmlns:a14="http://schemas.microsoft.com/office/drawing/2010/main" val="0"/>
              </a:ext>
            </a:extLst>
          </a:blip>
          <a:srcRect l="3681" t="57566" r="23814" b="7650"/>
          <a:stretch/>
        </p:blipFill>
        <p:spPr>
          <a:xfrm>
            <a:off x="900752" y="655094"/>
            <a:ext cx="7169482" cy="1364776"/>
          </a:xfrm>
          <a:prstGeom prst="rect">
            <a:avLst/>
          </a:prstGeom>
        </p:spPr>
      </p:pic>
      <p:pic>
        <p:nvPicPr>
          <p:cNvPr id="7" name="Picture 6">
            <a:extLst>
              <a:ext uri="{FF2B5EF4-FFF2-40B4-BE49-F238E27FC236}">
                <a16:creationId xmlns:a16="http://schemas.microsoft.com/office/drawing/2014/main" id="{F8A721A1-E032-0A1F-2252-D2E6CDC9FE29}"/>
              </a:ext>
            </a:extLst>
          </p:cNvPr>
          <p:cNvPicPr>
            <a:picLocks noChangeAspect="1"/>
          </p:cNvPicPr>
          <p:nvPr/>
        </p:nvPicPr>
        <p:blipFill rotWithShape="1">
          <a:blip r:embed="rId3">
            <a:extLst>
              <a:ext uri="{28A0092B-C50C-407E-A947-70E740481C1C}">
                <a14:useLocalDpi xmlns:a14="http://schemas.microsoft.com/office/drawing/2010/main" val="0"/>
              </a:ext>
            </a:extLst>
          </a:blip>
          <a:srcRect l="3520" t="60290"/>
          <a:stretch/>
        </p:blipFill>
        <p:spPr>
          <a:xfrm>
            <a:off x="900752" y="2801581"/>
            <a:ext cx="9976015" cy="1483756"/>
          </a:xfrm>
          <a:prstGeom prst="rect">
            <a:avLst/>
          </a:prstGeom>
        </p:spPr>
      </p:pic>
      <p:pic>
        <p:nvPicPr>
          <p:cNvPr id="9" name="Picture 8">
            <a:extLst>
              <a:ext uri="{FF2B5EF4-FFF2-40B4-BE49-F238E27FC236}">
                <a16:creationId xmlns:a16="http://schemas.microsoft.com/office/drawing/2014/main" id="{9DAE6379-1423-557F-4BC3-40342FD0C9F4}"/>
              </a:ext>
            </a:extLst>
          </p:cNvPr>
          <p:cNvPicPr>
            <a:picLocks noChangeAspect="1"/>
          </p:cNvPicPr>
          <p:nvPr/>
        </p:nvPicPr>
        <p:blipFill rotWithShape="1">
          <a:blip r:embed="rId4">
            <a:extLst>
              <a:ext uri="{28A0092B-C50C-407E-A947-70E740481C1C}">
                <a14:useLocalDpi xmlns:a14="http://schemas.microsoft.com/office/drawing/2010/main" val="0"/>
              </a:ext>
            </a:extLst>
          </a:blip>
          <a:srcRect l="3779" t="56724"/>
          <a:stretch/>
        </p:blipFill>
        <p:spPr>
          <a:xfrm>
            <a:off x="900752" y="5044742"/>
            <a:ext cx="9266830" cy="1608205"/>
          </a:xfrm>
          <a:prstGeom prst="rect">
            <a:avLst/>
          </a:prstGeom>
        </p:spPr>
      </p:pic>
    </p:spTree>
    <p:extLst>
      <p:ext uri="{BB962C8B-B14F-4D97-AF65-F5344CB8AC3E}">
        <p14:creationId xmlns:p14="http://schemas.microsoft.com/office/powerpoint/2010/main" val="89854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708E-81CD-B587-ADF2-70A8E4136FC0}"/>
              </a:ext>
            </a:extLst>
          </p:cNvPr>
          <p:cNvSpPr>
            <a:spLocks noGrp="1"/>
          </p:cNvSpPr>
          <p:nvPr>
            <p:ph type="title"/>
          </p:nvPr>
        </p:nvSpPr>
        <p:spPr>
          <a:xfrm>
            <a:off x="454062" y="195621"/>
            <a:ext cx="9404723" cy="816524"/>
          </a:xfrm>
        </p:spPr>
        <p:txBody>
          <a:bodyPr/>
          <a:lstStyle/>
          <a:p>
            <a:r>
              <a:rPr lang="en-US" b="1" dirty="0"/>
              <a:t>OCL:</a:t>
            </a:r>
          </a:p>
        </p:txBody>
      </p:sp>
      <p:sp>
        <p:nvSpPr>
          <p:cNvPr id="4" name="Rectangle 3">
            <a:extLst>
              <a:ext uri="{FF2B5EF4-FFF2-40B4-BE49-F238E27FC236}">
                <a16:creationId xmlns:a16="http://schemas.microsoft.com/office/drawing/2014/main" id="{89525879-E93C-4BDC-6A0B-1BEC7DAE07F7}"/>
              </a:ext>
            </a:extLst>
          </p:cNvPr>
          <p:cNvSpPr/>
          <p:nvPr/>
        </p:nvSpPr>
        <p:spPr>
          <a:xfrm>
            <a:off x="454062" y="1012145"/>
            <a:ext cx="4527371" cy="420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461070-4829-1BA8-81A5-7372137D9927}"/>
              </a:ext>
            </a:extLst>
          </p:cNvPr>
          <p:cNvSpPr>
            <a:spLocks noGrp="1"/>
          </p:cNvSpPr>
          <p:nvPr>
            <p:ph idx="1"/>
          </p:nvPr>
        </p:nvSpPr>
        <p:spPr>
          <a:xfrm>
            <a:off x="344879" y="1012145"/>
            <a:ext cx="11583263" cy="5482953"/>
          </a:xfrm>
        </p:spPr>
        <p:txBody>
          <a:bodyPr>
            <a:normAutofit lnSpcReduction="10000"/>
          </a:bodyPr>
          <a:lstStyle/>
          <a:p>
            <a:pPr marL="0" indent="0">
              <a:buNone/>
            </a:pPr>
            <a:r>
              <a:rPr lang="en-US" dirty="0"/>
              <a:t> </a:t>
            </a:r>
            <a:r>
              <a:rPr lang="en-US" sz="2400" b="1" dirty="0"/>
              <a:t>context Customer &amp;&amp; Admin :</a:t>
            </a:r>
          </a:p>
          <a:p>
            <a:r>
              <a:rPr lang="en-US" b="1" dirty="0"/>
              <a:t>--Signup Constraints</a:t>
            </a:r>
          </a:p>
          <a:p>
            <a:pPr marL="0" indent="0">
              <a:buNone/>
            </a:pPr>
            <a:r>
              <a:rPr lang="en-US" dirty="0"/>
              <a:t>    </a:t>
            </a:r>
            <a:r>
              <a:rPr lang="en-US" b="1" dirty="0"/>
              <a:t>pre: </a:t>
            </a:r>
            <a:r>
              <a:rPr lang="en-US" dirty="0" err="1"/>
              <a:t>self.password.matches</a:t>
            </a:r>
            <a:r>
              <a:rPr lang="en-US" dirty="0"/>
              <a:t>(^(?=.[A-Za-z])(?=.\\d)[A-Za-z\\d]{6,32}$)  </a:t>
            </a:r>
          </a:p>
          <a:p>
            <a:pPr marL="0" indent="0">
              <a:buNone/>
            </a:pPr>
            <a:r>
              <a:rPr lang="en-US" dirty="0"/>
              <a:t>    </a:t>
            </a:r>
            <a:r>
              <a:rPr lang="en-US" b="1" dirty="0"/>
              <a:t>pre: </a:t>
            </a:r>
            <a:r>
              <a:rPr lang="en-US" dirty="0" err="1"/>
              <a:t>self.phoneNumber.matches</a:t>
            </a:r>
            <a:r>
              <a:rPr lang="en-US" dirty="0"/>
              <a:t>('^01[0125][0-9]{8}$')  </a:t>
            </a:r>
          </a:p>
          <a:p>
            <a:pPr marL="0" indent="0">
              <a:buNone/>
            </a:pPr>
            <a:r>
              <a:rPr lang="en-US" dirty="0"/>
              <a:t>    </a:t>
            </a:r>
            <a:r>
              <a:rPr lang="en-US" b="1" dirty="0"/>
              <a:t>pre: </a:t>
            </a:r>
            <a:r>
              <a:rPr lang="en-US" dirty="0" err="1"/>
              <a:t>self.password</a:t>
            </a:r>
            <a:r>
              <a:rPr lang="en-US" dirty="0"/>
              <a:t> = </a:t>
            </a:r>
            <a:r>
              <a:rPr lang="en-US" dirty="0" err="1"/>
              <a:t>self.confirmPassword</a:t>
            </a:r>
            <a:r>
              <a:rPr lang="en-US" dirty="0"/>
              <a:t> </a:t>
            </a:r>
          </a:p>
          <a:p>
            <a:pPr marL="0" indent="0">
              <a:buNone/>
            </a:pPr>
            <a:r>
              <a:rPr lang="en-US" dirty="0"/>
              <a:t>    </a:t>
            </a:r>
            <a:r>
              <a:rPr lang="en-US" b="1" dirty="0"/>
              <a:t>pre: </a:t>
            </a:r>
            <a:r>
              <a:rPr lang="en-US" dirty="0" err="1"/>
              <a:t>self.email.matches</a:t>
            </a:r>
            <a:r>
              <a:rPr lang="en-US" dirty="0"/>
              <a:t>('^[a-zA-Z0-9._%+-]+@[a-zA-Z0-9.-]+\\.[a-</a:t>
            </a:r>
            <a:r>
              <a:rPr lang="en-US" dirty="0" err="1"/>
              <a:t>zA</a:t>
            </a:r>
            <a:r>
              <a:rPr lang="en-US" dirty="0"/>
              <a:t>-Z]{2,}$')  </a:t>
            </a:r>
          </a:p>
          <a:p>
            <a:pPr marL="0" indent="0">
              <a:buNone/>
            </a:pPr>
            <a:r>
              <a:rPr lang="en-US" dirty="0"/>
              <a:t>    </a:t>
            </a:r>
            <a:r>
              <a:rPr lang="en-US" b="1" dirty="0"/>
              <a:t>pre: </a:t>
            </a:r>
            <a:r>
              <a:rPr lang="en-US" dirty="0" err="1"/>
              <a:t>User.allInstances</a:t>
            </a:r>
            <a:r>
              <a:rPr lang="en-US" dirty="0"/>
              <a:t>()-&gt;</a:t>
            </a:r>
            <a:r>
              <a:rPr lang="en-US" dirty="0" err="1"/>
              <a:t>forAll</a:t>
            </a:r>
            <a:r>
              <a:rPr lang="en-US" dirty="0"/>
              <a:t>(u | u &lt;&gt; self implies </a:t>
            </a:r>
            <a:r>
              <a:rPr lang="en-US" dirty="0" err="1"/>
              <a:t>u.email</a:t>
            </a:r>
            <a:r>
              <a:rPr lang="en-US" dirty="0"/>
              <a:t> &lt;&gt; </a:t>
            </a:r>
            <a:r>
              <a:rPr lang="en-US" dirty="0" err="1"/>
              <a:t>self.email</a:t>
            </a:r>
            <a:r>
              <a:rPr lang="en-US" dirty="0"/>
              <a:t>)  </a:t>
            </a:r>
          </a:p>
          <a:p>
            <a:pPr marL="0" indent="0">
              <a:buNone/>
            </a:pPr>
            <a:r>
              <a:rPr lang="en-US" dirty="0"/>
              <a:t>    </a:t>
            </a:r>
            <a:r>
              <a:rPr lang="en-US" b="1" dirty="0"/>
              <a:t>post: </a:t>
            </a:r>
            <a:r>
              <a:rPr lang="en-US" dirty="0" err="1"/>
              <a:t>self.add</a:t>
            </a:r>
            <a:endParaRPr lang="en-US" dirty="0"/>
          </a:p>
          <a:p>
            <a:r>
              <a:rPr lang="en-US" b="1" dirty="0"/>
              <a:t>--Login Constraints</a:t>
            </a:r>
          </a:p>
          <a:p>
            <a:pPr marL="0" indent="0">
              <a:buNone/>
            </a:pPr>
            <a:r>
              <a:rPr lang="en-US" b="1" dirty="0"/>
              <a:t>     inv: </a:t>
            </a:r>
            <a:r>
              <a:rPr lang="en-US" dirty="0" err="1"/>
              <a:t>self.lookupUser</a:t>
            </a:r>
            <a:r>
              <a:rPr lang="en-US" dirty="0"/>
              <a:t>(</a:t>
            </a:r>
            <a:r>
              <a:rPr lang="en-US" dirty="0" err="1"/>
              <a:t>self.email</a:t>
            </a:r>
            <a:r>
              <a:rPr lang="en-US" dirty="0"/>
              <a:t>) &lt;&gt; null &amp;&amp; </a:t>
            </a:r>
            <a:r>
              <a:rPr lang="en-US" dirty="0" err="1"/>
              <a:t>self.password</a:t>
            </a:r>
            <a:r>
              <a:rPr lang="en-US" dirty="0"/>
              <a:t> =                            </a:t>
            </a:r>
            <a:r>
              <a:rPr lang="en-US" dirty="0" err="1"/>
              <a:t>self.lookupUser</a:t>
            </a:r>
            <a:r>
              <a:rPr lang="en-US" dirty="0"/>
              <a:t>(</a:t>
            </a:r>
            <a:r>
              <a:rPr lang="en-US" dirty="0" err="1"/>
              <a:t>self.email</a:t>
            </a:r>
            <a:r>
              <a:rPr lang="en-US" dirty="0"/>
              <a:t>).password</a:t>
            </a:r>
          </a:p>
          <a:p>
            <a:pPr marL="0" indent="0">
              <a:buNone/>
            </a:pPr>
            <a:r>
              <a:rPr lang="en-US" b="1" dirty="0"/>
              <a:t>     pre:</a:t>
            </a:r>
            <a:r>
              <a:rPr lang="en-US" dirty="0"/>
              <a:t> </a:t>
            </a:r>
            <a:r>
              <a:rPr lang="en-US" dirty="0" err="1"/>
              <a:t>self.email.matches</a:t>
            </a:r>
            <a:r>
              <a:rPr lang="en-US" dirty="0"/>
              <a:t>('^[a-zA-Z0-9._%+-]+@[a-zA-Z0-9.-]+\\.[a-</a:t>
            </a:r>
            <a:r>
              <a:rPr lang="en-US" dirty="0" err="1"/>
              <a:t>zA</a:t>
            </a:r>
            <a:r>
              <a:rPr lang="en-US" dirty="0"/>
              <a:t>-Z]{2,}$')  </a:t>
            </a:r>
          </a:p>
          <a:p>
            <a:pPr marL="0" indent="0">
              <a:buNone/>
            </a:pPr>
            <a:r>
              <a:rPr lang="en-US" b="1" dirty="0"/>
              <a:t>     post:  </a:t>
            </a:r>
            <a:r>
              <a:rPr lang="en-US" dirty="0" err="1"/>
              <a:t>self.isAuthenticated</a:t>
            </a:r>
            <a:r>
              <a:rPr lang="en-US" dirty="0"/>
              <a:t> </a:t>
            </a:r>
          </a:p>
          <a:p>
            <a:endParaRPr lang="en-US" dirty="0"/>
          </a:p>
        </p:txBody>
      </p:sp>
    </p:spTree>
    <p:extLst>
      <p:ext uri="{BB962C8B-B14F-4D97-AF65-F5344CB8AC3E}">
        <p14:creationId xmlns:p14="http://schemas.microsoft.com/office/powerpoint/2010/main" val="358961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C30A-B009-92A8-6F62-9920836A0EBF}"/>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AC4B6165-3AC8-34D6-7993-DD40124A2378}"/>
              </a:ext>
            </a:extLst>
          </p:cNvPr>
          <p:cNvSpPr>
            <a:spLocks noGrp="1"/>
          </p:cNvSpPr>
          <p:nvPr>
            <p:ph idx="1"/>
          </p:nvPr>
        </p:nvSpPr>
        <p:spPr>
          <a:xfrm>
            <a:off x="646111" y="1452417"/>
            <a:ext cx="8946541" cy="4195481"/>
          </a:xfrm>
        </p:spPr>
        <p:txBody>
          <a:bodyPr>
            <a:normAutofit/>
          </a:bodyPr>
          <a:lstStyle/>
          <a:p>
            <a:r>
              <a:rPr lang="en-US" sz="2400" dirty="0"/>
              <a:t>The e-commerce website project is designed to provide a comprehensive online shopping experience for customers while offering efficient management tools for administrators. With a focus on simplicity, usability, and functionality, the website aims to streamline the process of browsing, purchasing, and managing products and orders. By leveraging modern web technologies and intuitive design principles, the platform seeks to cater to the needs of both customers and administrators in a user-friendly manner.</a:t>
            </a:r>
          </a:p>
        </p:txBody>
      </p:sp>
    </p:spTree>
    <p:extLst>
      <p:ext uri="{BB962C8B-B14F-4D97-AF65-F5344CB8AC3E}">
        <p14:creationId xmlns:p14="http://schemas.microsoft.com/office/powerpoint/2010/main" val="639774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2D083F-765C-A29A-A189-116708A8BBD8}"/>
              </a:ext>
            </a:extLst>
          </p:cNvPr>
          <p:cNvSpPr/>
          <p:nvPr/>
        </p:nvSpPr>
        <p:spPr>
          <a:xfrm>
            <a:off x="545910" y="4107976"/>
            <a:ext cx="1746914" cy="423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6B6370-FD1F-B626-D5F6-9FEDC314E56B}"/>
              </a:ext>
            </a:extLst>
          </p:cNvPr>
          <p:cNvSpPr>
            <a:spLocks noGrp="1"/>
          </p:cNvSpPr>
          <p:nvPr>
            <p:ph idx="1"/>
          </p:nvPr>
        </p:nvSpPr>
        <p:spPr>
          <a:xfrm>
            <a:off x="545910" y="245660"/>
            <a:ext cx="11286699" cy="6359856"/>
          </a:xfrm>
        </p:spPr>
        <p:txBody>
          <a:bodyPr/>
          <a:lstStyle/>
          <a:p>
            <a:r>
              <a:rPr lang="en-US" b="1" dirty="0"/>
              <a:t>--forget password Constraints</a:t>
            </a:r>
          </a:p>
          <a:p>
            <a:pPr marL="0" indent="0">
              <a:buNone/>
            </a:pPr>
            <a:r>
              <a:rPr lang="en-US" dirty="0"/>
              <a:t>     </a:t>
            </a:r>
            <a:r>
              <a:rPr lang="en-US" b="1" dirty="0"/>
              <a:t>inv: </a:t>
            </a:r>
            <a:r>
              <a:rPr lang="en-US" dirty="0" err="1"/>
              <a:t>self.lookupUser</a:t>
            </a:r>
            <a:r>
              <a:rPr lang="en-US" dirty="0"/>
              <a:t>(</a:t>
            </a:r>
            <a:r>
              <a:rPr lang="en-US" dirty="0" err="1"/>
              <a:t>self.email</a:t>
            </a:r>
            <a:r>
              <a:rPr lang="en-US" dirty="0"/>
              <a:t>) &lt;&gt; null </a:t>
            </a:r>
          </a:p>
          <a:p>
            <a:pPr marL="0" indent="0">
              <a:buNone/>
            </a:pPr>
            <a:r>
              <a:rPr lang="en-US" dirty="0"/>
              <a:t>     </a:t>
            </a:r>
            <a:r>
              <a:rPr lang="en-US" b="1" dirty="0"/>
              <a:t>pre: </a:t>
            </a:r>
            <a:r>
              <a:rPr lang="en-US" dirty="0" err="1"/>
              <a:t>self.enteredVerificationCode</a:t>
            </a:r>
            <a:r>
              <a:rPr lang="en-US" dirty="0"/>
              <a:t> = </a:t>
            </a:r>
            <a:r>
              <a:rPr lang="en-US" dirty="0" err="1"/>
              <a:t>self.sentVerificationCode</a:t>
            </a:r>
            <a:r>
              <a:rPr lang="en-US" dirty="0"/>
              <a:t> </a:t>
            </a:r>
          </a:p>
          <a:p>
            <a:pPr marL="0" indent="0">
              <a:buNone/>
            </a:pPr>
            <a:r>
              <a:rPr lang="en-US" dirty="0"/>
              <a:t>     </a:t>
            </a:r>
            <a:r>
              <a:rPr lang="en-US" b="1" dirty="0"/>
              <a:t>pre: </a:t>
            </a:r>
            <a:r>
              <a:rPr lang="en-US" dirty="0" err="1"/>
              <a:t>self.newPassword.matches</a:t>
            </a:r>
            <a:r>
              <a:rPr lang="en-US" dirty="0"/>
              <a:t>('[A-Z][a-</a:t>
            </a:r>
            <a:r>
              <a:rPr lang="en-US" dirty="0" err="1"/>
              <a:t>zA</a:t>
            </a:r>
            <a:r>
              <a:rPr lang="en-US" dirty="0"/>
              <a:t>-Z]{3,8}’)</a:t>
            </a:r>
          </a:p>
          <a:p>
            <a:pPr marL="0" indent="0">
              <a:buNone/>
            </a:pPr>
            <a:r>
              <a:rPr lang="en-US" dirty="0"/>
              <a:t>     </a:t>
            </a:r>
            <a:r>
              <a:rPr lang="en-US" b="1" dirty="0"/>
              <a:t>post: </a:t>
            </a:r>
            <a:r>
              <a:rPr lang="en-US" dirty="0" err="1"/>
              <a:t>self.passwordChanged</a:t>
            </a:r>
            <a:endParaRPr lang="en-US" dirty="0"/>
          </a:p>
          <a:p>
            <a:r>
              <a:rPr lang="en-US" b="1" dirty="0"/>
              <a:t>--Helper operation to look up the user based on email</a:t>
            </a:r>
          </a:p>
          <a:p>
            <a:pPr marL="0" indent="0">
              <a:buNone/>
            </a:pPr>
            <a:r>
              <a:rPr lang="en-US" dirty="0"/>
              <a:t>     </a:t>
            </a:r>
            <a:r>
              <a:rPr lang="en-US" b="1" dirty="0"/>
              <a:t>def: </a:t>
            </a:r>
            <a:r>
              <a:rPr lang="en-US" dirty="0" err="1"/>
              <a:t>lookupUser</a:t>
            </a:r>
            <a:r>
              <a:rPr lang="en-US" dirty="0"/>
              <a:t>(email: String) : </a:t>
            </a:r>
          </a:p>
          <a:p>
            <a:pPr marL="0" indent="0">
              <a:buNone/>
            </a:pPr>
            <a:r>
              <a:rPr lang="en-US" dirty="0"/>
              <a:t>     User = </a:t>
            </a:r>
            <a:r>
              <a:rPr lang="en-US" dirty="0" err="1"/>
              <a:t>User.allInstances</a:t>
            </a:r>
            <a:r>
              <a:rPr lang="en-US" dirty="0"/>
              <a:t>()-&gt;select(u | </a:t>
            </a:r>
            <a:r>
              <a:rPr lang="en-US" dirty="0" err="1"/>
              <a:t>u.email</a:t>
            </a:r>
            <a:r>
              <a:rPr lang="en-US" dirty="0"/>
              <a:t> = email)-&gt;</a:t>
            </a:r>
            <a:r>
              <a:rPr lang="en-US" dirty="0" err="1"/>
              <a:t>asOrderedSet</a:t>
            </a:r>
            <a:r>
              <a:rPr lang="en-US" dirty="0"/>
              <a:t>()-&gt;first()</a:t>
            </a:r>
          </a:p>
          <a:p>
            <a:pPr marL="0" indent="0">
              <a:buNone/>
            </a:pPr>
            <a:endParaRPr lang="en-US" dirty="0"/>
          </a:p>
          <a:p>
            <a:pPr marL="0" indent="0">
              <a:buNone/>
            </a:pPr>
            <a:r>
              <a:rPr lang="en-US" b="1" dirty="0"/>
              <a:t>context Cart</a:t>
            </a:r>
          </a:p>
          <a:p>
            <a:r>
              <a:rPr lang="en-US" b="1" dirty="0"/>
              <a:t>--add product Constraints</a:t>
            </a:r>
          </a:p>
          <a:p>
            <a:pPr marL="0" indent="0">
              <a:buNone/>
            </a:pPr>
            <a:r>
              <a:rPr lang="en-US" dirty="0"/>
              <a:t>   </a:t>
            </a:r>
            <a:r>
              <a:rPr lang="en-US" b="1" dirty="0"/>
              <a:t> inv: </a:t>
            </a:r>
            <a:r>
              <a:rPr lang="en-US" dirty="0" err="1"/>
              <a:t>self.isAuthenticated</a:t>
            </a:r>
            <a:r>
              <a:rPr lang="en-US" dirty="0"/>
              <a:t> </a:t>
            </a:r>
          </a:p>
          <a:p>
            <a:pPr marL="0" indent="0">
              <a:buNone/>
            </a:pPr>
            <a:r>
              <a:rPr lang="en-US" dirty="0"/>
              <a:t>    </a:t>
            </a:r>
            <a:r>
              <a:rPr lang="en-US" b="1" dirty="0"/>
              <a:t>pre: </a:t>
            </a:r>
            <a:r>
              <a:rPr lang="en-US" dirty="0" err="1"/>
              <a:t>self.inventory.productQuantity</a:t>
            </a:r>
            <a:r>
              <a:rPr lang="en-US" dirty="0"/>
              <a:t> &gt;= 0 </a:t>
            </a:r>
          </a:p>
          <a:p>
            <a:pPr marL="0" indent="0">
              <a:buNone/>
            </a:pPr>
            <a:r>
              <a:rPr lang="en-US" dirty="0"/>
              <a:t>    </a:t>
            </a:r>
            <a:r>
              <a:rPr lang="en-US" b="1" dirty="0"/>
              <a:t>post: </a:t>
            </a:r>
            <a:r>
              <a:rPr lang="en-US" dirty="0" err="1"/>
              <a:t>self.cartModified</a:t>
            </a:r>
            <a:endParaRPr lang="en-US" dirty="0"/>
          </a:p>
          <a:p>
            <a:endParaRPr lang="en-US" dirty="0"/>
          </a:p>
        </p:txBody>
      </p:sp>
    </p:spTree>
    <p:extLst>
      <p:ext uri="{BB962C8B-B14F-4D97-AF65-F5344CB8AC3E}">
        <p14:creationId xmlns:p14="http://schemas.microsoft.com/office/powerpoint/2010/main" val="44213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C79743-915E-C8D4-784A-21F02D5BE1F8}"/>
              </a:ext>
            </a:extLst>
          </p:cNvPr>
          <p:cNvSpPr/>
          <p:nvPr/>
        </p:nvSpPr>
        <p:spPr>
          <a:xfrm>
            <a:off x="341194" y="395785"/>
            <a:ext cx="2279176" cy="423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C8C3B6-0CFB-E4CE-893E-3DBC1FA39888}"/>
              </a:ext>
            </a:extLst>
          </p:cNvPr>
          <p:cNvSpPr>
            <a:spLocks noGrp="1"/>
          </p:cNvSpPr>
          <p:nvPr>
            <p:ph idx="1"/>
          </p:nvPr>
        </p:nvSpPr>
        <p:spPr>
          <a:xfrm>
            <a:off x="341194" y="395785"/>
            <a:ext cx="11632442" cy="6291618"/>
          </a:xfrm>
        </p:spPr>
        <p:txBody>
          <a:bodyPr>
            <a:normAutofit/>
          </a:bodyPr>
          <a:lstStyle/>
          <a:p>
            <a:pPr marL="0" indent="0">
              <a:buNone/>
            </a:pPr>
            <a:r>
              <a:rPr lang="en-US" b="1" dirty="0"/>
              <a:t>context Payment</a:t>
            </a:r>
          </a:p>
          <a:p>
            <a:r>
              <a:rPr lang="en-US" b="1" dirty="0"/>
              <a:t>--Payment Constraints</a:t>
            </a:r>
          </a:p>
          <a:p>
            <a:pPr marL="0" indent="0">
              <a:buNone/>
            </a:pPr>
            <a:r>
              <a:rPr lang="en-US" b="1" dirty="0"/>
              <a:t>inv: </a:t>
            </a:r>
            <a:r>
              <a:rPr lang="en-US" dirty="0" err="1"/>
              <a:t>self.customer.isAuthenticated</a:t>
            </a:r>
            <a:endParaRPr lang="en-US" dirty="0"/>
          </a:p>
          <a:p>
            <a:pPr marL="0" indent="0">
              <a:buNone/>
            </a:pPr>
            <a:r>
              <a:rPr lang="en-US" b="1" dirty="0"/>
              <a:t>pre: </a:t>
            </a:r>
            <a:r>
              <a:rPr lang="en-US" dirty="0" err="1"/>
              <a:t>self.cart.products</a:t>
            </a:r>
            <a:r>
              <a:rPr lang="en-US" dirty="0"/>
              <a:t>-&gt;</a:t>
            </a:r>
            <a:r>
              <a:rPr lang="en-US" dirty="0" err="1"/>
              <a:t>notEmpty</a:t>
            </a:r>
            <a:r>
              <a:rPr lang="en-US" dirty="0"/>
              <a:t>()</a:t>
            </a:r>
          </a:p>
          <a:p>
            <a:pPr marL="0" indent="0">
              <a:buNone/>
            </a:pPr>
            <a:r>
              <a:rPr lang="en-US" dirty="0" err="1"/>
              <a:t>self.phoneNumber.matches</a:t>
            </a:r>
            <a:r>
              <a:rPr lang="en-US" dirty="0"/>
              <a:t>('01[0125][0-9]{8}') &amp;&amp; </a:t>
            </a:r>
            <a:r>
              <a:rPr lang="en-US" dirty="0" err="1"/>
              <a:t>self.city.notEmpty</a:t>
            </a:r>
            <a:r>
              <a:rPr lang="en-US" dirty="0"/>
              <a:t>()&amp;&amp;</a:t>
            </a:r>
            <a:r>
              <a:rPr lang="en-US" dirty="0" err="1"/>
              <a:t>self.details.notEmpty</a:t>
            </a:r>
            <a:r>
              <a:rPr lang="en-US" dirty="0"/>
              <a:t>()</a:t>
            </a:r>
          </a:p>
          <a:p>
            <a:pPr marL="0" indent="0">
              <a:buNone/>
            </a:pPr>
            <a:r>
              <a:rPr lang="en-US" b="1" dirty="0"/>
              <a:t>pre: </a:t>
            </a:r>
            <a:r>
              <a:rPr lang="en-US" dirty="0"/>
              <a:t>if </a:t>
            </a:r>
            <a:r>
              <a:rPr lang="en-US" dirty="0" err="1"/>
              <a:t>self.method</a:t>
            </a:r>
            <a:r>
              <a:rPr lang="en-US" dirty="0"/>
              <a:t> = 'Visa' then</a:t>
            </a:r>
          </a:p>
          <a:p>
            <a:pPr marL="0" indent="0">
              <a:buNone/>
            </a:pPr>
            <a:r>
              <a:rPr lang="en-US" dirty="0" err="1"/>
              <a:t>self.cardName.notEmpty</a:t>
            </a:r>
            <a:r>
              <a:rPr lang="en-US" dirty="0"/>
              <a:t>() &amp;&amp; </a:t>
            </a:r>
            <a:r>
              <a:rPr lang="en-US" dirty="0" err="1"/>
              <a:t>self.isCardValid</a:t>
            </a:r>
            <a:r>
              <a:rPr lang="en-US" dirty="0"/>
              <a:t>(</a:t>
            </a:r>
            <a:r>
              <a:rPr lang="en-US" dirty="0" err="1"/>
              <a:t>self.expirationDate</a:t>
            </a:r>
            <a:r>
              <a:rPr lang="en-US" dirty="0"/>
              <a:t>) </a:t>
            </a:r>
            <a:r>
              <a:rPr lang="en-US" dirty="0" err="1"/>
              <a:t>self.cardNumber.matches</a:t>
            </a:r>
            <a:r>
              <a:rPr lang="en-US" dirty="0"/>
              <a:t>('[0-9]{16}') &amp;&amp;</a:t>
            </a:r>
          </a:p>
          <a:p>
            <a:pPr marL="0" indent="0">
              <a:buNone/>
            </a:pPr>
            <a:r>
              <a:rPr lang="en-US" dirty="0"/>
              <a:t>     else</a:t>
            </a:r>
          </a:p>
          <a:p>
            <a:pPr marL="0" indent="0">
              <a:buNone/>
            </a:pPr>
            <a:r>
              <a:rPr lang="en-US" dirty="0"/>
              <a:t>       true  -- Cash payment (no additional checks)</a:t>
            </a:r>
          </a:p>
          <a:p>
            <a:pPr marL="0" indent="0">
              <a:buNone/>
            </a:pPr>
            <a:r>
              <a:rPr lang="en-US" dirty="0"/>
              <a:t>     endif</a:t>
            </a:r>
          </a:p>
          <a:p>
            <a:pPr marL="0" indent="0">
              <a:buNone/>
            </a:pPr>
            <a:r>
              <a:rPr lang="en-US" b="1" dirty="0"/>
              <a:t>post: </a:t>
            </a:r>
            <a:r>
              <a:rPr lang="en-US" dirty="0" err="1"/>
              <a:t>self.orderPlaced</a:t>
            </a:r>
            <a:endParaRPr lang="en-US" dirty="0"/>
          </a:p>
          <a:p>
            <a:pPr marL="0" indent="0">
              <a:buNone/>
            </a:pPr>
            <a:r>
              <a:rPr lang="en-US" b="1" dirty="0"/>
              <a:t>post: </a:t>
            </a:r>
            <a:r>
              <a:rPr lang="en-US" dirty="0" err="1"/>
              <a:t>self.inventory.productQuantity</a:t>
            </a:r>
            <a:r>
              <a:rPr lang="en-US" dirty="0"/>
              <a:t> = </a:t>
            </a:r>
            <a:r>
              <a:rPr lang="en-US" dirty="0" err="1"/>
              <a:t>self.inventory.productQuantity@pre</a:t>
            </a:r>
            <a:r>
              <a:rPr lang="en-US" dirty="0"/>
              <a:t> + </a:t>
            </a:r>
            <a:r>
              <a:rPr lang="en-US" dirty="0" err="1"/>
              <a:t>self.cart.addedQuantity</a:t>
            </a:r>
            <a:r>
              <a:rPr lang="en-US" dirty="0"/>
              <a:t> - </a:t>
            </a:r>
            <a:r>
              <a:rPr lang="en-US" dirty="0" err="1"/>
              <a:t>self.cart.removedQuantity</a:t>
            </a:r>
            <a:endParaRPr lang="en-US" dirty="0"/>
          </a:p>
          <a:p>
            <a:endParaRPr lang="en-US" dirty="0"/>
          </a:p>
        </p:txBody>
      </p:sp>
    </p:spTree>
    <p:extLst>
      <p:ext uri="{BB962C8B-B14F-4D97-AF65-F5344CB8AC3E}">
        <p14:creationId xmlns:p14="http://schemas.microsoft.com/office/powerpoint/2010/main" val="3177917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9BDD-093B-396C-ADD4-7F43C5A6F2F5}"/>
              </a:ext>
            </a:extLst>
          </p:cNvPr>
          <p:cNvSpPr/>
          <p:nvPr/>
        </p:nvSpPr>
        <p:spPr>
          <a:xfrm>
            <a:off x="125104" y="4708478"/>
            <a:ext cx="1978925" cy="409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904B92-9AE2-0FB9-6D22-668D4F7A5DA4}"/>
              </a:ext>
            </a:extLst>
          </p:cNvPr>
          <p:cNvSpPr>
            <a:spLocks noGrp="1"/>
          </p:cNvSpPr>
          <p:nvPr>
            <p:ph idx="1"/>
          </p:nvPr>
        </p:nvSpPr>
        <p:spPr>
          <a:xfrm>
            <a:off x="15922" y="95534"/>
            <a:ext cx="12160156" cy="6632812"/>
          </a:xfrm>
        </p:spPr>
        <p:txBody>
          <a:bodyPr>
            <a:normAutofit/>
          </a:bodyPr>
          <a:lstStyle/>
          <a:p>
            <a:r>
              <a:rPr lang="en-US" b="1" dirty="0"/>
              <a:t>--Helper operation to check if the card expiration date is valid</a:t>
            </a:r>
          </a:p>
          <a:p>
            <a:pPr marL="0" indent="0">
              <a:buNone/>
            </a:pPr>
            <a:r>
              <a:rPr lang="en-US" b="1" dirty="0"/>
              <a:t>def: </a:t>
            </a:r>
            <a:r>
              <a:rPr lang="en-US" dirty="0" err="1"/>
              <a:t>isCardValid</a:t>
            </a:r>
            <a:r>
              <a:rPr lang="en-US" dirty="0"/>
              <a:t>(</a:t>
            </a:r>
            <a:r>
              <a:rPr lang="en-US" dirty="0" err="1"/>
              <a:t>expirationDate</a:t>
            </a:r>
            <a:r>
              <a:rPr lang="en-US" dirty="0"/>
              <a:t>: String) : Boolean = </a:t>
            </a:r>
          </a:p>
          <a:p>
            <a:pPr marL="0" indent="0">
              <a:buNone/>
            </a:pPr>
            <a:r>
              <a:rPr lang="en-US" b="1" dirty="0"/>
              <a:t>let </a:t>
            </a:r>
            <a:r>
              <a:rPr lang="en-US" dirty="0" err="1"/>
              <a:t>currentMonth</a:t>
            </a:r>
            <a:r>
              <a:rPr lang="en-US" dirty="0"/>
              <a:t>: Integer = Integer::</a:t>
            </a:r>
            <a:r>
              <a:rPr lang="en-US" dirty="0" err="1"/>
              <a:t>parseInt</a:t>
            </a:r>
            <a:r>
              <a:rPr lang="en-US" dirty="0"/>
              <a:t>(</a:t>
            </a:r>
            <a:r>
              <a:rPr lang="en-US" dirty="0" err="1"/>
              <a:t>currentDate.substring</a:t>
            </a:r>
            <a:r>
              <a:rPr lang="en-US" dirty="0"/>
              <a:t>(5, 6)) in</a:t>
            </a:r>
          </a:p>
          <a:p>
            <a:r>
              <a:rPr lang="en-US" dirty="0"/>
              <a:t> </a:t>
            </a:r>
            <a:r>
              <a:rPr lang="en-US" b="1" dirty="0"/>
              <a:t>--(</a:t>
            </a:r>
            <a:r>
              <a:rPr lang="en-US" b="1" dirty="0" err="1"/>
              <a:t>currentDate</a:t>
            </a:r>
            <a:r>
              <a:rPr lang="en-US" b="1" dirty="0"/>
              <a:t> format YYYY/MM/DD in JAVA , </a:t>
            </a:r>
            <a:r>
              <a:rPr lang="en-US" b="1" dirty="0" err="1"/>
              <a:t>expirationDate</a:t>
            </a:r>
            <a:r>
              <a:rPr lang="en-US" b="1" dirty="0"/>
              <a:t> format MM/YY “input from user”)</a:t>
            </a:r>
          </a:p>
          <a:p>
            <a:pPr marL="0" indent="0">
              <a:buNone/>
            </a:pPr>
            <a:r>
              <a:rPr lang="en-US" dirty="0"/>
              <a:t> </a:t>
            </a:r>
            <a:r>
              <a:rPr lang="en-US" b="1" dirty="0"/>
              <a:t> let </a:t>
            </a:r>
            <a:r>
              <a:rPr lang="en-US" dirty="0" err="1"/>
              <a:t>currentYear</a:t>
            </a:r>
            <a:r>
              <a:rPr lang="en-US" dirty="0"/>
              <a:t>: Integer = Integer::</a:t>
            </a:r>
            <a:r>
              <a:rPr lang="en-US" dirty="0" err="1"/>
              <a:t>parseInt</a:t>
            </a:r>
            <a:r>
              <a:rPr lang="en-US" dirty="0"/>
              <a:t>(</a:t>
            </a:r>
            <a:r>
              <a:rPr lang="en-US" dirty="0" err="1"/>
              <a:t>currentDate.substring</a:t>
            </a:r>
            <a:r>
              <a:rPr lang="en-US" dirty="0"/>
              <a:t>(2, 3)) in</a:t>
            </a:r>
          </a:p>
          <a:p>
            <a:pPr marL="0" indent="0">
              <a:buNone/>
            </a:pPr>
            <a:r>
              <a:rPr lang="en-US" dirty="0"/>
              <a:t>  l</a:t>
            </a:r>
            <a:r>
              <a:rPr lang="en-US" b="1" dirty="0"/>
              <a:t>et</a:t>
            </a:r>
            <a:r>
              <a:rPr lang="en-US" dirty="0"/>
              <a:t> </a:t>
            </a:r>
            <a:r>
              <a:rPr lang="en-US" dirty="0" err="1"/>
              <a:t>cardMonth</a:t>
            </a:r>
            <a:r>
              <a:rPr lang="en-US" dirty="0"/>
              <a:t>: Integer = Integer::</a:t>
            </a:r>
            <a:r>
              <a:rPr lang="en-US" dirty="0" err="1"/>
              <a:t>parseInt</a:t>
            </a:r>
            <a:r>
              <a:rPr lang="en-US" dirty="0"/>
              <a:t>(</a:t>
            </a:r>
            <a:r>
              <a:rPr lang="en-US" dirty="0" err="1"/>
              <a:t>expirationDate.substring</a:t>
            </a:r>
            <a:r>
              <a:rPr lang="en-US" dirty="0"/>
              <a:t>(0, 1)) in</a:t>
            </a:r>
          </a:p>
          <a:p>
            <a:pPr marL="0" indent="0">
              <a:buNone/>
            </a:pPr>
            <a:r>
              <a:rPr lang="en-US" dirty="0"/>
              <a:t>  </a:t>
            </a:r>
            <a:r>
              <a:rPr lang="en-US" b="1" dirty="0"/>
              <a:t>let </a:t>
            </a:r>
            <a:r>
              <a:rPr lang="en-US" dirty="0" err="1"/>
              <a:t>cardYear</a:t>
            </a:r>
            <a:r>
              <a:rPr lang="en-US" dirty="0"/>
              <a:t>: Integer = Integer::</a:t>
            </a:r>
            <a:r>
              <a:rPr lang="en-US" dirty="0" err="1"/>
              <a:t>parseInt</a:t>
            </a:r>
            <a:r>
              <a:rPr lang="en-US" dirty="0"/>
              <a:t>(</a:t>
            </a:r>
            <a:r>
              <a:rPr lang="en-US" dirty="0" err="1"/>
              <a:t>expirationDate.substring</a:t>
            </a:r>
            <a:r>
              <a:rPr lang="en-US" dirty="0"/>
              <a:t>(3,4)) in</a:t>
            </a:r>
          </a:p>
          <a:p>
            <a:pPr marL="0" indent="0">
              <a:buNone/>
            </a:pPr>
            <a:r>
              <a:rPr lang="en-US" dirty="0"/>
              <a:t>  </a:t>
            </a:r>
            <a:r>
              <a:rPr lang="en-US" dirty="0" err="1"/>
              <a:t>cardYear</a:t>
            </a:r>
            <a:r>
              <a:rPr lang="en-US" dirty="0"/>
              <a:t> &gt;= </a:t>
            </a:r>
            <a:r>
              <a:rPr lang="en-US" dirty="0" err="1"/>
              <a:t>currentYear</a:t>
            </a:r>
            <a:r>
              <a:rPr lang="en-US" dirty="0"/>
              <a:t> &amp;&amp; </a:t>
            </a:r>
            <a:r>
              <a:rPr lang="en-US" dirty="0" err="1"/>
              <a:t>cardMonth</a:t>
            </a:r>
            <a:r>
              <a:rPr lang="en-US" dirty="0"/>
              <a:t> &gt;= </a:t>
            </a:r>
            <a:r>
              <a:rPr lang="en-US" dirty="0" err="1"/>
              <a:t>currentMonth</a:t>
            </a:r>
            <a:endParaRPr lang="en-US" dirty="0"/>
          </a:p>
          <a:p>
            <a:r>
              <a:rPr lang="en-US" b="1" dirty="0"/>
              <a:t>--in keyword establishes that the operation is relevant only when dealing with instances of payment context</a:t>
            </a:r>
          </a:p>
          <a:p>
            <a:endParaRPr lang="en-US" b="1" dirty="0"/>
          </a:p>
          <a:p>
            <a:pPr marL="0" indent="0">
              <a:buNone/>
            </a:pPr>
            <a:r>
              <a:rPr lang="en-US" dirty="0"/>
              <a:t> </a:t>
            </a:r>
            <a:r>
              <a:rPr lang="en-US" b="1" dirty="0"/>
              <a:t>context Admin </a:t>
            </a:r>
          </a:p>
          <a:p>
            <a:pPr marL="0" indent="0">
              <a:buNone/>
            </a:pPr>
            <a:r>
              <a:rPr lang="en-US" b="1" dirty="0"/>
              <a:t> inv: </a:t>
            </a:r>
            <a:r>
              <a:rPr lang="en-US" dirty="0" err="1"/>
              <a:t>self.Admin.isAuthenticated</a:t>
            </a:r>
            <a:endParaRPr lang="en-US" dirty="0"/>
          </a:p>
          <a:p>
            <a:pPr marL="0" indent="0">
              <a:buNone/>
            </a:pPr>
            <a:r>
              <a:rPr lang="en-US" b="1" dirty="0"/>
              <a:t> post: </a:t>
            </a:r>
            <a:r>
              <a:rPr lang="en-US" dirty="0" err="1"/>
              <a:t>self.Admin.manageProduct</a:t>
            </a:r>
            <a:r>
              <a:rPr lang="en-US" dirty="0"/>
              <a:t> = True &amp;&amp; </a:t>
            </a:r>
            <a:r>
              <a:rPr lang="en-US" dirty="0" err="1"/>
              <a:t>self.Admin.manageCategories</a:t>
            </a:r>
            <a:r>
              <a:rPr lang="en-US" dirty="0"/>
              <a:t> = True &amp;&amp; </a:t>
            </a:r>
            <a:r>
              <a:rPr lang="en-US" dirty="0" err="1"/>
              <a:t>self.Admin.customer</a:t>
            </a:r>
            <a:r>
              <a:rPr lang="en-US" dirty="0"/>
              <a:t> = True</a:t>
            </a:r>
          </a:p>
          <a:p>
            <a:endParaRPr lang="en-US" dirty="0"/>
          </a:p>
        </p:txBody>
      </p:sp>
    </p:spTree>
    <p:extLst>
      <p:ext uri="{BB962C8B-B14F-4D97-AF65-F5344CB8AC3E}">
        <p14:creationId xmlns:p14="http://schemas.microsoft.com/office/powerpoint/2010/main" val="356197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325B-506A-1350-1955-A2643D3587E4}"/>
              </a:ext>
            </a:extLst>
          </p:cNvPr>
          <p:cNvSpPr>
            <a:spLocks noGrp="1"/>
          </p:cNvSpPr>
          <p:nvPr>
            <p:ph type="title"/>
          </p:nvPr>
        </p:nvSpPr>
        <p:spPr>
          <a:xfrm>
            <a:off x="564225" y="402610"/>
            <a:ext cx="3352683" cy="734637"/>
          </a:xfrm>
        </p:spPr>
        <p:txBody>
          <a:bodyPr/>
          <a:lstStyle/>
          <a:p>
            <a:r>
              <a:rPr lang="en-US" b="1" dirty="0"/>
              <a:t>Conclusion:</a:t>
            </a:r>
          </a:p>
        </p:txBody>
      </p:sp>
      <p:sp>
        <p:nvSpPr>
          <p:cNvPr id="3" name="Content Placeholder 2">
            <a:extLst>
              <a:ext uri="{FF2B5EF4-FFF2-40B4-BE49-F238E27FC236}">
                <a16:creationId xmlns:a16="http://schemas.microsoft.com/office/drawing/2014/main" id="{04667B15-418C-F739-EB84-3A52B32E0816}"/>
              </a:ext>
            </a:extLst>
          </p:cNvPr>
          <p:cNvSpPr>
            <a:spLocks noGrp="1"/>
          </p:cNvSpPr>
          <p:nvPr>
            <p:ph idx="1"/>
          </p:nvPr>
        </p:nvSpPr>
        <p:spPr>
          <a:xfrm>
            <a:off x="191069" y="1255595"/>
            <a:ext cx="10904561" cy="5431808"/>
          </a:xfrm>
        </p:spPr>
        <p:txBody>
          <a:bodyPr>
            <a:normAutofit fontScale="92500" lnSpcReduction="20000"/>
          </a:bodyPr>
          <a:lstStyle/>
          <a:p>
            <a:r>
              <a:rPr lang="en-US" dirty="0"/>
              <a:t>In conclusion, this Software Design Document (SDD) serves as a detailed blueprint for the development and implementation of our e-commerce website. Through comprehensive analysis and planning, we have outlined the key components, functionalities, and design principles that will shape the final product.</a:t>
            </a:r>
          </a:p>
          <a:p>
            <a:r>
              <a:rPr lang="en-US" dirty="0"/>
              <a:t>The scope and context section provided insights into the purpose of the e-commerce website and its alignment with business objectives. By understanding the industry landscape, target market, and competitive factors, we have established a solid foundation for the project.</a:t>
            </a:r>
          </a:p>
          <a:p>
            <a:r>
              <a:rPr lang="en-US" dirty="0"/>
              <a:t>The architectural design section delved into the high-level structure of the system, detailing the components, technology stack, and design patterns employed. This ensures scalability, maintainability, and performance optimization of the website.</a:t>
            </a:r>
          </a:p>
          <a:p>
            <a:r>
              <a:rPr lang="en-US" dirty="0"/>
              <a:t>Detailed design specifications, including class diagrams, sequence diagrams, and database schema, provide a clear understanding of how the system operates at a granular level. These specifications guide the development process and facilitate effective communication among team members.</a:t>
            </a:r>
          </a:p>
          <a:p>
            <a:r>
              <a:rPr lang="en-US" dirty="0"/>
              <a:t>Error handling and recovery strategies are crucial for maintaining system reliability and data integrity. By identifying potential errors, implementing robust error handling mechanisms, and defining recovery procedures, we mitigate risks and ensure smooth operation under varying conditions.</a:t>
            </a:r>
          </a:p>
          <a:p>
            <a:endParaRPr lang="en-US" dirty="0"/>
          </a:p>
        </p:txBody>
      </p:sp>
    </p:spTree>
    <p:extLst>
      <p:ext uri="{BB962C8B-B14F-4D97-AF65-F5344CB8AC3E}">
        <p14:creationId xmlns:p14="http://schemas.microsoft.com/office/powerpoint/2010/main" val="420951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F9D5-1B01-21AD-6940-9DD1F4A18B37}"/>
              </a:ext>
            </a:extLst>
          </p:cNvPr>
          <p:cNvSpPr>
            <a:spLocks noGrp="1"/>
          </p:cNvSpPr>
          <p:nvPr>
            <p:ph type="title"/>
          </p:nvPr>
        </p:nvSpPr>
        <p:spPr/>
        <p:txBody>
          <a:bodyPr/>
          <a:lstStyle/>
          <a:p>
            <a:r>
              <a:rPr lang="en-US" b="1" dirty="0"/>
              <a:t>Stakeholders:</a:t>
            </a:r>
          </a:p>
        </p:txBody>
      </p:sp>
      <p:sp>
        <p:nvSpPr>
          <p:cNvPr id="3" name="Content Placeholder 2">
            <a:extLst>
              <a:ext uri="{FF2B5EF4-FFF2-40B4-BE49-F238E27FC236}">
                <a16:creationId xmlns:a16="http://schemas.microsoft.com/office/drawing/2014/main" id="{E0D6C852-E70E-8E14-A644-D8A57ACE3927}"/>
              </a:ext>
            </a:extLst>
          </p:cNvPr>
          <p:cNvSpPr>
            <a:spLocks noGrp="1"/>
          </p:cNvSpPr>
          <p:nvPr>
            <p:ph idx="1"/>
          </p:nvPr>
        </p:nvSpPr>
        <p:spPr>
          <a:xfrm>
            <a:off x="755293" y="1331259"/>
            <a:ext cx="10272098" cy="5274257"/>
          </a:xfrm>
        </p:spPr>
        <p:txBody>
          <a:bodyPr>
            <a:noAutofit/>
          </a:bodyPr>
          <a:lstStyle/>
          <a:p>
            <a:pPr marL="457200" indent="-457200">
              <a:buFont typeface="+mj-lt"/>
              <a:buAutoNum type="arabicPeriod"/>
            </a:pPr>
            <a:r>
              <a:rPr lang="en-US" b="1" dirty="0"/>
              <a:t>Customers</a:t>
            </a:r>
            <a:r>
              <a:rPr lang="en-US" sz="1800" b="1" dirty="0"/>
              <a:t>: </a:t>
            </a:r>
            <a:r>
              <a:rPr lang="en-US" sz="1800" dirty="0"/>
              <a:t>Individuals who visit the e-commerce website to explore products, make purchases, and manage their accounts. Customers are the primary users of the platform, and their satisfaction and engagement are paramount for its success.</a:t>
            </a:r>
          </a:p>
          <a:p>
            <a:pPr marL="457200" indent="-457200">
              <a:buFont typeface="+mj-lt"/>
              <a:buAutoNum type="arabicPeriod"/>
            </a:pPr>
            <a:r>
              <a:rPr lang="en-US" b="1" dirty="0"/>
              <a:t>Admins: </a:t>
            </a:r>
            <a:r>
              <a:rPr lang="en-US" sz="1800" dirty="0"/>
              <a:t>Authorized personnel responsible for managing the e-commerce website, including inventory management, order processing, customer support, and website administration. Admins have access to backend functionalities and tools to oversee and maintain the platform's operations.</a:t>
            </a:r>
          </a:p>
          <a:p>
            <a:pPr marL="457200" indent="-457200">
              <a:buFont typeface="+mj-lt"/>
              <a:buAutoNum type="arabicPeriod"/>
            </a:pPr>
            <a:endParaRPr lang="en-US" sz="1800" dirty="0"/>
          </a:p>
          <a:p>
            <a:r>
              <a:rPr lang="en-US" dirty="0"/>
              <a:t>These two stakeholder groups are fundamental to the operation and success of the e-commerce website project. While customers drive the demand and usage of the platform through their shopping activities, administrators play a crucial role in ensuring the smooth operation and maintenance of the website's backend infrastructure. Effective collaboration between customers and administrators is essential for delivering a seamless online shopping experience and achieving the goals of the project.</a:t>
            </a:r>
          </a:p>
        </p:txBody>
      </p:sp>
    </p:spTree>
    <p:extLst>
      <p:ext uri="{BB962C8B-B14F-4D97-AF65-F5344CB8AC3E}">
        <p14:creationId xmlns:p14="http://schemas.microsoft.com/office/powerpoint/2010/main" val="141303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BBD6-937D-3406-9E24-610180784F54}"/>
              </a:ext>
            </a:extLst>
          </p:cNvPr>
          <p:cNvSpPr>
            <a:spLocks noGrp="1"/>
          </p:cNvSpPr>
          <p:nvPr>
            <p:ph type="title"/>
          </p:nvPr>
        </p:nvSpPr>
        <p:spPr/>
        <p:txBody>
          <a:bodyPr/>
          <a:lstStyle/>
          <a:p>
            <a:r>
              <a:rPr lang="en-US" b="1" dirty="0"/>
              <a:t>Scope :</a:t>
            </a:r>
          </a:p>
        </p:txBody>
      </p:sp>
      <p:sp>
        <p:nvSpPr>
          <p:cNvPr id="3" name="Content Placeholder 2">
            <a:extLst>
              <a:ext uri="{FF2B5EF4-FFF2-40B4-BE49-F238E27FC236}">
                <a16:creationId xmlns:a16="http://schemas.microsoft.com/office/drawing/2014/main" id="{2F5459FA-A6C5-F61D-ECC8-026AA39088AB}"/>
              </a:ext>
            </a:extLst>
          </p:cNvPr>
          <p:cNvSpPr>
            <a:spLocks noGrp="1"/>
          </p:cNvSpPr>
          <p:nvPr>
            <p:ph idx="1"/>
          </p:nvPr>
        </p:nvSpPr>
        <p:spPr>
          <a:xfrm>
            <a:off x="454985" y="1208430"/>
            <a:ext cx="11473158" cy="5369792"/>
          </a:xfrm>
        </p:spPr>
        <p:txBody>
          <a:bodyPr>
            <a:normAutofit fontScale="92500" lnSpcReduction="20000"/>
          </a:bodyPr>
          <a:lstStyle/>
          <a:p>
            <a:r>
              <a:rPr lang="en-US" dirty="0"/>
              <a:t>The e-commerce website project aims to establish a robust online platform tailored for facilitating commercial transactions between sellers and buyers. Its primary purpose is to provide a seamless and intuitive shopping experience while offering efficient management tools for sellers. The project's objectives include:</a:t>
            </a:r>
          </a:p>
          <a:p>
            <a:pPr marL="0" indent="0">
              <a:buNone/>
            </a:pPr>
            <a:endParaRPr lang="en-US" sz="2200" dirty="0"/>
          </a:p>
          <a:p>
            <a:pPr marL="457200" indent="-457200">
              <a:buFont typeface="+mj-lt"/>
              <a:buAutoNum type="arabicPeriod"/>
            </a:pPr>
            <a:r>
              <a:rPr lang="en-US" sz="2200" dirty="0"/>
              <a:t> </a:t>
            </a:r>
            <a:r>
              <a:rPr lang="en-US" sz="2200" b="1" dirty="0"/>
              <a:t>Comprehensive Product Catalog: </a:t>
            </a:r>
            <a:r>
              <a:rPr lang="en-US" dirty="0"/>
              <a:t>Develop a user-friendly interface for browsing and purchasing a wide range of products across various categories and subcategories.</a:t>
            </a:r>
          </a:p>
          <a:p>
            <a:pPr marL="457200" indent="-457200">
              <a:buFont typeface="+mj-lt"/>
              <a:buAutoNum type="arabicPeriod"/>
            </a:pPr>
            <a:r>
              <a:rPr lang="en-US" b="1" dirty="0">
                <a:solidFill>
                  <a:srgbClr val="92D050"/>
                </a:solidFill>
              </a:rPr>
              <a:t> </a:t>
            </a:r>
            <a:r>
              <a:rPr lang="en-US" b="1" dirty="0"/>
              <a:t> </a:t>
            </a:r>
            <a:r>
              <a:rPr lang="en-US" sz="2200" b="1" dirty="0"/>
              <a:t>User Account Management: </a:t>
            </a:r>
            <a:r>
              <a:rPr lang="en-US" dirty="0"/>
              <a:t>Implement registration, login, and profile management features to enable personalized shopping experiences and order tracking for users.</a:t>
            </a:r>
          </a:p>
          <a:p>
            <a:pPr marL="457200" indent="-457200">
              <a:buFont typeface="+mj-lt"/>
              <a:buAutoNum type="arabicPeriod"/>
            </a:pPr>
            <a:r>
              <a:rPr lang="en-US" dirty="0"/>
              <a:t> </a:t>
            </a:r>
            <a:r>
              <a:rPr lang="en-US" sz="2200" b="1" dirty="0"/>
              <a:t>Secure Payment Processing: </a:t>
            </a:r>
            <a:r>
              <a:rPr lang="en-US" dirty="0"/>
              <a:t>Integrate secure payment gateways to facilitate smooth and secure transactions, ensuring customer trust and confidence.</a:t>
            </a:r>
          </a:p>
          <a:p>
            <a:pPr marL="457200" indent="-457200">
              <a:buFont typeface="+mj-lt"/>
              <a:buAutoNum type="arabicPeriod"/>
            </a:pPr>
            <a:r>
              <a:rPr lang="en-US" dirty="0">
                <a:solidFill>
                  <a:srgbClr val="92D050"/>
                </a:solidFill>
              </a:rPr>
              <a:t> </a:t>
            </a:r>
            <a:r>
              <a:rPr lang="en-US" sz="2200" b="1" dirty="0"/>
              <a:t>Order Management: </a:t>
            </a:r>
            <a:r>
              <a:rPr lang="en-US" dirty="0"/>
              <a:t>Develop an order processing system that allows users to manage their orders, track shipments, and handle returns or exchanges efficiently.</a:t>
            </a:r>
          </a:p>
          <a:p>
            <a:pPr marL="457200" indent="-457200">
              <a:buFont typeface="+mj-lt"/>
              <a:buAutoNum type="arabicPeriod"/>
            </a:pPr>
            <a:r>
              <a:rPr lang="en-US" dirty="0">
                <a:solidFill>
                  <a:srgbClr val="92D050"/>
                </a:solidFill>
              </a:rPr>
              <a:t> </a:t>
            </a:r>
            <a:r>
              <a:rPr lang="en-US" sz="2200" b="1" dirty="0"/>
              <a:t>Seller Dashboard: </a:t>
            </a:r>
            <a:r>
              <a:rPr lang="en-US" dirty="0"/>
              <a:t>Provide sellers with a dedicated dashboard to manage their product listings, inventory, pricing, and order fulfillment processes.</a:t>
            </a:r>
          </a:p>
          <a:p>
            <a:pPr marL="457200" indent="-457200">
              <a:buFont typeface="+mj-lt"/>
              <a:buAutoNum type="arabicPeriod"/>
            </a:pPr>
            <a:r>
              <a:rPr lang="en-US" sz="2200" b="1" dirty="0">
                <a:solidFill>
                  <a:srgbClr val="92D050"/>
                </a:solidFill>
              </a:rPr>
              <a:t> </a:t>
            </a:r>
            <a:r>
              <a:rPr lang="en-US" sz="2200" b="1" dirty="0"/>
              <a:t>Responsive Design: </a:t>
            </a:r>
            <a:r>
              <a:rPr lang="en-US" dirty="0"/>
              <a:t>Ensure compatibility with multiple devices and screen sizes to accommodate the growing trend of mobile shopping.</a:t>
            </a:r>
          </a:p>
        </p:txBody>
      </p:sp>
    </p:spTree>
    <p:extLst>
      <p:ext uri="{BB962C8B-B14F-4D97-AF65-F5344CB8AC3E}">
        <p14:creationId xmlns:p14="http://schemas.microsoft.com/office/powerpoint/2010/main" val="254400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5E62-9FB8-4790-B5F7-6C2D82338D47}"/>
              </a:ext>
            </a:extLst>
          </p:cNvPr>
          <p:cNvSpPr>
            <a:spLocks noGrp="1"/>
          </p:cNvSpPr>
          <p:nvPr>
            <p:ph type="title"/>
          </p:nvPr>
        </p:nvSpPr>
        <p:spPr>
          <a:xfrm>
            <a:off x="646112" y="320722"/>
            <a:ext cx="4881232" cy="734637"/>
          </a:xfrm>
        </p:spPr>
        <p:txBody>
          <a:bodyPr/>
          <a:lstStyle/>
          <a:p>
            <a:r>
              <a:rPr lang="en-US" b="1" dirty="0"/>
              <a:t>System Overview:</a:t>
            </a:r>
          </a:p>
        </p:txBody>
      </p:sp>
      <p:sp>
        <p:nvSpPr>
          <p:cNvPr id="3" name="Content Placeholder 2">
            <a:extLst>
              <a:ext uri="{FF2B5EF4-FFF2-40B4-BE49-F238E27FC236}">
                <a16:creationId xmlns:a16="http://schemas.microsoft.com/office/drawing/2014/main" id="{B8DB1C0C-26C4-AE1B-9866-09DE45B2A2A1}"/>
              </a:ext>
            </a:extLst>
          </p:cNvPr>
          <p:cNvSpPr>
            <a:spLocks noGrp="1"/>
          </p:cNvSpPr>
          <p:nvPr>
            <p:ph idx="1"/>
          </p:nvPr>
        </p:nvSpPr>
        <p:spPr>
          <a:xfrm>
            <a:off x="459474" y="1212310"/>
            <a:ext cx="11732525" cy="5447798"/>
          </a:xfrm>
        </p:spPr>
        <p:txBody>
          <a:bodyPr>
            <a:normAutofit fontScale="92500" lnSpcReduction="10000"/>
          </a:bodyPr>
          <a:lstStyle/>
          <a:p>
            <a:r>
              <a:rPr lang="en-US" sz="2600" b="1" dirty="0"/>
              <a:t>General Description:</a:t>
            </a:r>
          </a:p>
          <a:p>
            <a:pPr marL="0" indent="0">
              <a:buNone/>
            </a:pPr>
            <a:r>
              <a:rPr lang="en-US" sz="2100" dirty="0"/>
              <a:t>Our e-commerce software system is a robust online platform designed to facilitate buying and selling goods and services over the internet. It provides a virtual marketplace where businesses and consumers can interact, browse products, make purchases, and manage transactions seamlessly. With intuitive features and secure functionalities, our e-commerce software aims to enhance the online shopping experience for users worldwide.</a:t>
            </a:r>
          </a:p>
          <a:p>
            <a:pPr marL="0" indent="0">
              <a:buNone/>
            </a:pPr>
            <a:endParaRPr lang="en-US" sz="2100" dirty="0"/>
          </a:p>
          <a:p>
            <a:r>
              <a:rPr lang="en-US" sz="2600" b="1" dirty="0"/>
              <a:t> Functional Requirements:</a:t>
            </a:r>
          </a:p>
          <a:p>
            <a:pPr marL="0" indent="0">
              <a:buNone/>
            </a:pPr>
            <a:r>
              <a:rPr lang="en-US" sz="1900" b="1" dirty="0"/>
              <a:t> </a:t>
            </a:r>
            <a:r>
              <a:rPr lang="en-US" sz="1900" b="1" dirty="0">
                <a:solidFill>
                  <a:srgbClr val="92D050"/>
                </a:solidFill>
              </a:rPr>
              <a:t>1-</a:t>
            </a:r>
            <a:r>
              <a:rPr lang="en-US" sz="1900" b="1" dirty="0"/>
              <a:t> User Registration and Authentication:</a:t>
            </a:r>
          </a:p>
          <a:p>
            <a:pPr marL="0" indent="0">
              <a:buNone/>
            </a:pPr>
            <a:r>
              <a:rPr lang="en-US" sz="1900" dirty="0"/>
              <a:t>         </a:t>
            </a:r>
            <a:r>
              <a:rPr lang="en-US" sz="1900" dirty="0">
                <a:solidFill>
                  <a:srgbClr val="92D050"/>
                </a:solidFill>
              </a:rPr>
              <a:t>a) </a:t>
            </a:r>
            <a:r>
              <a:rPr lang="en-US" sz="1900" dirty="0"/>
              <a:t>Users shall be able to create accounts with unique usernames and passwords.</a:t>
            </a:r>
          </a:p>
          <a:p>
            <a:pPr marL="0" indent="0">
              <a:buNone/>
            </a:pPr>
            <a:r>
              <a:rPr lang="en-US" sz="1900" dirty="0">
                <a:solidFill>
                  <a:srgbClr val="92D050"/>
                </a:solidFill>
              </a:rPr>
              <a:t>         b) </a:t>
            </a:r>
            <a:r>
              <a:rPr lang="en-US" sz="1900" dirty="0"/>
              <a:t>Users shall be able to log in securely to access their accounts.</a:t>
            </a:r>
          </a:p>
          <a:p>
            <a:pPr marL="0" indent="0">
              <a:buNone/>
            </a:pPr>
            <a:r>
              <a:rPr lang="en-US" sz="1900" b="1" dirty="0"/>
              <a:t> </a:t>
            </a:r>
            <a:r>
              <a:rPr lang="en-US" sz="1900" b="1" dirty="0">
                <a:solidFill>
                  <a:srgbClr val="92D050"/>
                </a:solidFill>
              </a:rPr>
              <a:t>2- </a:t>
            </a:r>
            <a:r>
              <a:rPr lang="en-US" sz="1900" b="1" dirty="0"/>
              <a:t> Product Browsing and Search:</a:t>
            </a:r>
          </a:p>
          <a:p>
            <a:pPr marL="0" indent="0">
              <a:buNone/>
            </a:pPr>
            <a:r>
              <a:rPr lang="en-US" sz="1900" dirty="0"/>
              <a:t>         </a:t>
            </a:r>
            <a:r>
              <a:rPr lang="en-US" sz="1900" dirty="0">
                <a:solidFill>
                  <a:srgbClr val="92D050"/>
                </a:solidFill>
              </a:rPr>
              <a:t>a) </a:t>
            </a:r>
            <a:r>
              <a:rPr lang="en-US" sz="1900" dirty="0"/>
              <a:t>Users shall be able to browse products by category.</a:t>
            </a:r>
          </a:p>
          <a:p>
            <a:pPr marL="0" indent="0">
              <a:buNone/>
            </a:pPr>
            <a:r>
              <a:rPr lang="en-US" sz="1900" dirty="0"/>
              <a:t>         </a:t>
            </a:r>
            <a:r>
              <a:rPr lang="en-US" sz="1900" dirty="0">
                <a:solidFill>
                  <a:srgbClr val="92D050"/>
                </a:solidFill>
              </a:rPr>
              <a:t>b) </a:t>
            </a:r>
            <a:r>
              <a:rPr lang="en-US" sz="1900" dirty="0"/>
              <a:t>Users shall be able to search for products using keywords.</a:t>
            </a:r>
          </a:p>
          <a:p>
            <a:pPr marL="0" indent="0">
              <a:buNone/>
            </a:pPr>
            <a:r>
              <a:rPr lang="en-US" sz="1900" dirty="0"/>
              <a:t>         </a:t>
            </a:r>
            <a:r>
              <a:rPr lang="en-US" sz="1900" dirty="0">
                <a:solidFill>
                  <a:srgbClr val="92D050"/>
                </a:solidFill>
              </a:rPr>
              <a:t>c) </a:t>
            </a:r>
            <a:r>
              <a:rPr lang="en-US" sz="1900" dirty="0"/>
              <a:t>The website shall display product details, including images, descriptions, prices, and availability.</a:t>
            </a:r>
          </a:p>
        </p:txBody>
      </p:sp>
    </p:spTree>
    <p:extLst>
      <p:ext uri="{BB962C8B-B14F-4D97-AF65-F5344CB8AC3E}">
        <p14:creationId xmlns:p14="http://schemas.microsoft.com/office/powerpoint/2010/main" val="366772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0277E0-73F0-46F5-8E39-3F4C6AEA6D95}"/>
              </a:ext>
            </a:extLst>
          </p:cNvPr>
          <p:cNvSpPr>
            <a:spLocks noGrp="1"/>
          </p:cNvSpPr>
          <p:nvPr>
            <p:ph idx="1"/>
          </p:nvPr>
        </p:nvSpPr>
        <p:spPr>
          <a:xfrm>
            <a:off x="341194" y="272956"/>
            <a:ext cx="11518710" cy="6359856"/>
          </a:xfrm>
        </p:spPr>
        <p:txBody>
          <a:bodyPr>
            <a:normAutofit/>
          </a:bodyPr>
          <a:lstStyle/>
          <a:p>
            <a:pPr marL="0" indent="0">
              <a:buNone/>
            </a:pPr>
            <a:r>
              <a:rPr lang="en-US" b="1" dirty="0">
                <a:solidFill>
                  <a:srgbClr val="92D050"/>
                </a:solidFill>
              </a:rPr>
              <a:t>3- </a:t>
            </a:r>
            <a:r>
              <a:rPr lang="en-US" b="1" dirty="0"/>
              <a:t>Shopping Cart and Checkout:</a:t>
            </a:r>
          </a:p>
          <a:p>
            <a:pPr marL="0" indent="0">
              <a:buNone/>
            </a:pPr>
            <a:r>
              <a:rPr lang="en-US" sz="1800" dirty="0"/>
              <a:t>      </a:t>
            </a:r>
            <a:r>
              <a:rPr lang="en-US" sz="1800" dirty="0">
                <a:solidFill>
                  <a:srgbClr val="92D050"/>
                </a:solidFill>
              </a:rPr>
              <a:t>a) </a:t>
            </a:r>
            <a:r>
              <a:rPr lang="en-US" sz="1800" dirty="0"/>
              <a:t>Users shall be able to add products to a shopping cart.</a:t>
            </a:r>
          </a:p>
          <a:p>
            <a:pPr marL="0" indent="0">
              <a:buNone/>
            </a:pPr>
            <a:r>
              <a:rPr lang="en-US" sz="1800" dirty="0"/>
              <a:t>      </a:t>
            </a:r>
            <a:r>
              <a:rPr lang="en-US" sz="1800" dirty="0">
                <a:solidFill>
                  <a:srgbClr val="92D050"/>
                </a:solidFill>
              </a:rPr>
              <a:t>b) </a:t>
            </a:r>
            <a:r>
              <a:rPr lang="en-US" sz="1800" dirty="0"/>
              <a:t>Users shall be able to view and edit the contents of their shopping cart.</a:t>
            </a:r>
          </a:p>
          <a:p>
            <a:pPr marL="0" indent="0">
              <a:buNone/>
            </a:pPr>
            <a:r>
              <a:rPr lang="en-US" sz="1800" dirty="0"/>
              <a:t>      </a:t>
            </a:r>
            <a:r>
              <a:rPr lang="en-US" sz="1800" dirty="0">
                <a:solidFill>
                  <a:srgbClr val="92D050"/>
                </a:solidFill>
              </a:rPr>
              <a:t>c) </a:t>
            </a:r>
            <a:r>
              <a:rPr lang="en-US" sz="1800" dirty="0"/>
              <a:t>Users shall be able to proceed to checkout to complete their purchases.</a:t>
            </a:r>
          </a:p>
          <a:p>
            <a:pPr marL="0" indent="0">
              <a:buNone/>
            </a:pPr>
            <a:r>
              <a:rPr lang="en-US" sz="1800" dirty="0"/>
              <a:t>      </a:t>
            </a:r>
            <a:r>
              <a:rPr lang="en-US" sz="1800" dirty="0">
                <a:solidFill>
                  <a:srgbClr val="92D050"/>
                </a:solidFill>
              </a:rPr>
              <a:t>d) </a:t>
            </a:r>
            <a:r>
              <a:rPr lang="en-US" sz="1800" dirty="0"/>
              <a:t>The checkout process shall include entering shipping and billing information.</a:t>
            </a:r>
          </a:p>
          <a:p>
            <a:pPr marL="0" indent="0">
              <a:buNone/>
            </a:pPr>
            <a:r>
              <a:rPr lang="en-US" sz="1800" dirty="0"/>
              <a:t>     </a:t>
            </a:r>
            <a:r>
              <a:rPr lang="en-US" sz="1800" dirty="0">
                <a:solidFill>
                  <a:srgbClr val="92D050"/>
                </a:solidFill>
              </a:rPr>
              <a:t> e) </a:t>
            </a:r>
            <a:r>
              <a:rPr lang="en-US" sz="1800" dirty="0"/>
              <a:t>Users shall receive confirmation emails after successful purchases.</a:t>
            </a:r>
          </a:p>
          <a:p>
            <a:pPr marL="0" indent="0">
              <a:buNone/>
            </a:pPr>
            <a:endParaRPr lang="en-US" sz="1800" dirty="0"/>
          </a:p>
          <a:p>
            <a:pPr marL="0" indent="0">
              <a:buNone/>
            </a:pPr>
            <a:r>
              <a:rPr lang="en-US" b="1" dirty="0"/>
              <a:t> </a:t>
            </a:r>
            <a:r>
              <a:rPr lang="en-US" b="1" dirty="0">
                <a:solidFill>
                  <a:srgbClr val="92D050"/>
                </a:solidFill>
              </a:rPr>
              <a:t>4-</a:t>
            </a:r>
            <a:r>
              <a:rPr lang="en-US" b="1" dirty="0"/>
              <a:t> Payment Processing:</a:t>
            </a:r>
          </a:p>
          <a:p>
            <a:pPr marL="0" indent="0">
              <a:buNone/>
            </a:pPr>
            <a:r>
              <a:rPr lang="en-US" sz="1800" dirty="0"/>
              <a:t>       </a:t>
            </a:r>
            <a:r>
              <a:rPr lang="en-US" sz="1800" dirty="0">
                <a:solidFill>
                  <a:srgbClr val="92D050"/>
                </a:solidFill>
              </a:rPr>
              <a:t>a) </a:t>
            </a:r>
            <a:r>
              <a:rPr lang="en-US" sz="1800" dirty="0"/>
              <a:t>The website shall support various payment methods such as credit/debit cards and cash.</a:t>
            </a:r>
          </a:p>
          <a:p>
            <a:pPr marL="0" indent="0">
              <a:buNone/>
            </a:pPr>
            <a:r>
              <a:rPr lang="en-US" sz="1800" dirty="0"/>
              <a:t>       </a:t>
            </a:r>
            <a:r>
              <a:rPr lang="en-US" sz="1800" dirty="0">
                <a:solidFill>
                  <a:srgbClr val="92D050"/>
                </a:solidFill>
              </a:rPr>
              <a:t>b) </a:t>
            </a:r>
            <a:r>
              <a:rPr lang="en-US" sz="1800" dirty="0"/>
              <a:t>Payment transactions shall be secure and encrypted.</a:t>
            </a:r>
          </a:p>
          <a:p>
            <a:pPr marL="0" indent="0">
              <a:buNone/>
            </a:pPr>
            <a:r>
              <a:rPr lang="en-US" sz="1800" dirty="0"/>
              <a:t>       </a:t>
            </a:r>
            <a:r>
              <a:rPr lang="en-US" sz="1800" dirty="0">
                <a:solidFill>
                  <a:srgbClr val="92D050"/>
                </a:solidFill>
              </a:rPr>
              <a:t>c) </a:t>
            </a:r>
            <a:r>
              <a:rPr lang="en-US" sz="1800" dirty="0"/>
              <a:t>Users shall receive payment confirmation upon successful transactions.</a:t>
            </a:r>
          </a:p>
          <a:p>
            <a:pPr marL="0" indent="0">
              <a:buNone/>
            </a:pPr>
            <a:endParaRPr lang="en-US" sz="1800" dirty="0"/>
          </a:p>
          <a:p>
            <a:pPr marL="0" indent="0">
              <a:buNone/>
            </a:pPr>
            <a:r>
              <a:rPr lang="en-US" b="1" dirty="0"/>
              <a:t> </a:t>
            </a:r>
            <a:r>
              <a:rPr lang="en-US" b="1" dirty="0">
                <a:solidFill>
                  <a:srgbClr val="92D050"/>
                </a:solidFill>
              </a:rPr>
              <a:t>5- </a:t>
            </a:r>
            <a:r>
              <a:rPr lang="en-US" b="1" dirty="0"/>
              <a:t>Order Management:</a:t>
            </a:r>
          </a:p>
          <a:p>
            <a:pPr marL="0" indent="0">
              <a:buNone/>
            </a:pPr>
            <a:r>
              <a:rPr lang="en-US" sz="1800" dirty="0"/>
              <a:t>      </a:t>
            </a:r>
            <a:r>
              <a:rPr lang="en-US" sz="1800" dirty="0">
                <a:solidFill>
                  <a:srgbClr val="92D050"/>
                </a:solidFill>
              </a:rPr>
              <a:t>a) </a:t>
            </a:r>
            <a:r>
              <a:rPr lang="en-US" sz="1800" dirty="0"/>
              <a:t>Users shall be able to view their order history and track the status of their orders.</a:t>
            </a:r>
          </a:p>
          <a:p>
            <a:pPr marL="0" indent="0">
              <a:buNone/>
            </a:pPr>
            <a:r>
              <a:rPr lang="en-US" sz="1800" dirty="0"/>
              <a:t>      </a:t>
            </a:r>
            <a:r>
              <a:rPr lang="en-US" sz="1800" dirty="0">
                <a:solidFill>
                  <a:srgbClr val="92D050"/>
                </a:solidFill>
              </a:rPr>
              <a:t>b) </a:t>
            </a:r>
            <a:r>
              <a:rPr lang="en-US" sz="1800" dirty="0"/>
              <a:t>Admins shall be able to manage orders, including processing, shipping, and canceling orders.</a:t>
            </a:r>
          </a:p>
        </p:txBody>
      </p:sp>
    </p:spTree>
    <p:extLst>
      <p:ext uri="{BB962C8B-B14F-4D97-AF65-F5344CB8AC3E}">
        <p14:creationId xmlns:p14="http://schemas.microsoft.com/office/powerpoint/2010/main" val="176952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4492A-ED5A-7824-1FC2-B25A767252B2}"/>
              </a:ext>
            </a:extLst>
          </p:cNvPr>
          <p:cNvSpPr>
            <a:spLocks noGrp="1"/>
          </p:cNvSpPr>
          <p:nvPr>
            <p:ph idx="1"/>
          </p:nvPr>
        </p:nvSpPr>
        <p:spPr>
          <a:xfrm>
            <a:off x="286604" y="218364"/>
            <a:ext cx="11905396" cy="6482687"/>
          </a:xfrm>
        </p:spPr>
        <p:txBody>
          <a:bodyPr>
            <a:normAutofit/>
          </a:bodyPr>
          <a:lstStyle/>
          <a:p>
            <a:r>
              <a:rPr lang="en-US" sz="2400" b="1" dirty="0"/>
              <a:t>Non-Functional Requirements :</a:t>
            </a:r>
          </a:p>
          <a:p>
            <a:pPr marL="0" indent="0">
              <a:buNone/>
            </a:pPr>
            <a:r>
              <a:rPr lang="en-US" sz="2400" b="1" dirty="0">
                <a:solidFill>
                  <a:srgbClr val="92D050"/>
                </a:solidFill>
              </a:rPr>
              <a:t>1- </a:t>
            </a:r>
            <a:r>
              <a:rPr lang="en-US" b="1" dirty="0"/>
              <a:t>Security:</a:t>
            </a:r>
          </a:p>
          <a:p>
            <a:pPr marL="0" indent="0">
              <a:buNone/>
            </a:pPr>
            <a:r>
              <a:rPr lang="en-US" b="1" dirty="0"/>
              <a:t>   </a:t>
            </a:r>
            <a:r>
              <a:rPr lang="en-US" b="1" dirty="0">
                <a:solidFill>
                  <a:srgbClr val="92D050"/>
                </a:solidFill>
              </a:rPr>
              <a:t> </a:t>
            </a:r>
            <a:r>
              <a:rPr lang="en-US" sz="1800" dirty="0">
                <a:solidFill>
                  <a:srgbClr val="92D050"/>
                </a:solidFill>
              </a:rPr>
              <a:t>a) </a:t>
            </a:r>
            <a:r>
              <a:rPr lang="en-US" sz="1800" dirty="0"/>
              <a:t>User data shall be encrypted using AES-256 encryption.</a:t>
            </a:r>
          </a:p>
          <a:p>
            <a:pPr marL="0" indent="0">
              <a:buNone/>
            </a:pPr>
            <a:r>
              <a:rPr lang="en-US" sz="1800" dirty="0"/>
              <a:t>    </a:t>
            </a:r>
            <a:r>
              <a:rPr lang="en-US" sz="1800" dirty="0">
                <a:solidFill>
                  <a:srgbClr val="92D050"/>
                </a:solidFill>
              </a:rPr>
              <a:t>b) </a:t>
            </a:r>
            <a:r>
              <a:rPr lang="en-US" sz="1800" dirty="0"/>
              <a:t>The website shall implement measures to prevent common security threats </a:t>
            </a:r>
          </a:p>
          <a:p>
            <a:pPr marL="0" indent="0">
              <a:buNone/>
            </a:pPr>
            <a:r>
              <a:rPr lang="en-US" sz="1800" dirty="0"/>
              <a:t>    </a:t>
            </a:r>
            <a:r>
              <a:rPr lang="en-US" sz="1800" dirty="0">
                <a:solidFill>
                  <a:srgbClr val="92D050"/>
                </a:solidFill>
              </a:rPr>
              <a:t>c) </a:t>
            </a:r>
            <a:r>
              <a:rPr lang="en-US" sz="1800" dirty="0"/>
              <a:t>SSL encryption shall be used to protect data transmission.</a:t>
            </a:r>
            <a:endParaRPr lang="en-US" b="1" dirty="0"/>
          </a:p>
          <a:p>
            <a:pPr marL="0" indent="0">
              <a:buNone/>
            </a:pPr>
            <a:r>
              <a:rPr lang="en-US" b="1" dirty="0">
                <a:solidFill>
                  <a:srgbClr val="92D050"/>
                </a:solidFill>
              </a:rPr>
              <a:t>2-</a:t>
            </a:r>
            <a:r>
              <a:rPr lang="en-US" b="1" dirty="0"/>
              <a:t> Scalability:</a:t>
            </a:r>
          </a:p>
          <a:p>
            <a:pPr marL="0" indent="0">
              <a:buNone/>
            </a:pPr>
            <a:r>
              <a:rPr lang="en-US" sz="1800" dirty="0"/>
              <a:t>    </a:t>
            </a:r>
            <a:r>
              <a:rPr lang="en-US" sz="1800" dirty="0">
                <a:solidFill>
                  <a:srgbClr val="92D050"/>
                </a:solidFill>
              </a:rPr>
              <a:t>a) </a:t>
            </a:r>
            <a:r>
              <a:rPr lang="en-US" sz="1800" dirty="0"/>
              <a:t>The website's functionality shall be designed to evolve and expand without compromising performance.</a:t>
            </a:r>
          </a:p>
          <a:p>
            <a:pPr marL="0" indent="0">
              <a:buNone/>
            </a:pPr>
            <a:r>
              <a:rPr lang="en-US" sz="1800" dirty="0"/>
              <a:t>    </a:t>
            </a:r>
            <a:r>
              <a:rPr lang="en-US" sz="1800" dirty="0">
                <a:solidFill>
                  <a:srgbClr val="92D050"/>
                </a:solidFill>
              </a:rPr>
              <a:t>b) </a:t>
            </a:r>
            <a:r>
              <a:rPr lang="en-US" sz="1800" dirty="0"/>
              <a:t>Scalability considerations shall encompass both hardware and software aspects.</a:t>
            </a:r>
            <a:endParaRPr lang="en-US" sz="1800" b="1" dirty="0"/>
          </a:p>
          <a:p>
            <a:pPr marL="0" indent="0">
              <a:buNone/>
            </a:pPr>
            <a:r>
              <a:rPr lang="en-US" b="1" dirty="0">
                <a:solidFill>
                  <a:srgbClr val="92D050"/>
                </a:solidFill>
              </a:rPr>
              <a:t>3-</a:t>
            </a:r>
            <a:r>
              <a:rPr lang="en-US" b="1" dirty="0"/>
              <a:t> Maintainability:</a:t>
            </a:r>
          </a:p>
          <a:p>
            <a:pPr marL="0" indent="0">
              <a:buNone/>
            </a:pPr>
            <a:r>
              <a:rPr lang="en-US" sz="1800" dirty="0"/>
              <a:t>    </a:t>
            </a:r>
            <a:r>
              <a:rPr lang="en-US" sz="1800" dirty="0">
                <a:solidFill>
                  <a:srgbClr val="92D050"/>
                </a:solidFill>
              </a:rPr>
              <a:t>a) </a:t>
            </a:r>
            <a:r>
              <a:rPr lang="en-US" sz="1800" dirty="0"/>
              <a:t>The website's architecture and design shall facilitate easy maintenance and updates.</a:t>
            </a:r>
          </a:p>
          <a:p>
            <a:pPr marL="0" indent="0">
              <a:buNone/>
            </a:pPr>
            <a:r>
              <a:rPr lang="en-US" sz="1800" dirty="0"/>
              <a:t>    </a:t>
            </a:r>
            <a:r>
              <a:rPr lang="en-US" sz="1800" dirty="0">
                <a:solidFill>
                  <a:srgbClr val="92D050"/>
                </a:solidFill>
              </a:rPr>
              <a:t>b)</a:t>
            </a:r>
            <a:r>
              <a:rPr lang="en-US" sz="1800" dirty="0"/>
              <a:t>Proactive measures shall be taken to address potential future issues and keep the system up-to-date.</a:t>
            </a:r>
          </a:p>
          <a:p>
            <a:pPr marL="0" indent="0">
              <a:buNone/>
            </a:pPr>
            <a:r>
              <a:rPr lang="en-US" b="1" dirty="0">
                <a:solidFill>
                  <a:srgbClr val="92D050"/>
                </a:solidFill>
              </a:rPr>
              <a:t>4- </a:t>
            </a:r>
            <a:r>
              <a:rPr lang="en-US" b="1" dirty="0"/>
              <a:t>Usability:</a:t>
            </a:r>
          </a:p>
          <a:p>
            <a:pPr marL="0" indent="0">
              <a:buNone/>
            </a:pPr>
            <a:r>
              <a:rPr lang="en-US" sz="1800" dirty="0"/>
              <a:t>    </a:t>
            </a:r>
            <a:r>
              <a:rPr lang="en-US" sz="1800" dirty="0">
                <a:solidFill>
                  <a:srgbClr val="92D050"/>
                </a:solidFill>
              </a:rPr>
              <a:t>a) </a:t>
            </a:r>
            <a:r>
              <a:rPr lang="en-US" sz="1800" dirty="0"/>
              <a:t>The user interface shall be intuitive and easy to navigate.</a:t>
            </a:r>
          </a:p>
          <a:p>
            <a:pPr marL="0" indent="0">
              <a:buNone/>
            </a:pPr>
            <a:r>
              <a:rPr lang="en-US" sz="1800" dirty="0"/>
              <a:t>    </a:t>
            </a:r>
            <a:r>
              <a:rPr lang="en-US" sz="1800" dirty="0">
                <a:solidFill>
                  <a:srgbClr val="92D050"/>
                </a:solidFill>
              </a:rPr>
              <a:t>b) </a:t>
            </a:r>
            <a:r>
              <a:rPr lang="en-US" sz="1800" dirty="0"/>
              <a:t>It shall be responsive and compatible with various devices and screen sizes.</a:t>
            </a:r>
          </a:p>
        </p:txBody>
      </p:sp>
    </p:spTree>
    <p:extLst>
      <p:ext uri="{BB962C8B-B14F-4D97-AF65-F5344CB8AC3E}">
        <p14:creationId xmlns:p14="http://schemas.microsoft.com/office/powerpoint/2010/main" val="290300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27F4-ED76-8D57-DEAE-7C716C3080CE}"/>
              </a:ext>
            </a:extLst>
          </p:cNvPr>
          <p:cNvSpPr>
            <a:spLocks noGrp="1"/>
          </p:cNvSpPr>
          <p:nvPr>
            <p:ph type="title"/>
          </p:nvPr>
        </p:nvSpPr>
        <p:spPr>
          <a:xfrm>
            <a:off x="523282" y="234354"/>
            <a:ext cx="9404723" cy="1400530"/>
          </a:xfrm>
        </p:spPr>
        <p:txBody>
          <a:bodyPr/>
          <a:lstStyle/>
          <a:p>
            <a:r>
              <a:rPr lang="en-US" b="1" dirty="0"/>
              <a:t>Architectural Design:</a:t>
            </a:r>
          </a:p>
        </p:txBody>
      </p:sp>
      <p:sp>
        <p:nvSpPr>
          <p:cNvPr id="3" name="Content Placeholder 2">
            <a:extLst>
              <a:ext uri="{FF2B5EF4-FFF2-40B4-BE49-F238E27FC236}">
                <a16:creationId xmlns:a16="http://schemas.microsoft.com/office/drawing/2014/main" id="{8AA35073-4316-E548-2891-F17FDF30DAD7}"/>
              </a:ext>
            </a:extLst>
          </p:cNvPr>
          <p:cNvSpPr>
            <a:spLocks noGrp="1"/>
          </p:cNvSpPr>
          <p:nvPr>
            <p:ph idx="1"/>
          </p:nvPr>
        </p:nvSpPr>
        <p:spPr>
          <a:xfrm>
            <a:off x="535480" y="1146411"/>
            <a:ext cx="11324424" cy="5477235"/>
          </a:xfrm>
        </p:spPr>
        <p:txBody>
          <a:bodyPr>
            <a:normAutofit fontScale="85000" lnSpcReduction="20000"/>
          </a:bodyPr>
          <a:lstStyle/>
          <a:p>
            <a:r>
              <a:rPr lang="en-US" sz="2800" b="1" dirty="0"/>
              <a:t>High-level Architectural Overview:</a:t>
            </a:r>
          </a:p>
          <a:p>
            <a:pPr marL="0" indent="0">
              <a:buNone/>
            </a:pPr>
            <a:r>
              <a:rPr lang="en-US" sz="2100" dirty="0"/>
              <a:t>The e-commerce website's architecture is designed to be scalable, modular, and resilient, ensuring optimal performance and reliability. At a high level, the system comprises the following components:</a:t>
            </a:r>
          </a:p>
          <a:p>
            <a:endParaRPr lang="en-US" dirty="0"/>
          </a:p>
          <a:p>
            <a:pPr marL="457200" indent="-457200">
              <a:buFont typeface="+mj-lt"/>
              <a:buAutoNum type="arabicPeriod"/>
            </a:pPr>
            <a:r>
              <a:rPr lang="en-US" sz="2400" b="1" dirty="0"/>
              <a:t>Presentation Layer</a:t>
            </a:r>
            <a:r>
              <a:rPr lang="en-US" sz="2100" b="1" dirty="0"/>
              <a:t>: </a:t>
            </a:r>
            <a:r>
              <a:rPr lang="en-US" sz="2100" dirty="0"/>
              <a:t>This layer handles the user interface and interaction with customers and administrators. It includes components such as web pages, UI controllers, and client-side scripts responsible for rendering dynamic content and facilitating user interactions.</a:t>
            </a:r>
          </a:p>
          <a:p>
            <a:pPr marL="457200" indent="-457200">
              <a:buFont typeface="+mj-lt"/>
              <a:buAutoNum type="arabicPeriod"/>
            </a:pPr>
            <a:r>
              <a:rPr lang="en-US" sz="2400" b="1" dirty="0"/>
              <a:t>Application Layer: </a:t>
            </a:r>
            <a:r>
              <a:rPr lang="en-US" sz="2100" dirty="0"/>
              <a:t>The application layer contains the business logic and core functionalities of the e-commerce platform. It processes user requests, orchestrates data flow, and enforces business rules. Key components include service classes, domain models, and application logic modules.</a:t>
            </a:r>
          </a:p>
          <a:p>
            <a:pPr marL="457200" indent="-457200">
              <a:buFont typeface="+mj-lt"/>
              <a:buAutoNum type="arabicPeriod"/>
            </a:pPr>
            <a:r>
              <a:rPr lang="en-US" sz="2400" b="1" dirty="0"/>
              <a:t>Data Access Layer: </a:t>
            </a:r>
            <a:r>
              <a:rPr lang="en-US" sz="2100" dirty="0"/>
              <a:t>This layer is responsible for interacting with the underlying data storage systems, such as databases or external APIs. It includes components such as data access objects (DAOs), repositories, and data mapping frameworks that facilitate CRUD (Create, Read, Update, Delete) operations and data retrieval</a:t>
            </a:r>
            <a:r>
              <a:rPr lang="en-US" dirty="0"/>
              <a:t>.</a:t>
            </a:r>
          </a:p>
          <a:p>
            <a:pPr marL="457200" indent="-457200">
              <a:buFont typeface="+mj-lt"/>
              <a:buAutoNum type="arabicPeriod"/>
            </a:pPr>
            <a:r>
              <a:rPr lang="en-US" sz="2400" b="1" dirty="0"/>
              <a:t>Integration Layer</a:t>
            </a:r>
            <a:r>
              <a:rPr lang="en-US" sz="2100" b="1" dirty="0"/>
              <a:t>: </a:t>
            </a:r>
            <a:r>
              <a:rPr lang="en-US" sz="2100" dirty="0"/>
              <a:t>The integration layer facilitates communication with external systems, services, and third-party APIs. It handles tasks such as payment processing, shipping logistics, and integration with external data sources. Components in this layer include adapters, connectors, and service gateways.</a:t>
            </a:r>
          </a:p>
        </p:txBody>
      </p:sp>
    </p:spTree>
    <p:extLst>
      <p:ext uri="{BB962C8B-B14F-4D97-AF65-F5344CB8AC3E}">
        <p14:creationId xmlns:p14="http://schemas.microsoft.com/office/powerpoint/2010/main" val="287297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8453F-7E1D-2F62-DAC7-92BC1D39ABF5}"/>
              </a:ext>
            </a:extLst>
          </p:cNvPr>
          <p:cNvSpPr>
            <a:spLocks noGrp="1"/>
          </p:cNvSpPr>
          <p:nvPr>
            <p:ph idx="1"/>
          </p:nvPr>
        </p:nvSpPr>
        <p:spPr>
          <a:xfrm>
            <a:off x="598344" y="673289"/>
            <a:ext cx="10620115" cy="5784375"/>
          </a:xfrm>
        </p:spPr>
        <p:txBody>
          <a:bodyPr>
            <a:normAutofit lnSpcReduction="10000"/>
          </a:bodyPr>
          <a:lstStyle/>
          <a:p>
            <a:r>
              <a:rPr lang="en-US" sz="2800" b="1" dirty="0"/>
              <a:t>Design Patterns and Principles:</a:t>
            </a:r>
          </a:p>
          <a:p>
            <a:pPr marL="0" indent="0">
              <a:buNone/>
            </a:pPr>
            <a:r>
              <a:rPr lang="en-US" dirty="0"/>
              <a:t>The e-commerce website architecture follows several design patterns and principles to promote maintainability, extensibility, and scalability:</a:t>
            </a:r>
          </a:p>
          <a:p>
            <a:endParaRPr lang="en-US" dirty="0"/>
          </a:p>
          <a:p>
            <a:pPr marL="457200" indent="-457200">
              <a:buFont typeface="+mj-lt"/>
              <a:buAutoNum type="arabicPeriod"/>
            </a:pPr>
            <a:r>
              <a:rPr lang="en-US" b="1" dirty="0"/>
              <a:t>Model-View-Controller (MVC): </a:t>
            </a:r>
            <a:r>
              <a:rPr lang="en-US" dirty="0"/>
              <a:t>The application is structured based on the MVC pattern, separating concerns between the model (business logic and data), view (presentation layer), and controller (application logic).</a:t>
            </a:r>
          </a:p>
          <a:p>
            <a:pPr marL="457200" indent="-457200">
              <a:buFont typeface="+mj-lt"/>
              <a:buAutoNum type="arabicPeriod"/>
            </a:pPr>
            <a:r>
              <a:rPr lang="en-US" b="1" dirty="0"/>
              <a:t>Dependency Injection (DI): </a:t>
            </a:r>
            <a:r>
              <a:rPr lang="en-US" dirty="0"/>
              <a:t>Dependency injection is used to manage component dependencies and promote loose coupling between modules, facilitating easier testing and maintenance.</a:t>
            </a:r>
          </a:p>
          <a:p>
            <a:pPr marL="457200" indent="-457200">
              <a:buFont typeface="+mj-lt"/>
              <a:buAutoNum type="arabicPeriod"/>
            </a:pPr>
            <a:r>
              <a:rPr lang="en-US" b="1" dirty="0"/>
              <a:t>Service-Oriented Architecture (SOA): </a:t>
            </a:r>
            <a:r>
              <a:rPr lang="en-US" dirty="0"/>
              <a:t>The system is designed using a service-oriented architecture approach, where functionalities are encapsulated into modular, independent services that communicate via well-defined interfaces.</a:t>
            </a:r>
          </a:p>
          <a:p>
            <a:pPr marL="457200" indent="-457200">
              <a:buFont typeface="+mj-lt"/>
              <a:buAutoNum type="arabicPeriod"/>
            </a:pPr>
            <a:r>
              <a:rPr lang="en-US" b="1" dirty="0"/>
              <a:t>Microservices: </a:t>
            </a:r>
            <a:r>
              <a:rPr lang="en-US" dirty="0"/>
              <a:t>The architecture may employ a microservices approach, decomposing the system into smaller, independently deployable services that can be developed, deployed, and scaled independently, promoting flexibility and resilience.</a:t>
            </a:r>
          </a:p>
        </p:txBody>
      </p:sp>
    </p:spTree>
    <p:extLst>
      <p:ext uri="{BB962C8B-B14F-4D97-AF65-F5344CB8AC3E}">
        <p14:creationId xmlns:p14="http://schemas.microsoft.com/office/powerpoint/2010/main" val="819245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4419</TotalTime>
  <Words>2142</Words>
  <Application>Microsoft Office PowerPoint</Application>
  <PresentationFormat>Widescreen</PresentationFormat>
  <Paragraphs>159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Century Gothic</vt:lpstr>
      <vt:lpstr>Wingdings 3</vt:lpstr>
      <vt:lpstr>Ion</vt:lpstr>
      <vt:lpstr>E-commerce website</vt:lpstr>
      <vt:lpstr>Introduction:</vt:lpstr>
      <vt:lpstr>Stakeholders:</vt:lpstr>
      <vt:lpstr>Scope :</vt:lpstr>
      <vt:lpstr>System Overview:</vt:lpstr>
      <vt:lpstr>PowerPoint Presentation</vt:lpstr>
      <vt:lpstr>PowerPoint Presentation</vt:lpstr>
      <vt:lpstr>Architectural Design:</vt:lpstr>
      <vt:lpstr>PowerPoint Presentation</vt:lpstr>
      <vt:lpstr>Detailed Design:</vt:lpstr>
      <vt:lpstr>PowerPoint Presentation</vt:lpstr>
      <vt:lpstr>PowerPoint Presentation</vt:lpstr>
      <vt:lpstr>PowerPoint Presentation</vt:lpstr>
      <vt:lpstr>PowerPoint Presentation</vt:lpstr>
      <vt:lpstr>PowerPoint Presentation</vt:lpstr>
      <vt:lpstr>PowerPoint Presentation</vt:lpstr>
      <vt:lpstr>Database Design:</vt:lpstr>
      <vt:lpstr>PowerPoint Presentation</vt:lpstr>
      <vt:lpstr>OCL:</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Noran 20211015</dc:creator>
  <cp:lastModifiedBy>Noran 20211015</cp:lastModifiedBy>
  <cp:revision>96</cp:revision>
  <dcterms:created xsi:type="dcterms:W3CDTF">2024-05-04T16:35:58Z</dcterms:created>
  <dcterms:modified xsi:type="dcterms:W3CDTF">2024-05-07T18:19:28Z</dcterms:modified>
</cp:coreProperties>
</file>