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4f592303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4f592303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4f592303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4f592303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4f592303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4f592303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be3037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be3037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be30370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be30370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be30370a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be30370a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be30370a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be30370a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0.jpg"/><Relationship Id="rId6" Type="http://schemas.openxmlformats.org/officeDocument/2006/relationships/image" Target="../media/image18.png"/><Relationship Id="rId7"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Optical Mark Recognition</a:t>
            </a:r>
            <a:endParaRPr/>
          </a:p>
        </p:txBody>
      </p:sp>
      <p:sp>
        <p:nvSpPr>
          <p:cNvPr id="135" name="Google Shape;135;p13"/>
          <p:cNvSpPr txBox="1"/>
          <p:nvPr>
            <p:ph idx="1" type="subTitle"/>
          </p:nvPr>
        </p:nvSpPr>
        <p:spPr>
          <a:xfrm>
            <a:off x="5434850" y="3667200"/>
            <a:ext cx="2868600" cy="972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500" u="sng"/>
              <a:t>Group Members :</a:t>
            </a:r>
            <a:endParaRPr sz="1500" u="sng"/>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 sz="1500"/>
              <a:t>Faiez Malik 		i19-2194</a:t>
            </a:r>
            <a:endParaRPr sz="1500"/>
          </a:p>
          <a:p>
            <a:pPr indent="0" lvl="0" marL="0" rtl="0" algn="l">
              <a:lnSpc>
                <a:spcPct val="90000"/>
              </a:lnSpc>
              <a:spcBef>
                <a:spcPts val="0"/>
              </a:spcBef>
              <a:spcAft>
                <a:spcPts val="0"/>
              </a:spcAft>
              <a:buNone/>
            </a:pPr>
            <a:r>
              <a:rPr lang="en" sz="1500"/>
              <a:t>Syed Abu Bakr		i19-2199</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6902100" cy="5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071825" y="1250625"/>
            <a:ext cx="4711200" cy="291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OMR </a:t>
            </a:r>
            <a:r>
              <a:rPr lang="en"/>
              <a:t>is the process of reading information that people mark on  multiple choice examination papers in the form of shaded areas.</a:t>
            </a:r>
            <a:endParaRPr/>
          </a:p>
          <a:p>
            <a:pPr indent="-311150" lvl="0" marL="457200" rtl="0" algn="l">
              <a:spcBef>
                <a:spcPts val="1000"/>
              </a:spcBef>
              <a:spcAft>
                <a:spcPts val="0"/>
              </a:spcAft>
              <a:buSzPts val="1300"/>
              <a:buChar char="●"/>
            </a:pPr>
            <a:r>
              <a:rPr lang="en"/>
              <a:t>The use of OMR is not limited to schools; businesses and health care agencies use OMR to streamline their data input processes and reduce input error</a:t>
            </a:r>
            <a:endParaRPr/>
          </a:p>
          <a:p>
            <a:pPr indent="-311150" lvl="0" marL="457200" rtl="0" algn="l">
              <a:spcBef>
                <a:spcPts val="1000"/>
              </a:spcBef>
              <a:spcAft>
                <a:spcPts val="1000"/>
              </a:spcAft>
              <a:buSzPts val="1300"/>
              <a:buChar char="●"/>
            </a:pPr>
            <a:r>
              <a:rPr lang="en"/>
              <a:t>All OMR techniques involve a device such as a scanner that takes an input from a predefined bubble sheet and does some processing on it. The processing part can differ from  one technique to another</a:t>
            </a:r>
            <a:endParaRPr/>
          </a:p>
        </p:txBody>
      </p:sp>
      <p:pic>
        <p:nvPicPr>
          <p:cNvPr id="142" name="Google Shape;142;p14"/>
          <p:cNvPicPr preferRelativeResize="0"/>
          <p:nvPr/>
        </p:nvPicPr>
        <p:blipFill>
          <a:blip r:embed="rId3">
            <a:alphaModFix/>
          </a:blip>
          <a:stretch>
            <a:fillRect/>
          </a:stretch>
        </p:blipFill>
        <p:spPr>
          <a:xfrm>
            <a:off x="6008700" y="1390650"/>
            <a:ext cx="2830500" cy="271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5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8" name="Google Shape;148;p15"/>
          <p:cNvSpPr txBox="1"/>
          <p:nvPr>
            <p:ph idx="1" type="body"/>
          </p:nvPr>
        </p:nvSpPr>
        <p:spPr>
          <a:xfrm>
            <a:off x="1297500" y="1194200"/>
            <a:ext cx="7038900" cy="32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Choice Question examinations used to be checked manually. Doing so would require manpower to manually look at each and every answer and compare it to an answer key</a:t>
            </a:r>
            <a:endParaRPr/>
          </a:p>
          <a:p>
            <a:pPr indent="0" lvl="0" marL="0" rtl="0" algn="l">
              <a:spcBef>
                <a:spcPts val="1200"/>
              </a:spcBef>
              <a:spcAft>
                <a:spcPts val="0"/>
              </a:spcAft>
              <a:buNone/>
            </a:pPr>
            <a:r>
              <a:rPr lang="en"/>
              <a:t>To make this task quicker and less error prone, we realized that we could use computers to check the answer sheets for us, compare it to an answer key and then log the records to a database. </a:t>
            </a:r>
            <a:endParaRPr/>
          </a:p>
          <a:p>
            <a:pPr indent="0" lvl="0" marL="0" rtl="0" algn="l">
              <a:spcBef>
                <a:spcPts val="1200"/>
              </a:spcBef>
              <a:spcAft>
                <a:spcPts val="1200"/>
              </a:spcAft>
              <a:buNone/>
            </a:pPr>
            <a:r>
              <a:rPr lang="en"/>
              <a:t>3 steps that had been done manually would now be automated and done by the computer for us.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DIP topics that are to be used </a:t>
            </a:r>
            <a:endParaRPr/>
          </a:p>
        </p:txBody>
      </p:sp>
      <p:sp>
        <p:nvSpPr>
          <p:cNvPr id="154" name="Google Shape;154;p16"/>
          <p:cNvSpPr txBox="1"/>
          <p:nvPr>
            <p:ph idx="1" type="body"/>
          </p:nvPr>
        </p:nvSpPr>
        <p:spPr>
          <a:xfrm>
            <a:off x="1297500" y="1231800"/>
            <a:ext cx="7038900" cy="166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Image Segmentation</a:t>
            </a:r>
            <a:endParaRPr/>
          </a:p>
          <a:p>
            <a:pPr indent="-311150" lvl="0" marL="457200" rtl="0" algn="l">
              <a:spcBef>
                <a:spcPts val="0"/>
              </a:spcBef>
              <a:spcAft>
                <a:spcPts val="0"/>
              </a:spcAft>
              <a:buSzPts val="1300"/>
              <a:buChar char="●"/>
            </a:pPr>
            <a:r>
              <a:rPr lang="en"/>
              <a:t>Grayscale conversion</a:t>
            </a:r>
            <a:endParaRPr/>
          </a:p>
          <a:p>
            <a:pPr indent="-311150" lvl="0" marL="457200" rtl="0" algn="l">
              <a:spcBef>
                <a:spcPts val="0"/>
              </a:spcBef>
              <a:spcAft>
                <a:spcPts val="0"/>
              </a:spcAft>
              <a:buSzPts val="1300"/>
              <a:buChar char="●"/>
            </a:pPr>
            <a:r>
              <a:rPr lang="en"/>
              <a:t>Canny edge detection</a:t>
            </a:r>
            <a:endParaRPr/>
          </a:p>
          <a:p>
            <a:pPr indent="-311150" lvl="0" marL="457200" rtl="0" algn="l">
              <a:spcBef>
                <a:spcPts val="0"/>
              </a:spcBef>
              <a:spcAft>
                <a:spcPts val="0"/>
              </a:spcAft>
              <a:buSzPts val="1300"/>
              <a:buChar char="●"/>
            </a:pPr>
            <a:r>
              <a:rPr lang="en"/>
              <a:t>Thresholding</a:t>
            </a:r>
            <a:endParaRPr/>
          </a:p>
          <a:p>
            <a:pPr indent="-311150" lvl="0" marL="457200" rtl="0" algn="l">
              <a:spcBef>
                <a:spcPts val="0"/>
              </a:spcBef>
              <a:spcAft>
                <a:spcPts val="0"/>
              </a:spcAft>
              <a:buSzPts val="1300"/>
              <a:buChar char="●"/>
            </a:pPr>
            <a:r>
              <a:rPr lang="en"/>
              <a:t>Transformation</a:t>
            </a:r>
            <a:endParaRPr/>
          </a:p>
          <a:p>
            <a:pPr indent="-311150" lvl="0" marL="457200" rtl="0" algn="l">
              <a:spcBef>
                <a:spcPts val="0"/>
              </a:spcBef>
              <a:spcAft>
                <a:spcPts val="0"/>
              </a:spcAft>
              <a:buSzPts val="1300"/>
              <a:buChar char="●"/>
            </a:pPr>
            <a:r>
              <a:rPr lang="en"/>
              <a:t>Image contours detection</a:t>
            </a:r>
            <a:endParaRPr/>
          </a:p>
        </p:txBody>
      </p:sp>
      <p:pic>
        <p:nvPicPr>
          <p:cNvPr id="155" name="Google Shape;155;p16"/>
          <p:cNvPicPr preferRelativeResize="0"/>
          <p:nvPr/>
        </p:nvPicPr>
        <p:blipFill rotWithShape="1">
          <a:blip r:embed="rId3">
            <a:alphaModFix/>
          </a:blip>
          <a:srcRect b="5718" l="1599" r="57811" t="3214"/>
          <a:stretch/>
        </p:blipFill>
        <p:spPr>
          <a:xfrm>
            <a:off x="6308650" y="1231800"/>
            <a:ext cx="2372326" cy="1539875"/>
          </a:xfrm>
          <a:prstGeom prst="rect">
            <a:avLst/>
          </a:prstGeom>
          <a:noFill/>
          <a:ln>
            <a:noFill/>
          </a:ln>
        </p:spPr>
      </p:pic>
      <p:pic>
        <p:nvPicPr>
          <p:cNvPr id="156" name="Google Shape;156;p16"/>
          <p:cNvPicPr preferRelativeResize="0"/>
          <p:nvPr/>
        </p:nvPicPr>
        <p:blipFill>
          <a:blip r:embed="rId4">
            <a:alphaModFix/>
          </a:blip>
          <a:stretch>
            <a:fillRect/>
          </a:stretch>
        </p:blipFill>
        <p:spPr>
          <a:xfrm>
            <a:off x="1361875" y="3458500"/>
            <a:ext cx="1538300" cy="1021037"/>
          </a:xfrm>
          <a:prstGeom prst="rect">
            <a:avLst/>
          </a:prstGeom>
          <a:noFill/>
          <a:ln>
            <a:noFill/>
          </a:ln>
        </p:spPr>
      </p:pic>
      <p:pic>
        <p:nvPicPr>
          <p:cNvPr id="157" name="Google Shape;157;p16"/>
          <p:cNvPicPr preferRelativeResize="0"/>
          <p:nvPr/>
        </p:nvPicPr>
        <p:blipFill>
          <a:blip r:embed="rId5">
            <a:alphaModFix/>
          </a:blip>
          <a:stretch>
            <a:fillRect/>
          </a:stretch>
        </p:blipFill>
        <p:spPr>
          <a:xfrm>
            <a:off x="3262625" y="3447611"/>
            <a:ext cx="1538300" cy="1042808"/>
          </a:xfrm>
          <a:prstGeom prst="rect">
            <a:avLst/>
          </a:prstGeom>
          <a:noFill/>
          <a:ln>
            <a:noFill/>
          </a:ln>
        </p:spPr>
      </p:pic>
      <p:pic>
        <p:nvPicPr>
          <p:cNvPr id="158" name="Google Shape;158;p16"/>
          <p:cNvPicPr preferRelativeResize="0"/>
          <p:nvPr/>
        </p:nvPicPr>
        <p:blipFill>
          <a:blip r:embed="rId6">
            <a:alphaModFix/>
          </a:blip>
          <a:stretch>
            <a:fillRect/>
          </a:stretch>
        </p:blipFill>
        <p:spPr>
          <a:xfrm>
            <a:off x="5163375" y="3469400"/>
            <a:ext cx="1538300" cy="1021037"/>
          </a:xfrm>
          <a:prstGeom prst="rect">
            <a:avLst/>
          </a:prstGeom>
          <a:noFill/>
          <a:ln>
            <a:noFill/>
          </a:ln>
        </p:spPr>
      </p:pic>
      <p:pic>
        <p:nvPicPr>
          <p:cNvPr id="159" name="Google Shape;159;p16"/>
          <p:cNvPicPr preferRelativeResize="0"/>
          <p:nvPr/>
        </p:nvPicPr>
        <p:blipFill>
          <a:blip r:embed="rId7">
            <a:alphaModFix/>
          </a:blip>
          <a:stretch>
            <a:fillRect/>
          </a:stretch>
        </p:blipFill>
        <p:spPr>
          <a:xfrm>
            <a:off x="7064126" y="3469400"/>
            <a:ext cx="1480050" cy="102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1890300" cy="5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t>
            </a:r>
            <a:endParaRPr/>
          </a:p>
        </p:txBody>
      </p:sp>
      <p:sp>
        <p:nvSpPr>
          <p:cNvPr id="165" name="Google Shape;165;p17"/>
          <p:cNvSpPr txBox="1"/>
          <p:nvPr>
            <p:ph idx="1" type="body"/>
          </p:nvPr>
        </p:nvSpPr>
        <p:spPr>
          <a:xfrm>
            <a:off x="1297500" y="987450"/>
            <a:ext cx="4447800" cy="47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images are  taken from the </a:t>
            </a:r>
            <a:r>
              <a:rPr lang="en"/>
              <a:t>university</a:t>
            </a:r>
            <a:r>
              <a:rPr lang="en"/>
              <a:t> question paper</a:t>
            </a:r>
            <a:endParaRPr/>
          </a:p>
        </p:txBody>
      </p:sp>
      <p:pic>
        <p:nvPicPr>
          <p:cNvPr id="166" name="Google Shape;166;p17"/>
          <p:cNvPicPr preferRelativeResize="0"/>
          <p:nvPr/>
        </p:nvPicPr>
        <p:blipFill>
          <a:blip r:embed="rId3">
            <a:alphaModFix/>
          </a:blip>
          <a:stretch>
            <a:fillRect/>
          </a:stretch>
        </p:blipFill>
        <p:spPr>
          <a:xfrm>
            <a:off x="6763800" y="1757386"/>
            <a:ext cx="1890300" cy="2454429"/>
          </a:xfrm>
          <a:prstGeom prst="rect">
            <a:avLst/>
          </a:prstGeom>
          <a:noFill/>
          <a:ln>
            <a:noFill/>
          </a:ln>
        </p:spPr>
      </p:pic>
      <p:pic>
        <p:nvPicPr>
          <p:cNvPr id="167" name="Google Shape;167;p17"/>
          <p:cNvPicPr preferRelativeResize="0"/>
          <p:nvPr/>
        </p:nvPicPr>
        <p:blipFill>
          <a:blip r:embed="rId4">
            <a:alphaModFix/>
          </a:blip>
          <a:stretch>
            <a:fillRect/>
          </a:stretch>
        </p:blipFill>
        <p:spPr>
          <a:xfrm>
            <a:off x="2620600" y="1757376"/>
            <a:ext cx="1890300" cy="2454454"/>
          </a:xfrm>
          <a:prstGeom prst="rect">
            <a:avLst/>
          </a:prstGeom>
          <a:noFill/>
          <a:ln>
            <a:noFill/>
          </a:ln>
        </p:spPr>
      </p:pic>
      <p:pic>
        <p:nvPicPr>
          <p:cNvPr id="168" name="Google Shape;168;p17"/>
          <p:cNvPicPr preferRelativeResize="0"/>
          <p:nvPr/>
        </p:nvPicPr>
        <p:blipFill>
          <a:blip r:embed="rId5">
            <a:alphaModFix/>
          </a:blip>
          <a:stretch>
            <a:fillRect/>
          </a:stretch>
        </p:blipFill>
        <p:spPr>
          <a:xfrm>
            <a:off x="4692201" y="1757375"/>
            <a:ext cx="1890300" cy="2454454"/>
          </a:xfrm>
          <a:prstGeom prst="rect">
            <a:avLst/>
          </a:prstGeom>
          <a:noFill/>
          <a:ln>
            <a:noFill/>
          </a:ln>
        </p:spPr>
      </p:pic>
      <p:pic>
        <p:nvPicPr>
          <p:cNvPr id="169" name="Google Shape;169;p17"/>
          <p:cNvPicPr preferRelativeResize="0"/>
          <p:nvPr/>
        </p:nvPicPr>
        <p:blipFill>
          <a:blip r:embed="rId6">
            <a:alphaModFix/>
          </a:blip>
          <a:stretch>
            <a:fillRect/>
          </a:stretch>
        </p:blipFill>
        <p:spPr>
          <a:xfrm>
            <a:off x="549000" y="1757375"/>
            <a:ext cx="1890300" cy="24544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29715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pic>
        <p:nvPicPr>
          <p:cNvPr id="175" name="Google Shape;175;p18"/>
          <p:cNvPicPr preferRelativeResize="0"/>
          <p:nvPr/>
        </p:nvPicPr>
        <p:blipFill>
          <a:blip r:embed="rId3">
            <a:alphaModFix/>
          </a:blip>
          <a:stretch>
            <a:fillRect/>
          </a:stretch>
        </p:blipFill>
        <p:spPr>
          <a:xfrm>
            <a:off x="613125" y="2058150"/>
            <a:ext cx="1342700" cy="1776700"/>
          </a:xfrm>
          <a:prstGeom prst="rect">
            <a:avLst/>
          </a:prstGeom>
          <a:noFill/>
          <a:ln>
            <a:noFill/>
          </a:ln>
        </p:spPr>
      </p:pic>
      <p:pic>
        <p:nvPicPr>
          <p:cNvPr id="176" name="Google Shape;176;p18"/>
          <p:cNvPicPr preferRelativeResize="0"/>
          <p:nvPr/>
        </p:nvPicPr>
        <p:blipFill>
          <a:blip r:embed="rId4">
            <a:alphaModFix/>
          </a:blip>
          <a:stretch>
            <a:fillRect/>
          </a:stretch>
        </p:blipFill>
        <p:spPr>
          <a:xfrm>
            <a:off x="2758000" y="2055938"/>
            <a:ext cx="1342700" cy="1781133"/>
          </a:xfrm>
          <a:prstGeom prst="rect">
            <a:avLst/>
          </a:prstGeom>
          <a:noFill/>
          <a:ln>
            <a:noFill/>
          </a:ln>
        </p:spPr>
      </p:pic>
      <p:pic>
        <p:nvPicPr>
          <p:cNvPr id="177" name="Google Shape;177;p18"/>
          <p:cNvPicPr preferRelativeResize="0"/>
          <p:nvPr/>
        </p:nvPicPr>
        <p:blipFill>
          <a:blip r:embed="rId5">
            <a:alphaModFix/>
          </a:blip>
          <a:stretch>
            <a:fillRect/>
          </a:stretch>
        </p:blipFill>
        <p:spPr>
          <a:xfrm>
            <a:off x="4902875" y="2052513"/>
            <a:ext cx="1342700" cy="1787983"/>
          </a:xfrm>
          <a:prstGeom prst="rect">
            <a:avLst/>
          </a:prstGeom>
          <a:noFill/>
          <a:ln>
            <a:noFill/>
          </a:ln>
        </p:spPr>
      </p:pic>
      <p:pic>
        <p:nvPicPr>
          <p:cNvPr id="178" name="Google Shape;178;p18"/>
          <p:cNvPicPr preferRelativeResize="0"/>
          <p:nvPr/>
        </p:nvPicPr>
        <p:blipFill>
          <a:blip r:embed="rId6">
            <a:alphaModFix/>
          </a:blip>
          <a:stretch>
            <a:fillRect/>
          </a:stretch>
        </p:blipFill>
        <p:spPr>
          <a:xfrm>
            <a:off x="7075925" y="2047700"/>
            <a:ext cx="1342700" cy="1797600"/>
          </a:xfrm>
          <a:prstGeom prst="rect">
            <a:avLst/>
          </a:prstGeom>
          <a:noFill/>
          <a:ln>
            <a:noFill/>
          </a:ln>
        </p:spPr>
      </p:pic>
      <p:sp>
        <p:nvSpPr>
          <p:cNvPr id="179" name="Google Shape;179;p18"/>
          <p:cNvSpPr txBox="1"/>
          <p:nvPr/>
        </p:nvSpPr>
        <p:spPr>
          <a:xfrm>
            <a:off x="3015650" y="1621950"/>
            <a:ext cx="827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Grayscale Conversion</a:t>
            </a:r>
            <a:endParaRPr sz="1000">
              <a:solidFill>
                <a:schemeClr val="lt1"/>
              </a:solidFill>
              <a:latin typeface="Lato"/>
              <a:ea typeface="Lato"/>
              <a:cs typeface="Lato"/>
              <a:sym typeface="Lato"/>
            </a:endParaRPr>
          </a:p>
        </p:txBody>
      </p:sp>
      <p:sp>
        <p:nvSpPr>
          <p:cNvPr id="180" name="Google Shape;180;p18"/>
          <p:cNvSpPr txBox="1"/>
          <p:nvPr/>
        </p:nvSpPr>
        <p:spPr>
          <a:xfrm>
            <a:off x="870775" y="1621950"/>
            <a:ext cx="827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Original Image</a:t>
            </a:r>
            <a:endParaRPr sz="1000">
              <a:solidFill>
                <a:schemeClr val="lt1"/>
              </a:solidFill>
              <a:latin typeface="Lato"/>
              <a:ea typeface="Lato"/>
              <a:cs typeface="Lato"/>
              <a:sym typeface="Lato"/>
            </a:endParaRPr>
          </a:p>
        </p:txBody>
      </p:sp>
      <p:sp>
        <p:nvSpPr>
          <p:cNvPr id="181" name="Google Shape;181;p18"/>
          <p:cNvSpPr txBox="1"/>
          <p:nvPr/>
        </p:nvSpPr>
        <p:spPr>
          <a:xfrm>
            <a:off x="5052817" y="1621950"/>
            <a:ext cx="1071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Canny </a:t>
            </a:r>
            <a:r>
              <a:rPr lang="en" sz="1000">
                <a:solidFill>
                  <a:schemeClr val="lt1"/>
                </a:solidFill>
                <a:latin typeface="Lato"/>
                <a:ea typeface="Lato"/>
                <a:cs typeface="Lato"/>
                <a:sym typeface="Lato"/>
              </a:rPr>
              <a:t>edge</a:t>
            </a:r>
            <a:r>
              <a:rPr lang="en" sz="1000">
                <a:solidFill>
                  <a:schemeClr val="lt1"/>
                </a:solidFill>
                <a:latin typeface="Lato"/>
                <a:ea typeface="Lato"/>
                <a:cs typeface="Lato"/>
                <a:sym typeface="Lato"/>
              </a:rPr>
              <a:t> </a:t>
            </a:r>
            <a:r>
              <a:rPr lang="en" sz="1000">
                <a:solidFill>
                  <a:schemeClr val="lt1"/>
                </a:solidFill>
                <a:latin typeface="Lato"/>
                <a:ea typeface="Lato"/>
                <a:cs typeface="Lato"/>
                <a:sym typeface="Lato"/>
              </a:rPr>
              <a:t>detection</a:t>
            </a:r>
            <a:endParaRPr sz="1000">
              <a:solidFill>
                <a:schemeClr val="lt1"/>
              </a:solidFill>
              <a:latin typeface="Lato"/>
              <a:ea typeface="Lato"/>
              <a:cs typeface="Lato"/>
              <a:sym typeface="Lato"/>
            </a:endParaRPr>
          </a:p>
        </p:txBody>
      </p:sp>
      <p:sp>
        <p:nvSpPr>
          <p:cNvPr id="182" name="Google Shape;182;p18"/>
          <p:cNvSpPr txBox="1"/>
          <p:nvPr/>
        </p:nvSpPr>
        <p:spPr>
          <a:xfrm>
            <a:off x="7305400" y="1621950"/>
            <a:ext cx="827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Image Contours</a:t>
            </a:r>
            <a:endParaRPr sz="1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58299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(Continued…)</a:t>
            </a:r>
            <a:endParaRPr/>
          </a:p>
        </p:txBody>
      </p:sp>
      <p:pic>
        <p:nvPicPr>
          <p:cNvPr id="188" name="Google Shape;188;p19"/>
          <p:cNvPicPr preferRelativeResize="0"/>
          <p:nvPr/>
        </p:nvPicPr>
        <p:blipFill>
          <a:blip r:embed="rId3">
            <a:alphaModFix/>
          </a:blip>
          <a:stretch>
            <a:fillRect/>
          </a:stretch>
        </p:blipFill>
        <p:spPr>
          <a:xfrm>
            <a:off x="2772213" y="2063163"/>
            <a:ext cx="1342700" cy="1771979"/>
          </a:xfrm>
          <a:prstGeom prst="rect">
            <a:avLst/>
          </a:prstGeom>
          <a:noFill/>
          <a:ln>
            <a:noFill/>
          </a:ln>
        </p:spPr>
      </p:pic>
      <p:sp>
        <p:nvSpPr>
          <p:cNvPr id="189" name="Google Shape;189;p19"/>
          <p:cNvSpPr txBox="1"/>
          <p:nvPr/>
        </p:nvSpPr>
        <p:spPr>
          <a:xfrm>
            <a:off x="613075" y="1416675"/>
            <a:ext cx="134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Largest and 2nd largest Rectangle Contour</a:t>
            </a:r>
            <a:endParaRPr sz="1000">
              <a:solidFill>
                <a:schemeClr val="lt1"/>
              </a:solidFill>
              <a:latin typeface="Lato"/>
              <a:ea typeface="Lato"/>
              <a:cs typeface="Lato"/>
              <a:sym typeface="Lato"/>
            </a:endParaRPr>
          </a:p>
        </p:txBody>
      </p:sp>
      <p:sp>
        <p:nvSpPr>
          <p:cNvPr id="190" name="Google Shape;190;p19"/>
          <p:cNvSpPr txBox="1"/>
          <p:nvPr/>
        </p:nvSpPr>
        <p:spPr>
          <a:xfrm>
            <a:off x="2772163" y="1557750"/>
            <a:ext cx="134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Boundary points of both Contours</a:t>
            </a:r>
            <a:endParaRPr sz="1000">
              <a:solidFill>
                <a:schemeClr val="lt1"/>
              </a:solidFill>
              <a:latin typeface="Lato"/>
              <a:ea typeface="Lato"/>
              <a:cs typeface="Lato"/>
              <a:sym typeface="Lato"/>
            </a:endParaRPr>
          </a:p>
        </p:txBody>
      </p:sp>
      <p:pic>
        <p:nvPicPr>
          <p:cNvPr id="191" name="Google Shape;191;p19"/>
          <p:cNvPicPr preferRelativeResize="0"/>
          <p:nvPr/>
        </p:nvPicPr>
        <p:blipFill>
          <a:blip r:embed="rId4">
            <a:alphaModFix/>
          </a:blip>
          <a:stretch>
            <a:fillRect/>
          </a:stretch>
        </p:blipFill>
        <p:spPr>
          <a:xfrm>
            <a:off x="715475" y="2063175"/>
            <a:ext cx="1240390" cy="1771975"/>
          </a:xfrm>
          <a:prstGeom prst="rect">
            <a:avLst/>
          </a:prstGeom>
          <a:noFill/>
          <a:ln>
            <a:noFill/>
          </a:ln>
        </p:spPr>
      </p:pic>
      <p:pic>
        <p:nvPicPr>
          <p:cNvPr id="192" name="Google Shape;192;p19"/>
          <p:cNvPicPr preferRelativeResize="0"/>
          <p:nvPr/>
        </p:nvPicPr>
        <p:blipFill>
          <a:blip r:embed="rId5">
            <a:alphaModFix/>
          </a:blip>
          <a:stretch>
            <a:fillRect/>
          </a:stretch>
        </p:blipFill>
        <p:spPr>
          <a:xfrm>
            <a:off x="4931250" y="2063175"/>
            <a:ext cx="1327297" cy="1771975"/>
          </a:xfrm>
          <a:prstGeom prst="rect">
            <a:avLst/>
          </a:prstGeom>
          <a:noFill/>
          <a:ln>
            <a:noFill/>
          </a:ln>
        </p:spPr>
      </p:pic>
      <p:pic>
        <p:nvPicPr>
          <p:cNvPr id="193" name="Google Shape;193;p19"/>
          <p:cNvPicPr preferRelativeResize="0"/>
          <p:nvPr/>
        </p:nvPicPr>
        <p:blipFill>
          <a:blip r:embed="rId6">
            <a:alphaModFix/>
          </a:blip>
          <a:stretch>
            <a:fillRect/>
          </a:stretch>
        </p:blipFill>
        <p:spPr>
          <a:xfrm>
            <a:off x="6524799" y="2063175"/>
            <a:ext cx="1377400" cy="1818168"/>
          </a:xfrm>
          <a:prstGeom prst="rect">
            <a:avLst/>
          </a:prstGeom>
          <a:noFill/>
          <a:ln>
            <a:noFill/>
          </a:ln>
        </p:spPr>
      </p:pic>
      <p:sp>
        <p:nvSpPr>
          <p:cNvPr id="194" name="Google Shape;194;p19"/>
          <p:cNvSpPr txBox="1"/>
          <p:nvPr/>
        </p:nvSpPr>
        <p:spPr>
          <a:xfrm>
            <a:off x="5627950" y="1634700"/>
            <a:ext cx="134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Warping Perspective for each pane</a:t>
            </a:r>
            <a:endParaRPr sz="1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1297500" y="393750"/>
            <a:ext cx="58299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(Continued…)</a:t>
            </a:r>
            <a:endParaRPr/>
          </a:p>
        </p:txBody>
      </p:sp>
      <p:pic>
        <p:nvPicPr>
          <p:cNvPr id="200" name="Google Shape;200;p20"/>
          <p:cNvPicPr preferRelativeResize="0"/>
          <p:nvPr/>
        </p:nvPicPr>
        <p:blipFill>
          <a:blip r:embed="rId3">
            <a:alphaModFix/>
          </a:blip>
          <a:stretch>
            <a:fillRect/>
          </a:stretch>
        </p:blipFill>
        <p:spPr>
          <a:xfrm>
            <a:off x="362700" y="1921275"/>
            <a:ext cx="1315575" cy="1746900"/>
          </a:xfrm>
          <a:prstGeom prst="rect">
            <a:avLst/>
          </a:prstGeom>
          <a:noFill/>
          <a:ln>
            <a:noFill/>
          </a:ln>
        </p:spPr>
      </p:pic>
      <p:pic>
        <p:nvPicPr>
          <p:cNvPr id="201" name="Google Shape;201;p20"/>
          <p:cNvPicPr preferRelativeResize="0"/>
          <p:nvPr/>
        </p:nvPicPr>
        <p:blipFill>
          <a:blip r:embed="rId4">
            <a:alphaModFix/>
          </a:blip>
          <a:stretch>
            <a:fillRect/>
          </a:stretch>
        </p:blipFill>
        <p:spPr>
          <a:xfrm>
            <a:off x="1967475" y="1918387"/>
            <a:ext cx="1315575" cy="1752673"/>
          </a:xfrm>
          <a:prstGeom prst="rect">
            <a:avLst/>
          </a:prstGeom>
          <a:noFill/>
          <a:ln>
            <a:noFill/>
          </a:ln>
        </p:spPr>
      </p:pic>
      <p:sp>
        <p:nvSpPr>
          <p:cNvPr id="202" name="Google Shape;202;p20"/>
          <p:cNvSpPr txBox="1"/>
          <p:nvPr/>
        </p:nvSpPr>
        <p:spPr>
          <a:xfrm>
            <a:off x="448325" y="1579675"/>
            <a:ext cx="264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Local Adaptive Gaussian Thresholding</a:t>
            </a:r>
            <a:endParaRPr sz="1000">
              <a:solidFill>
                <a:schemeClr val="lt1"/>
              </a:solidFill>
              <a:latin typeface="Lato"/>
              <a:ea typeface="Lato"/>
              <a:cs typeface="Lato"/>
              <a:sym typeface="Lato"/>
            </a:endParaRPr>
          </a:p>
        </p:txBody>
      </p:sp>
      <p:pic>
        <p:nvPicPr>
          <p:cNvPr id="203" name="Google Shape;203;p20"/>
          <p:cNvPicPr preferRelativeResize="0"/>
          <p:nvPr/>
        </p:nvPicPr>
        <p:blipFill>
          <a:blip r:embed="rId5">
            <a:alphaModFix/>
          </a:blip>
          <a:stretch>
            <a:fillRect/>
          </a:stretch>
        </p:blipFill>
        <p:spPr>
          <a:xfrm>
            <a:off x="3958901" y="1956575"/>
            <a:ext cx="1521799" cy="1752675"/>
          </a:xfrm>
          <a:prstGeom prst="rect">
            <a:avLst/>
          </a:prstGeom>
          <a:noFill/>
          <a:ln>
            <a:noFill/>
          </a:ln>
        </p:spPr>
      </p:pic>
      <p:sp>
        <p:nvSpPr>
          <p:cNvPr id="204" name="Google Shape;204;p20"/>
          <p:cNvSpPr txBox="1"/>
          <p:nvPr/>
        </p:nvSpPr>
        <p:spPr>
          <a:xfrm>
            <a:off x="4230075" y="1579675"/>
            <a:ext cx="95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Vertical split</a:t>
            </a:r>
            <a:endParaRPr sz="1000">
              <a:solidFill>
                <a:schemeClr val="lt1"/>
              </a:solidFill>
              <a:latin typeface="Lato"/>
              <a:ea typeface="Lato"/>
              <a:cs typeface="Lato"/>
              <a:sym typeface="Lato"/>
            </a:endParaRPr>
          </a:p>
        </p:txBody>
      </p:sp>
      <p:pic>
        <p:nvPicPr>
          <p:cNvPr id="205" name="Google Shape;205;p20"/>
          <p:cNvPicPr preferRelativeResize="0"/>
          <p:nvPr/>
        </p:nvPicPr>
        <p:blipFill>
          <a:blip r:embed="rId6">
            <a:alphaModFix/>
          </a:blip>
          <a:stretch>
            <a:fillRect/>
          </a:stretch>
        </p:blipFill>
        <p:spPr>
          <a:xfrm>
            <a:off x="6305025" y="2032775"/>
            <a:ext cx="631875" cy="254125"/>
          </a:xfrm>
          <a:prstGeom prst="rect">
            <a:avLst/>
          </a:prstGeom>
          <a:noFill/>
          <a:ln>
            <a:noFill/>
          </a:ln>
        </p:spPr>
      </p:pic>
      <p:pic>
        <p:nvPicPr>
          <p:cNvPr id="206" name="Google Shape;206;p20"/>
          <p:cNvPicPr preferRelativeResize="0"/>
          <p:nvPr/>
        </p:nvPicPr>
        <p:blipFill>
          <a:blip r:embed="rId7">
            <a:alphaModFix/>
          </a:blip>
          <a:stretch>
            <a:fillRect/>
          </a:stretch>
        </p:blipFill>
        <p:spPr>
          <a:xfrm>
            <a:off x="6305025" y="2376950"/>
            <a:ext cx="631875" cy="289049"/>
          </a:xfrm>
          <a:prstGeom prst="rect">
            <a:avLst/>
          </a:prstGeom>
          <a:noFill/>
          <a:ln>
            <a:noFill/>
          </a:ln>
        </p:spPr>
      </p:pic>
      <p:pic>
        <p:nvPicPr>
          <p:cNvPr id="207" name="Google Shape;207;p20"/>
          <p:cNvPicPr preferRelativeResize="0"/>
          <p:nvPr/>
        </p:nvPicPr>
        <p:blipFill>
          <a:blip r:embed="rId8">
            <a:alphaModFix/>
          </a:blip>
          <a:stretch>
            <a:fillRect/>
          </a:stretch>
        </p:blipFill>
        <p:spPr>
          <a:xfrm>
            <a:off x="6305025" y="2756050"/>
            <a:ext cx="628684" cy="289050"/>
          </a:xfrm>
          <a:prstGeom prst="rect">
            <a:avLst/>
          </a:prstGeom>
          <a:noFill/>
          <a:ln>
            <a:noFill/>
          </a:ln>
        </p:spPr>
      </p:pic>
      <p:pic>
        <p:nvPicPr>
          <p:cNvPr id="208" name="Google Shape;208;p20"/>
          <p:cNvPicPr preferRelativeResize="0"/>
          <p:nvPr/>
        </p:nvPicPr>
        <p:blipFill>
          <a:blip r:embed="rId9">
            <a:alphaModFix/>
          </a:blip>
          <a:stretch>
            <a:fillRect/>
          </a:stretch>
        </p:blipFill>
        <p:spPr>
          <a:xfrm>
            <a:off x="6305024" y="3135150"/>
            <a:ext cx="631875" cy="298174"/>
          </a:xfrm>
          <a:prstGeom prst="rect">
            <a:avLst/>
          </a:prstGeom>
          <a:noFill/>
          <a:ln>
            <a:noFill/>
          </a:ln>
        </p:spPr>
      </p:pic>
      <p:sp>
        <p:nvSpPr>
          <p:cNvPr id="209" name="Google Shape;209;p20"/>
          <p:cNvSpPr txBox="1"/>
          <p:nvPr/>
        </p:nvSpPr>
        <p:spPr>
          <a:xfrm>
            <a:off x="6119475" y="1604025"/>
            <a:ext cx="103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Horizontal split</a:t>
            </a:r>
            <a:endParaRPr sz="1000">
              <a:solidFill>
                <a:schemeClr val="lt1"/>
              </a:solidFill>
              <a:latin typeface="Lato"/>
              <a:ea typeface="Lato"/>
              <a:cs typeface="Lato"/>
              <a:sym typeface="Lato"/>
            </a:endParaRPr>
          </a:p>
        </p:txBody>
      </p:sp>
      <p:sp>
        <p:nvSpPr>
          <p:cNvPr id="210" name="Google Shape;210;p20"/>
          <p:cNvSpPr txBox="1"/>
          <p:nvPr/>
        </p:nvSpPr>
        <p:spPr>
          <a:xfrm>
            <a:off x="7685025" y="2150375"/>
            <a:ext cx="1039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If num of black pixels is greater than threshold T, box is selected</a:t>
            </a:r>
            <a:endParaRPr sz="1000">
              <a:solidFill>
                <a:schemeClr val="lt1"/>
              </a:solidFill>
              <a:latin typeface="Lato"/>
              <a:ea typeface="Lato"/>
              <a:cs typeface="Lato"/>
              <a:sym typeface="Lato"/>
            </a:endParaRPr>
          </a:p>
        </p:txBody>
      </p:sp>
      <p:sp>
        <p:nvSpPr>
          <p:cNvPr id="211" name="Google Shape;211;p20"/>
          <p:cNvSpPr/>
          <p:nvPr/>
        </p:nvSpPr>
        <p:spPr>
          <a:xfrm rot="1506932">
            <a:off x="7001680" y="2210311"/>
            <a:ext cx="694790" cy="160377"/>
          </a:xfrm>
          <a:prstGeom prst="rightArrow">
            <a:avLst>
              <a:gd fmla="val 26667" name="adj1"/>
              <a:gd fmla="val 74167"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7034662" y="2531100"/>
            <a:ext cx="628800" cy="160500"/>
          </a:xfrm>
          <a:prstGeom prst="rightArrow">
            <a:avLst>
              <a:gd fmla="val 26667" name="adj1"/>
              <a:gd fmla="val 74167"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rot="-1625764">
            <a:off x="7000025" y="2905531"/>
            <a:ext cx="694866" cy="160332"/>
          </a:xfrm>
          <a:prstGeom prst="rightArrow">
            <a:avLst>
              <a:gd fmla="val 26667" name="adj1"/>
              <a:gd fmla="val 74167"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