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1" r:id="rId7"/>
    <p:sldId id="315" r:id="rId8"/>
    <p:sldId id="317" r:id="rId9"/>
    <p:sldId id="324" r:id="rId10"/>
    <p:sldId id="318" r:id="rId11"/>
    <p:sldId id="325" r:id="rId12"/>
    <p:sldId id="322" r:id="rId13"/>
    <p:sldId id="319" r:id="rId14"/>
    <p:sldId id="323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96" d="100"/>
          <a:sy n="96" d="100"/>
        </p:scale>
        <p:origin x="13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21A2-AFC9-8DCA-0CA7-348690C89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9D877-04DF-9E03-2674-D6D47ACE9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CE068-02D0-326A-BB41-0036573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Propositional Logic: Basics, Operations, and Applications in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3AD75-8DDE-20F7-240E-14D58A9D96C7}"/>
              </a:ext>
            </a:extLst>
          </p:cNvPr>
          <p:cNvSpPr txBox="1"/>
          <p:nvPr/>
        </p:nvSpPr>
        <p:spPr>
          <a:xfrm>
            <a:off x="5041128" y="3697357"/>
            <a:ext cx="225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Project 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Faaraan Farid Kazi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/>
                </a:solidFill>
              </a:rPr>
              <a:t>Shikshit</a:t>
            </a:r>
            <a:r>
              <a:rPr lang="en-IN" dirty="0">
                <a:solidFill>
                  <a:schemeClr val="accent6"/>
                </a:solidFill>
              </a:rPr>
              <a:t>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Rajendra </a:t>
            </a:r>
            <a:r>
              <a:rPr lang="en-IN" dirty="0" err="1">
                <a:solidFill>
                  <a:schemeClr val="accent6"/>
                </a:solidFill>
              </a:rPr>
              <a:t>Behra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Limitations of Propositional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Expressiveness: Propositional logic is limited in expressing complex relationships and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As the knowledge base grows, the complexity of reasoning increases exponentially, making it difficult to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Incompleteness: Propositional logic cannot handle incomplete or uncertain information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Quantification: It lacks the ability to quantify statements, limiting its expressive power.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F0813-F50D-5BC9-BDC2-DD54F205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48B47-B056-FFDC-F335-F7BA64F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6992-0D90-D7AF-9185-392506631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Propositional logic is a fundamental component of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formal framework for representing knowledge and making logical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useful, it has limitations in expressing complex relationships and dealing with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its limitations, it remains a valuable tool in various AI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49B40-2AFB-FD51-636D-AD3C3DF74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Propositions and Logical Connectives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Logical Operations and Truth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Propositional Logic in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 of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800" dirty="0"/>
              <a:t>Introduction to Propositional Logic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8802034" cy="3961593"/>
          </a:xfrm>
        </p:spPr>
        <p:txBody>
          <a:bodyPr>
            <a:normAutofit/>
          </a:bodyPr>
          <a:lstStyle/>
          <a:p>
            <a:r>
              <a:rPr lang="en-US" dirty="0"/>
              <a:t>Definition: Propositional logic deals with propositions or statements that are either true or false.</a:t>
            </a:r>
          </a:p>
          <a:p>
            <a:r>
              <a:rPr lang="en-US" dirty="0"/>
              <a:t>It is a branch of mathematical logic that focuses on the study of logical relationships between propositions.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3200" dirty="0"/>
              <a:t>Propositions and Logical Connectives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879743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Propositions: Statements that can be either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Connectives: Symbols used to connect propositions and form compound statements.</a:t>
            </a:r>
          </a:p>
          <a:p>
            <a:pPr marL="569214" lvl="1" indent="-285750"/>
            <a:r>
              <a:rPr lang="en-US" dirty="0"/>
              <a:t>AND (∧): Represents conjunction, true only if both propositions are true.</a:t>
            </a:r>
          </a:p>
          <a:p>
            <a:pPr marL="569214" lvl="1" indent="-285750"/>
            <a:r>
              <a:rPr lang="en-US" dirty="0"/>
              <a:t>OR (∨): Represents disjunction, true if at least one proposition is true.</a:t>
            </a:r>
          </a:p>
          <a:p>
            <a:pPr marL="569214" lvl="1" indent="-285750"/>
            <a:r>
              <a:rPr lang="en-US" dirty="0"/>
              <a:t>NOT (¬): Represents negation, flips the truth value of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031" y="965393"/>
            <a:ext cx="7631709" cy="1091627"/>
          </a:xfrm>
        </p:spPr>
        <p:txBody>
          <a:bodyPr/>
          <a:lstStyle/>
          <a:p>
            <a:r>
              <a:rPr lang="en-US" sz="3200" dirty="0"/>
              <a:t>Logical Operations and Truth Tables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30030" y="2303463"/>
            <a:ext cx="7903597" cy="4143375"/>
          </a:xfrm>
        </p:spPr>
        <p:txBody>
          <a:bodyPr>
            <a:normAutofit/>
          </a:bodyPr>
          <a:lstStyle/>
          <a:p>
            <a:r>
              <a:rPr lang="en-US" dirty="0"/>
              <a:t>Logical operations combine propositions using logical connectives.</a:t>
            </a:r>
          </a:p>
          <a:p>
            <a:r>
              <a:rPr lang="en-US" dirty="0"/>
              <a:t>Truth Tables: Tables used to represent the truth values of compound propositions for all possible combinations of truth values of their components.</a:t>
            </a:r>
          </a:p>
          <a:p>
            <a:pPr lvl="1"/>
            <a:r>
              <a:rPr lang="en-US" dirty="0"/>
              <a:t>Example: Truth table for AND, OR, and NOT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74068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441C2-DAFB-3CC1-05A6-120CEB73F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6519"/>
              </p:ext>
            </p:extLst>
          </p:nvPr>
        </p:nvGraphicFramePr>
        <p:xfrm>
          <a:off x="1136865" y="4800981"/>
          <a:ext cx="2438400" cy="1295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fontAlgn="b"/>
                      <a:r>
                        <a:rPr lang="en-IN" sz="1100" b="1" dirty="0">
                          <a:effectLst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 dirty="0">
                          <a:effectLst/>
                        </a:rPr>
                        <a:t>P ∧ Q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100" dirty="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A353A0-C828-DF79-7008-A4CA14C97DBF}"/>
              </a:ext>
            </a:extLst>
          </p:cNvPr>
          <p:cNvSpPr txBox="1"/>
          <p:nvPr/>
        </p:nvSpPr>
        <p:spPr>
          <a:xfrm>
            <a:off x="1136865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AND (∧)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76675A-A263-7FEE-A5F2-225020DD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9694"/>
              </p:ext>
            </p:extLst>
          </p:nvPr>
        </p:nvGraphicFramePr>
        <p:xfrm>
          <a:off x="3993388" y="4800981"/>
          <a:ext cx="2438400" cy="1295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∨ Q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EC9A9D-A568-0628-5CAA-2537B50BAC95}"/>
              </a:ext>
            </a:extLst>
          </p:cNvPr>
          <p:cNvSpPr txBox="1"/>
          <p:nvPr/>
        </p:nvSpPr>
        <p:spPr>
          <a:xfrm>
            <a:off x="3993388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OR (∨)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747A45-EF81-5ED8-6876-58708B05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88867"/>
              </p:ext>
            </p:extLst>
          </p:nvPr>
        </p:nvGraphicFramePr>
        <p:xfrm>
          <a:off x="6752219" y="4800981"/>
          <a:ext cx="2453486" cy="77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7886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</a:tblGrid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148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CF66B7-ABB3-C5AD-9F18-48184DEB178F}"/>
              </a:ext>
            </a:extLst>
          </p:cNvPr>
          <p:cNvSpPr txBox="1"/>
          <p:nvPr/>
        </p:nvSpPr>
        <p:spPr>
          <a:xfrm>
            <a:off x="6767305" y="4187149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NOT (¬)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E0B2-B6D6-0E59-0B4C-670EE290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 Truth table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C428-D294-45D4-A82A-84E05CDFF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9D7D20-D22F-20A0-D396-4D4F984C4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83760"/>
              </p:ext>
            </p:extLst>
          </p:nvPr>
        </p:nvGraphicFramePr>
        <p:xfrm>
          <a:off x="914396" y="2870639"/>
          <a:ext cx="3727941" cy="142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(F)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∧ 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2A212C-9421-F201-57CD-48EDFD935977}"/>
              </a:ext>
            </a:extLst>
          </p:cNvPr>
          <p:cNvSpPr txBox="1"/>
          <p:nvPr/>
        </p:nvSpPr>
        <p:spPr>
          <a:xfrm>
            <a:off x="914400" y="2256806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AND (∧)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147276-EAF3-60AE-68A9-0C4F75F5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92213"/>
              </p:ext>
            </p:extLst>
          </p:nvPr>
        </p:nvGraphicFramePr>
        <p:xfrm>
          <a:off x="5779473" y="2870871"/>
          <a:ext cx="3727941" cy="14257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(F)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∨ 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03753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611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30943F-EFA7-EDFC-11F0-60F713F869A6}"/>
              </a:ext>
            </a:extLst>
          </p:cNvPr>
          <p:cNvSpPr txBox="1"/>
          <p:nvPr/>
        </p:nvSpPr>
        <p:spPr>
          <a:xfrm>
            <a:off x="5779477" y="2257038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OR (∨)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5655AD-3CE1-D6BF-A02C-3E08B7F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01409"/>
              </p:ext>
            </p:extLst>
          </p:nvPr>
        </p:nvGraphicFramePr>
        <p:xfrm>
          <a:off x="3751381" y="5179721"/>
          <a:ext cx="3727941" cy="10634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9291">
                  <a:extLst>
                    <a:ext uri="{9D8B030D-6E8A-4147-A177-3AD203B41FA5}">
                      <a16:colId xmlns:a16="http://schemas.microsoft.com/office/drawing/2014/main" val="1845879765"/>
                    </a:ext>
                  </a:extLst>
                </a:gridCol>
                <a:gridCol w="991086">
                  <a:extLst>
                    <a:ext uri="{9D8B030D-6E8A-4147-A177-3AD203B41FA5}">
                      <a16:colId xmlns:a16="http://schemas.microsoft.com/office/drawing/2014/main" val="713006346"/>
                    </a:ext>
                  </a:extLst>
                </a:gridCol>
                <a:gridCol w="695579">
                  <a:extLst>
                    <a:ext uri="{9D8B030D-6E8A-4147-A177-3AD203B41FA5}">
                      <a16:colId xmlns:a16="http://schemas.microsoft.com/office/drawing/2014/main" val="1373774034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4192211871"/>
                    </a:ext>
                  </a:extLst>
                </a:gridCol>
              </a:tblGrid>
              <a:tr h="37512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¬W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will go for a picnic?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(W)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8518121"/>
                  </a:ext>
                </a:extLst>
              </a:tr>
              <a:tr h="2241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55971"/>
                  </a:ext>
                </a:extLst>
              </a:tr>
              <a:tr h="2709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1B196E-9D03-E64C-1ECB-8C33D68FA4BF}"/>
              </a:ext>
            </a:extLst>
          </p:cNvPr>
          <p:cNvSpPr txBox="1"/>
          <p:nvPr/>
        </p:nvSpPr>
        <p:spPr>
          <a:xfrm>
            <a:off x="3751385" y="4565888"/>
            <a:ext cx="154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Truth table for NOT (¬)</a:t>
            </a:r>
          </a:p>
        </p:txBody>
      </p:sp>
    </p:spTree>
    <p:extLst>
      <p:ext uri="{BB962C8B-B14F-4D97-AF65-F5344CB8AC3E}">
        <p14:creationId xmlns:p14="http://schemas.microsoft.com/office/powerpoint/2010/main" val="31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sz="3200" dirty="0"/>
              <a:t>Knowledge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843837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AI, a knowledge base stores knowledge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Propositional logic is used to represent knowledge in a knowledge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is represented as logical statements or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reasoning and inference based on the given knowledge.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8CA9-6132-653D-4F21-6D1C2E46E6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0101" y="692943"/>
            <a:ext cx="9016779" cy="4777554"/>
          </a:xfrm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A real-life example of a knowledge base using propositional logic could be found in a medical diagnosis system.</a:t>
            </a:r>
          </a:p>
          <a:p>
            <a:endParaRPr lang="en-US" sz="1800" dirty="0"/>
          </a:p>
          <a:p>
            <a:r>
              <a:rPr lang="en-US" sz="1800" dirty="0"/>
              <a:t>Imagine a knowledge base for diagnosing diseases based on symptoms reported by patients. Each symptom can be represented as a proposition in propositional logic. For instance:</a:t>
            </a:r>
          </a:p>
          <a:p>
            <a:endParaRPr lang="en-US" sz="1800" dirty="0"/>
          </a:p>
          <a:p>
            <a:r>
              <a:rPr lang="en-US" sz="1800" dirty="0"/>
              <a:t>Fever (F)</a:t>
            </a:r>
          </a:p>
          <a:p>
            <a:r>
              <a:rPr lang="en-US" sz="1800" dirty="0"/>
              <a:t>Cough (C)</a:t>
            </a:r>
          </a:p>
          <a:p>
            <a:r>
              <a:rPr lang="en-US" sz="1800" dirty="0"/>
              <a:t>Headache (H)</a:t>
            </a:r>
          </a:p>
          <a:p>
            <a:r>
              <a:rPr lang="en-US" sz="1800" dirty="0"/>
              <a:t>Sore throat (S)</a:t>
            </a:r>
          </a:p>
          <a:p>
            <a:r>
              <a:rPr lang="en-US" sz="1800" dirty="0"/>
              <a:t>Runny nose (R)</a:t>
            </a:r>
          </a:p>
          <a:p>
            <a:r>
              <a:rPr lang="en-US" sz="1800" dirty="0"/>
              <a:t>Then, the knowledge base could contain rules such as:</a:t>
            </a:r>
          </a:p>
          <a:p>
            <a:endParaRPr lang="en-US" sz="1800" dirty="0"/>
          </a:p>
          <a:p>
            <a:r>
              <a:rPr lang="en-US" sz="1800" dirty="0"/>
              <a:t>If a patient has a fever and a headache, they might have the flu: (F ∧ H) → Flu</a:t>
            </a:r>
          </a:p>
          <a:p>
            <a:r>
              <a:rPr lang="en-US" sz="1800" dirty="0"/>
              <a:t>If a patient has a cough and a sore throat, they might have a cold: (C ∧ S) → Cold</a:t>
            </a:r>
          </a:p>
          <a:p>
            <a:r>
              <a:rPr lang="en-US" sz="1800" dirty="0"/>
              <a:t>If a patient has a cough, a sore throat, and a runny nose, they might have allergies: (C ∧ S ∧ R) → Allergies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2046D-99C8-EAC0-676F-8E610FEDA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sz="3200" dirty="0"/>
              <a:t>Examples of Propositional Logic in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5DF6-9E49-8369-3287-BBE13D7C1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Expert Systems</a:t>
            </a:r>
            <a:r>
              <a:rPr lang="en-US" dirty="0"/>
              <a:t>: Expert systems use propositional logic to represent rules and make decisions based on them.</a:t>
            </a:r>
          </a:p>
          <a:p>
            <a:r>
              <a:rPr lang="en-US" b="1" dirty="0"/>
              <a:t>Robotics</a:t>
            </a:r>
            <a:r>
              <a:rPr lang="en-US" dirty="0"/>
              <a:t>: Robotics systems utilize propositional logic to make decisions about movement and navigation.</a:t>
            </a:r>
          </a:p>
          <a:p>
            <a:r>
              <a:rPr lang="en-US" b="1" dirty="0"/>
              <a:t>Natural Language Processing</a:t>
            </a:r>
            <a:r>
              <a:rPr lang="en-US" dirty="0"/>
              <a:t>: In NLP, propositional logic can be used to represent semantic relationships between words and phrases.</a:t>
            </a:r>
          </a:p>
          <a:p>
            <a:r>
              <a:rPr lang="en-US" b="1" dirty="0"/>
              <a:t>Game Playing</a:t>
            </a:r>
            <a:r>
              <a:rPr lang="en-US" dirty="0"/>
              <a:t>: Game-playing AI agents use propositional logic to evaluate different moves and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{5DD11195-6B90-47C2-9537-61F055C80838}tf78438558_win32</Template>
  <TotalTime>192</TotalTime>
  <Words>807</Words>
  <Application>Microsoft Office PowerPoint</Application>
  <PresentationFormat>Widescreen</PresentationFormat>
  <Paragraphs>170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Propositional Logic: Basics, Operations, and Applications in AI</vt:lpstr>
      <vt:lpstr>agenda</vt:lpstr>
      <vt:lpstr>Introduction to Propositional Logic</vt:lpstr>
      <vt:lpstr>Propositions and Logical Connectives</vt:lpstr>
      <vt:lpstr>Logical Operations and Truth Tables</vt:lpstr>
      <vt:lpstr>real life example of  Truth table</vt:lpstr>
      <vt:lpstr>Knowledge Base</vt:lpstr>
      <vt:lpstr>PowerPoint Presentation</vt:lpstr>
      <vt:lpstr>Examples of Propositional Logic in AI</vt:lpstr>
      <vt:lpstr>Limitations of Propositional Logic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Logic: Basics, Operations, and Applications in AI</dc:title>
  <dc:subject/>
  <dc:creator>Faaraan Kazi</dc:creator>
  <cp:lastModifiedBy>Faaraan Kazi</cp:lastModifiedBy>
  <cp:revision>15</cp:revision>
  <dcterms:created xsi:type="dcterms:W3CDTF">2024-02-29T02:04:42Z</dcterms:created>
  <dcterms:modified xsi:type="dcterms:W3CDTF">2024-03-07T02:13:43Z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