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Inter" panose="020B0604020202020204" charset="0"/>
      <p:regular r:id="rId11"/>
    </p:embeddedFont>
    <p:embeddedFont>
      <p:font typeface="Tahoma" panose="020B0604030504040204" pitchFamily="34" charset="0"/>
      <p:regular r:id="rId12"/>
      <p:bold r:id="rId13"/>
    </p:embeddedFont>
    <p:embeddedFont>
      <p:font typeface="Now" panose="020B0604020202020204" charset="0"/>
      <p:regular r:id="rId14"/>
    </p:embeddedFont>
    <p:embeddedFont>
      <p:font typeface="Calibri" panose="020F0502020204030204"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Freeform 2"/>
          <p:cNvSpPr/>
          <p:nvPr/>
        </p:nvSpPr>
        <p:spPr>
          <a:xfrm>
            <a:off x="5954298" y="1953798"/>
            <a:ext cx="6379404" cy="6379404"/>
          </a:xfrm>
          <a:custGeom>
            <a:avLst/>
            <a:gdLst/>
            <a:ahLst/>
            <a:cxnLst/>
            <a:rect l="l" t="t" r="r" b="b"/>
            <a:pathLst>
              <a:path w="6379404" h="6379404">
                <a:moveTo>
                  <a:pt x="0" y="0"/>
                </a:moveTo>
                <a:lnTo>
                  <a:pt x="6379404" y="0"/>
                </a:lnTo>
                <a:lnTo>
                  <a:pt x="6379404" y="6379404"/>
                </a:lnTo>
                <a:lnTo>
                  <a:pt x="0" y="6379404"/>
                </a:lnTo>
                <a:lnTo>
                  <a:pt x="0" y="0"/>
                </a:lnTo>
                <a:close/>
              </a:path>
            </a:pathLst>
          </a:custGeom>
          <a:blipFill>
            <a:blip r:embed="rId2"/>
            <a:stretch>
              <a:fillRect/>
            </a:stretch>
          </a:blipFill>
        </p:spPr>
      </p:sp>
      <p:sp>
        <p:nvSpPr>
          <p:cNvPr id="3" name="TextBox 3"/>
          <p:cNvSpPr txBox="1"/>
          <p:nvPr/>
        </p:nvSpPr>
        <p:spPr>
          <a:xfrm>
            <a:off x="5987855" y="1748376"/>
            <a:ext cx="6312289" cy="372745"/>
          </a:xfrm>
          <a:prstGeom prst="rect">
            <a:avLst/>
          </a:prstGeom>
        </p:spPr>
        <p:txBody>
          <a:bodyPr lIns="0" tIns="0" rIns="0" bIns="0" rtlCol="0" anchor="t">
            <a:spAutoFit/>
          </a:bodyPr>
          <a:lstStyle/>
          <a:p>
            <a:pPr algn="ctr">
              <a:lnSpc>
                <a:spcPts val="3079"/>
              </a:lnSpc>
              <a:spcBef>
                <a:spcPct val="0"/>
              </a:spcBef>
            </a:pPr>
            <a:r>
              <a:rPr lang="en-US" sz="2199" spc="659">
                <a:solidFill>
                  <a:srgbClr val="000000"/>
                </a:solidFill>
                <a:latin typeface="Inter"/>
              </a:rPr>
              <a:t>FINAL YEAR PROJECT 2024</a:t>
            </a:r>
          </a:p>
        </p:txBody>
      </p:sp>
      <p:sp>
        <p:nvSpPr>
          <p:cNvPr id="4" name="TextBox 4"/>
          <p:cNvSpPr txBox="1"/>
          <p:nvPr/>
        </p:nvSpPr>
        <p:spPr>
          <a:xfrm>
            <a:off x="7686675" y="8258213"/>
            <a:ext cx="2914650" cy="1000087"/>
          </a:xfrm>
          <a:prstGeom prst="rect">
            <a:avLst/>
          </a:prstGeom>
        </p:spPr>
        <p:txBody>
          <a:bodyPr lIns="0" tIns="0" rIns="0" bIns="0" rtlCol="0" anchor="t">
            <a:spAutoFit/>
          </a:bodyPr>
          <a:lstStyle/>
          <a:p>
            <a:pPr algn="ctr">
              <a:lnSpc>
                <a:spcPts val="2627"/>
              </a:lnSpc>
            </a:pPr>
            <a:r>
              <a:rPr lang="en-US" sz="1876">
                <a:solidFill>
                  <a:srgbClr val="000000"/>
                </a:solidFill>
                <a:latin typeface="Now"/>
              </a:rPr>
              <a:t>Faarha Raza F2020-604</a:t>
            </a:r>
          </a:p>
          <a:p>
            <a:pPr algn="ctr">
              <a:lnSpc>
                <a:spcPts val="2627"/>
              </a:lnSpc>
            </a:pPr>
            <a:r>
              <a:rPr lang="en-US" sz="1876">
                <a:solidFill>
                  <a:srgbClr val="000000"/>
                </a:solidFill>
                <a:latin typeface="Now"/>
              </a:rPr>
              <a:t>Hamza Azam F2020-705</a:t>
            </a:r>
          </a:p>
          <a:p>
            <a:pPr algn="ctr">
              <a:lnSpc>
                <a:spcPts val="2627"/>
              </a:lnSpc>
              <a:spcBef>
                <a:spcPct val="0"/>
              </a:spcBef>
            </a:pPr>
            <a:r>
              <a:rPr lang="en-US" sz="1876">
                <a:solidFill>
                  <a:srgbClr val="000000"/>
                </a:solidFill>
                <a:latin typeface="Now"/>
              </a:rPr>
              <a:t>Fiza Javaid F2020-614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sp>
      <p:sp>
        <p:nvSpPr>
          <p:cNvPr id="4" name="TextBox 4"/>
          <p:cNvSpPr txBox="1"/>
          <p:nvPr/>
        </p:nvSpPr>
        <p:spPr>
          <a:xfrm>
            <a:off x="46434375" y="2282684"/>
            <a:ext cx="13585108" cy="1260440"/>
          </a:xfrm>
          <a:prstGeom prst="rect">
            <a:avLst/>
          </a:prstGeom>
        </p:spPr>
        <p:txBody>
          <a:bodyPr lIns="0" tIns="0" rIns="0" bIns="0" rtlCol="0" anchor="t">
            <a:spAutoFit/>
          </a:bodyPr>
          <a:lstStyle/>
          <a:p>
            <a:pPr algn="l">
              <a:lnSpc>
                <a:spcPts val="10326"/>
              </a:lnSpc>
            </a:pPr>
            <a:r>
              <a:rPr lang="en-US" sz="7376">
                <a:solidFill>
                  <a:srgbClr val="000000"/>
                </a:solidFill>
                <a:latin typeface="Now"/>
              </a:rPr>
              <a:t>Problem statement</a:t>
            </a:r>
          </a:p>
        </p:txBody>
      </p:sp>
      <p:sp>
        <p:nvSpPr>
          <p:cNvPr id="5" name="TextBox 5"/>
          <p:cNvSpPr txBox="1"/>
          <p:nvPr/>
        </p:nvSpPr>
        <p:spPr>
          <a:xfrm>
            <a:off x="2260649" y="3983990"/>
            <a:ext cx="14207310" cy="3313431"/>
          </a:xfrm>
          <a:prstGeom prst="rect">
            <a:avLst/>
          </a:prstGeom>
        </p:spPr>
        <p:txBody>
          <a:bodyPr lIns="0" tIns="0" rIns="0" bIns="0" rtlCol="0" anchor="t">
            <a:spAutoFit/>
          </a:bodyPr>
          <a:lstStyle/>
          <a:p>
            <a:pPr algn="l">
              <a:lnSpc>
                <a:spcPts val="5319"/>
              </a:lnSpc>
            </a:pPr>
            <a:r>
              <a:rPr lang="en-US" sz="3799">
                <a:solidFill>
                  <a:srgbClr val="000000"/>
                </a:solidFill>
                <a:latin typeface="Inter"/>
              </a:rPr>
              <a:t>Pakistani artists face significant challenges in showcasing and selling their artwork due to the reliance on social media platforms, which present issues with payment processing, currency conversion and account creation on international websites.</a:t>
            </a:r>
          </a:p>
        </p:txBody>
      </p:sp>
      <p:sp>
        <p:nvSpPr>
          <p:cNvPr id="6" name="TextBox 6"/>
          <p:cNvSpPr txBox="1"/>
          <p:nvPr/>
        </p:nvSpPr>
        <p:spPr>
          <a:xfrm>
            <a:off x="1894246" y="2196959"/>
            <a:ext cx="13585108" cy="1260440"/>
          </a:xfrm>
          <a:prstGeom prst="rect">
            <a:avLst/>
          </a:prstGeom>
        </p:spPr>
        <p:txBody>
          <a:bodyPr lIns="0" tIns="0" rIns="0" bIns="0" rtlCol="0" anchor="t">
            <a:spAutoFit/>
          </a:bodyPr>
          <a:lstStyle/>
          <a:p>
            <a:pPr algn="l">
              <a:lnSpc>
                <a:spcPts val="10326"/>
              </a:lnSpc>
            </a:pPr>
            <a:r>
              <a:rPr lang="en-US" sz="7376">
                <a:solidFill>
                  <a:srgbClr val="000000"/>
                </a:solidFill>
                <a:latin typeface="Now"/>
              </a:rPr>
              <a:t>Problem Statement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sp>
      <p:sp>
        <p:nvSpPr>
          <p:cNvPr id="4" name="TextBox 4"/>
          <p:cNvSpPr txBox="1"/>
          <p:nvPr/>
        </p:nvSpPr>
        <p:spPr>
          <a:xfrm>
            <a:off x="1894246" y="2196959"/>
            <a:ext cx="13585108" cy="1260440"/>
          </a:xfrm>
          <a:prstGeom prst="rect">
            <a:avLst/>
          </a:prstGeom>
        </p:spPr>
        <p:txBody>
          <a:bodyPr lIns="0" tIns="0" rIns="0" bIns="0" rtlCol="0" anchor="t">
            <a:spAutoFit/>
          </a:bodyPr>
          <a:lstStyle/>
          <a:p>
            <a:pPr algn="l">
              <a:lnSpc>
                <a:spcPts val="10326"/>
              </a:lnSpc>
            </a:pPr>
            <a:r>
              <a:rPr lang="en-US" sz="7376">
                <a:solidFill>
                  <a:srgbClr val="000000"/>
                </a:solidFill>
                <a:latin typeface="Now"/>
              </a:rPr>
              <a:t>Solution</a:t>
            </a:r>
          </a:p>
        </p:txBody>
      </p:sp>
      <p:sp>
        <p:nvSpPr>
          <p:cNvPr id="5" name="TextBox 5"/>
          <p:cNvSpPr txBox="1"/>
          <p:nvPr/>
        </p:nvSpPr>
        <p:spPr>
          <a:xfrm>
            <a:off x="1566249" y="4228768"/>
            <a:ext cx="16199307" cy="2720341"/>
          </a:xfrm>
          <a:prstGeom prst="rect">
            <a:avLst/>
          </a:prstGeom>
        </p:spPr>
        <p:txBody>
          <a:bodyPr lIns="0" tIns="0" rIns="0" bIns="0" rtlCol="0" anchor="t">
            <a:spAutoFit/>
          </a:bodyPr>
          <a:lstStyle/>
          <a:p>
            <a:pPr marL="842002" lvl="1" indent="-421001" algn="l">
              <a:lnSpc>
                <a:spcPts val="5459"/>
              </a:lnSpc>
              <a:buFont typeface="Arial"/>
              <a:buChar char="•"/>
            </a:pPr>
            <a:r>
              <a:rPr lang="en-US" sz="3899">
                <a:solidFill>
                  <a:srgbClr val="000000"/>
                </a:solidFill>
                <a:latin typeface="Inter"/>
              </a:rPr>
              <a:t>Establish a specialized platform exclusively for Pakistani artists</a:t>
            </a:r>
          </a:p>
          <a:p>
            <a:pPr marL="842002" lvl="1" indent="-421001" algn="l">
              <a:lnSpc>
                <a:spcPts val="5459"/>
              </a:lnSpc>
              <a:buFont typeface="Arial"/>
              <a:buChar char="•"/>
            </a:pPr>
            <a:r>
              <a:rPr lang="en-US" sz="3899">
                <a:solidFill>
                  <a:srgbClr val="000000"/>
                </a:solidFill>
                <a:latin typeface="Inter"/>
              </a:rPr>
              <a:t>Ensure seamless payment processing with secure methods</a:t>
            </a:r>
          </a:p>
          <a:p>
            <a:pPr marL="842002" lvl="1" indent="-421001" algn="l">
              <a:lnSpc>
                <a:spcPts val="5459"/>
              </a:lnSpc>
              <a:buFont typeface="Arial"/>
              <a:buChar char="•"/>
            </a:pPr>
            <a:r>
              <a:rPr lang="en-US" sz="3899">
                <a:solidFill>
                  <a:srgbClr val="000000"/>
                </a:solidFill>
                <a:latin typeface="Inter"/>
              </a:rPr>
              <a:t>Facilitate direct communication between artists and buyers to enhance trust and transparency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sp>
      <p:sp>
        <p:nvSpPr>
          <p:cNvPr id="4" name="TextBox 4"/>
          <p:cNvSpPr txBox="1"/>
          <p:nvPr/>
        </p:nvSpPr>
        <p:spPr>
          <a:xfrm>
            <a:off x="2571750" y="2282684"/>
            <a:ext cx="13585108" cy="1260440"/>
          </a:xfrm>
          <a:prstGeom prst="rect">
            <a:avLst/>
          </a:prstGeom>
        </p:spPr>
        <p:txBody>
          <a:bodyPr lIns="0" tIns="0" rIns="0" bIns="0" rtlCol="0" anchor="t">
            <a:spAutoFit/>
          </a:bodyPr>
          <a:lstStyle/>
          <a:p>
            <a:pPr algn="l">
              <a:lnSpc>
                <a:spcPts val="10326"/>
              </a:lnSpc>
            </a:pPr>
            <a:r>
              <a:rPr lang="en-US" sz="7376">
                <a:solidFill>
                  <a:srgbClr val="000000"/>
                </a:solidFill>
                <a:latin typeface="Now"/>
              </a:rPr>
              <a:t>Work Done in FYP I</a:t>
            </a:r>
          </a:p>
        </p:txBody>
      </p:sp>
      <p:sp>
        <p:nvSpPr>
          <p:cNvPr id="5" name="TextBox 5"/>
          <p:cNvSpPr txBox="1"/>
          <p:nvPr/>
        </p:nvSpPr>
        <p:spPr>
          <a:xfrm>
            <a:off x="5304168" y="3832385"/>
            <a:ext cx="7679664" cy="4091941"/>
          </a:xfrm>
          <a:prstGeom prst="rect">
            <a:avLst/>
          </a:prstGeom>
        </p:spPr>
        <p:txBody>
          <a:bodyPr lIns="0" tIns="0" rIns="0" bIns="0" rtlCol="0" anchor="t">
            <a:spAutoFit/>
          </a:bodyPr>
          <a:lstStyle/>
          <a:p>
            <a:pPr marL="842002" lvl="1" indent="-421001" algn="l">
              <a:lnSpc>
                <a:spcPts val="5459"/>
              </a:lnSpc>
              <a:buFont typeface="Arial"/>
              <a:buChar char="•"/>
            </a:pPr>
            <a:r>
              <a:rPr lang="en-US" sz="3899">
                <a:solidFill>
                  <a:srgbClr val="000000"/>
                </a:solidFill>
                <a:latin typeface="Inter"/>
              </a:rPr>
              <a:t>Research</a:t>
            </a:r>
          </a:p>
          <a:p>
            <a:pPr marL="842002" lvl="1" indent="-421001" algn="l">
              <a:lnSpc>
                <a:spcPts val="5459"/>
              </a:lnSpc>
              <a:buFont typeface="Arial"/>
              <a:buChar char="•"/>
            </a:pPr>
            <a:r>
              <a:rPr lang="en-US" sz="3899">
                <a:solidFill>
                  <a:srgbClr val="000000"/>
                </a:solidFill>
                <a:latin typeface="Inter"/>
              </a:rPr>
              <a:t>Literature Review</a:t>
            </a:r>
          </a:p>
          <a:p>
            <a:pPr marL="842002" lvl="1" indent="-421001" algn="l">
              <a:lnSpc>
                <a:spcPts val="5459"/>
              </a:lnSpc>
              <a:buFont typeface="Arial"/>
              <a:buChar char="•"/>
            </a:pPr>
            <a:r>
              <a:rPr lang="en-US" sz="3899">
                <a:solidFill>
                  <a:srgbClr val="000000"/>
                </a:solidFill>
                <a:latin typeface="Inter"/>
              </a:rPr>
              <a:t>Survey and interviews</a:t>
            </a:r>
          </a:p>
          <a:p>
            <a:pPr marL="842002" lvl="1" indent="-421001" algn="l">
              <a:lnSpc>
                <a:spcPts val="5459"/>
              </a:lnSpc>
              <a:buFont typeface="Arial"/>
              <a:buChar char="•"/>
            </a:pPr>
            <a:r>
              <a:rPr lang="en-US" sz="3899">
                <a:solidFill>
                  <a:srgbClr val="000000"/>
                </a:solidFill>
                <a:latin typeface="Inter"/>
              </a:rPr>
              <a:t>Login/Signup</a:t>
            </a:r>
          </a:p>
          <a:p>
            <a:pPr marL="842002" lvl="1" indent="-421001" algn="l">
              <a:lnSpc>
                <a:spcPts val="5459"/>
              </a:lnSpc>
              <a:buFont typeface="Arial"/>
              <a:buChar char="•"/>
            </a:pPr>
            <a:r>
              <a:rPr lang="en-US" sz="3899">
                <a:solidFill>
                  <a:srgbClr val="000000"/>
                </a:solidFill>
                <a:latin typeface="Inter"/>
              </a:rPr>
              <a:t>Home screen</a:t>
            </a:r>
          </a:p>
          <a:p>
            <a:pPr marL="842002" lvl="1" indent="-421001" algn="l">
              <a:lnSpc>
                <a:spcPts val="5459"/>
              </a:lnSpc>
              <a:buFont typeface="Arial"/>
              <a:buChar char="•"/>
            </a:pPr>
            <a:r>
              <a:rPr lang="en-US" sz="3899">
                <a:solidFill>
                  <a:srgbClr val="000000"/>
                </a:solidFill>
                <a:latin typeface="Inter"/>
              </a:rPr>
              <a:t>Product Listing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Freeform 2"/>
          <p:cNvSpPr/>
          <p:nvPr/>
        </p:nvSpPr>
        <p:spPr>
          <a:xfrm>
            <a:off x="990600" y="571500"/>
            <a:ext cx="16078200" cy="9871199"/>
          </a:xfrm>
          <a:custGeom>
            <a:avLst/>
            <a:gdLst/>
            <a:ahLst/>
            <a:cxnLst/>
            <a:rect l="l" t="t" r="r" b="b"/>
            <a:pathLst>
              <a:path w="11617375" h="8220075">
                <a:moveTo>
                  <a:pt x="0" y="0"/>
                </a:moveTo>
                <a:lnTo>
                  <a:pt x="11617375" y="0"/>
                </a:lnTo>
                <a:lnTo>
                  <a:pt x="11617375" y="8220075"/>
                </a:lnTo>
                <a:lnTo>
                  <a:pt x="0" y="8220075"/>
                </a:lnTo>
                <a:lnTo>
                  <a:pt x="0" y="0"/>
                </a:lnTo>
                <a:close/>
              </a:path>
            </a:pathLst>
          </a:custGeom>
          <a:blipFill>
            <a:blip r:embed="rId2"/>
            <a:stretch>
              <a:fillRect r="-2368"/>
            </a:stretch>
          </a:blipFill>
        </p:spPr>
      </p:sp>
      <p:sp>
        <p:nvSpPr>
          <p:cNvPr id="3" name="TextBox 3"/>
          <p:cNvSpPr txBox="1"/>
          <p:nvPr/>
        </p:nvSpPr>
        <p:spPr>
          <a:xfrm>
            <a:off x="2351446" y="88937"/>
            <a:ext cx="5192354" cy="692497"/>
          </a:xfrm>
          <a:prstGeom prst="rect">
            <a:avLst/>
          </a:prstGeom>
        </p:spPr>
        <p:txBody>
          <a:bodyPr wrap="square" lIns="0" tIns="0" rIns="0" bIns="0" rtlCol="0" anchor="t">
            <a:spAutoFit/>
          </a:bodyPr>
          <a:lstStyle/>
          <a:p>
            <a:pPr algn="ctr">
              <a:lnSpc>
                <a:spcPts val="5427"/>
              </a:lnSpc>
            </a:pPr>
            <a:r>
              <a:rPr lang="en-US" sz="2800" dirty="0">
                <a:solidFill>
                  <a:srgbClr val="000000"/>
                </a:solidFill>
                <a:latin typeface="Now"/>
              </a:rPr>
              <a:t>Architecture Diagram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sp>
      <p:grpSp>
        <p:nvGrpSpPr>
          <p:cNvPr id="4" name="Group 4"/>
          <p:cNvGrpSpPr/>
          <p:nvPr/>
        </p:nvGrpSpPr>
        <p:grpSpPr>
          <a:xfrm>
            <a:off x="1028700" y="1444588"/>
            <a:ext cx="3086100" cy="3086100"/>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7" name="TextBox 7"/>
          <p:cNvSpPr txBox="1"/>
          <p:nvPr/>
        </p:nvSpPr>
        <p:spPr>
          <a:xfrm>
            <a:off x="2571750" y="2282684"/>
            <a:ext cx="13585108" cy="1260440"/>
          </a:xfrm>
          <a:prstGeom prst="rect">
            <a:avLst/>
          </a:prstGeom>
        </p:spPr>
        <p:txBody>
          <a:bodyPr lIns="0" tIns="0" rIns="0" bIns="0" rtlCol="0" anchor="t">
            <a:spAutoFit/>
          </a:bodyPr>
          <a:lstStyle/>
          <a:p>
            <a:pPr algn="l">
              <a:lnSpc>
                <a:spcPts val="10326"/>
              </a:lnSpc>
            </a:pPr>
            <a:r>
              <a:rPr lang="en-US" sz="7376">
                <a:solidFill>
                  <a:srgbClr val="000000"/>
                </a:solidFill>
                <a:latin typeface="Now"/>
              </a:rPr>
              <a:t>Challenges</a:t>
            </a:r>
          </a:p>
        </p:txBody>
      </p:sp>
      <p:sp>
        <p:nvSpPr>
          <p:cNvPr id="8" name="TextBox 8"/>
          <p:cNvSpPr txBox="1"/>
          <p:nvPr/>
        </p:nvSpPr>
        <p:spPr>
          <a:xfrm>
            <a:off x="1193646" y="4014111"/>
            <a:ext cx="16871830" cy="3566041"/>
          </a:xfrm>
          <a:prstGeom prst="rect">
            <a:avLst/>
          </a:prstGeom>
        </p:spPr>
        <p:txBody>
          <a:bodyPr lIns="0" tIns="0" rIns="0" bIns="0" rtlCol="0" anchor="t">
            <a:spAutoFit/>
          </a:bodyPr>
          <a:lstStyle/>
          <a:p>
            <a:pPr marL="718662" lvl="1" indent="-359331" algn="l">
              <a:lnSpc>
                <a:spcPts val="4660"/>
              </a:lnSpc>
              <a:buFont typeface="Arial"/>
              <a:buChar char="•"/>
            </a:pPr>
            <a:r>
              <a:rPr lang="en-US" sz="3328" dirty="0">
                <a:solidFill>
                  <a:srgbClr val="000000"/>
                </a:solidFill>
                <a:latin typeface="Inter"/>
              </a:rPr>
              <a:t>Creating an intuitive and user-friendly interface for both artists and buyers.</a:t>
            </a:r>
          </a:p>
          <a:p>
            <a:pPr marL="718662" lvl="1" indent="-359331" algn="l">
              <a:lnSpc>
                <a:spcPts val="4660"/>
              </a:lnSpc>
              <a:buFont typeface="Arial"/>
              <a:buChar char="•"/>
            </a:pPr>
            <a:r>
              <a:rPr lang="en-US" sz="3328" dirty="0">
                <a:solidFill>
                  <a:srgbClr val="000000"/>
                </a:solidFill>
                <a:latin typeface="Inter"/>
              </a:rPr>
              <a:t>Designing an effective system for managing commission requests and communication between artists and clients.</a:t>
            </a:r>
          </a:p>
          <a:p>
            <a:pPr marL="718662" lvl="1" indent="-359331" algn="l">
              <a:lnSpc>
                <a:spcPts val="4660"/>
              </a:lnSpc>
              <a:buFont typeface="Arial"/>
              <a:buChar char="•"/>
            </a:pPr>
            <a:r>
              <a:rPr lang="en-US" sz="3328" dirty="0">
                <a:solidFill>
                  <a:srgbClr val="000000"/>
                </a:solidFill>
                <a:latin typeface="Inter"/>
              </a:rPr>
              <a:t>Ensuring robust user authentication and data security to protect user information and transactions.</a:t>
            </a:r>
          </a:p>
          <a:p>
            <a:pPr marL="718662" lvl="1" indent="-359331" algn="l">
              <a:lnSpc>
                <a:spcPts val="4660"/>
              </a:lnSpc>
              <a:buFont typeface="Arial"/>
              <a:buChar char="•"/>
            </a:pPr>
            <a:r>
              <a:rPr lang="en-US" sz="3328" dirty="0" smtClean="0">
                <a:solidFill>
                  <a:srgbClr val="000000"/>
                </a:solidFill>
                <a:latin typeface="Inter"/>
              </a:rPr>
              <a:t>Integrating </a:t>
            </a:r>
            <a:r>
              <a:rPr lang="en-US" sz="3328" dirty="0">
                <a:solidFill>
                  <a:srgbClr val="000000"/>
                </a:solidFill>
                <a:latin typeface="Inter"/>
              </a:rPr>
              <a:t>third-party services for features like email notifications.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sp>
      <p:sp>
        <p:nvSpPr>
          <p:cNvPr id="4" name="TextBox 4"/>
          <p:cNvSpPr txBox="1"/>
          <p:nvPr/>
        </p:nvSpPr>
        <p:spPr>
          <a:xfrm>
            <a:off x="2199569" y="1526037"/>
            <a:ext cx="13585108" cy="1260440"/>
          </a:xfrm>
          <a:prstGeom prst="rect">
            <a:avLst/>
          </a:prstGeom>
        </p:spPr>
        <p:txBody>
          <a:bodyPr lIns="0" tIns="0" rIns="0" bIns="0" rtlCol="0" anchor="t">
            <a:spAutoFit/>
          </a:bodyPr>
          <a:lstStyle/>
          <a:p>
            <a:pPr algn="l">
              <a:lnSpc>
                <a:spcPts val="10326"/>
              </a:lnSpc>
            </a:pPr>
            <a:r>
              <a:rPr lang="en-US" sz="7376">
                <a:solidFill>
                  <a:srgbClr val="000000"/>
                </a:solidFill>
                <a:latin typeface="Now"/>
              </a:rPr>
              <a:t>In Future</a:t>
            </a:r>
          </a:p>
        </p:txBody>
      </p:sp>
      <p:sp>
        <p:nvSpPr>
          <p:cNvPr id="5" name="TextBox 5"/>
          <p:cNvSpPr txBox="1"/>
          <p:nvPr/>
        </p:nvSpPr>
        <p:spPr>
          <a:xfrm>
            <a:off x="1059993" y="3340964"/>
            <a:ext cx="16199307" cy="4616648"/>
          </a:xfrm>
          <a:prstGeom prst="rect">
            <a:avLst/>
          </a:prstGeom>
        </p:spPr>
        <p:txBody>
          <a:bodyPr lIns="0" tIns="0" rIns="0" bIns="0" rtlCol="0" anchor="t">
            <a:spAutoFit/>
          </a:bodyPr>
          <a:lstStyle/>
          <a:p>
            <a:pPr marL="690876" lvl="1" indent="-345438" algn="l">
              <a:lnSpc>
                <a:spcPts val="4479"/>
              </a:lnSpc>
              <a:buFont typeface="Arial"/>
              <a:buChar char="•"/>
            </a:pPr>
            <a:r>
              <a:rPr lang="en-US" sz="3199" dirty="0">
                <a:solidFill>
                  <a:srgbClr val="000000"/>
                </a:solidFill>
                <a:latin typeface="Inter"/>
              </a:rPr>
              <a:t>W</a:t>
            </a:r>
            <a:r>
              <a:rPr lang="en-US" sz="3199" smtClean="0">
                <a:solidFill>
                  <a:srgbClr val="000000"/>
                </a:solidFill>
                <a:latin typeface="Inter"/>
              </a:rPr>
              <a:t>e </a:t>
            </a:r>
            <a:r>
              <a:rPr lang="en-US" sz="3199" dirty="0">
                <a:solidFill>
                  <a:srgbClr val="000000"/>
                </a:solidFill>
                <a:latin typeface="Inter"/>
              </a:rPr>
              <a:t>plan to expand our platform by adding a digital artwork category, allowing artists to sell and showcase digital creations.</a:t>
            </a:r>
          </a:p>
          <a:p>
            <a:pPr marL="690876" lvl="1" indent="-345438" algn="l">
              <a:lnSpc>
                <a:spcPts val="4479"/>
              </a:lnSpc>
              <a:buFont typeface="Arial"/>
              <a:buChar char="•"/>
            </a:pPr>
            <a:r>
              <a:rPr lang="en-US" sz="3199" dirty="0" smtClean="0">
                <a:solidFill>
                  <a:srgbClr val="000000"/>
                </a:solidFill>
                <a:latin typeface="Inter"/>
              </a:rPr>
              <a:t>We will add </a:t>
            </a:r>
            <a:r>
              <a:rPr lang="en-US" sz="3199" dirty="0" err="1">
                <a:solidFill>
                  <a:srgbClr val="000000"/>
                </a:solidFill>
                <a:latin typeface="Inter"/>
              </a:rPr>
              <a:t>JazzCash</a:t>
            </a:r>
            <a:r>
              <a:rPr lang="en-US" sz="3199" dirty="0">
                <a:solidFill>
                  <a:srgbClr val="000000"/>
                </a:solidFill>
                <a:latin typeface="Inter"/>
              </a:rPr>
              <a:t>, </a:t>
            </a:r>
            <a:r>
              <a:rPr lang="en-US" sz="3199" dirty="0" err="1" smtClean="0">
                <a:solidFill>
                  <a:srgbClr val="000000"/>
                </a:solidFill>
                <a:latin typeface="Inter"/>
              </a:rPr>
              <a:t>EasyPaisa</a:t>
            </a:r>
            <a:r>
              <a:rPr lang="en-US" sz="3199" dirty="0">
                <a:solidFill>
                  <a:srgbClr val="000000"/>
                </a:solidFill>
                <a:latin typeface="Inter"/>
              </a:rPr>
              <a:t> </a:t>
            </a:r>
            <a:r>
              <a:rPr lang="en-US" sz="3199" dirty="0" smtClean="0">
                <a:solidFill>
                  <a:srgbClr val="000000"/>
                </a:solidFill>
                <a:latin typeface="Inter"/>
              </a:rPr>
              <a:t>and</a:t>
            </a:r>
            <a:r>
              <a:rPr lang="en-US" sz="3199" dirty="0" smtClean="0">
                <a:solidFill>
                  <a:srgbClr val="000000"/>
                </a:solidFill>
                <a:latin typeface="Inter"/>
              </a:rPr>
              <a:t> </a:t>
            </a:r>
            <a:r>
              <a:rPr lang="en-US" sz="3199" dirty="0">
                <a:solidFill>
                  <a:srgbClr val="000000"/>
                </a:solidFill>
                <a:latin typeface="Inter"/>
              </a:rPr>
              <a:t>debit/credit </a:t>
            </a:r>
            <a:r>
              <a:rPr lang="en-US" sz="3199" dirty="0" smtClean="0">
                <a:solidFill>
                  <a:srgbClr val="000000"/>
                </a:solidFill>
                <a:latin typeface="Inter"/>
              </a:rPr>
              <a:t>cards to </a:t>
            </a:r>
            <a:r>
              <a:rPr lang="en-US" sz="3199" dirty="0">
                <a:solidFill>
                  <a:srgbClr val="000000"/>
                </a:solidFill>
                <a:latin typeface="Inter"/>
              </a:rPr>
              <a:t>support national and international transactions, making payments easier for users.</a:t>
            </a:r>
          </a:p>
          <a:p>
            <a:pPr marL="690876" lvl="1" indent="-345438" algn="l">
              <a:lnSpc>
                <a:spcPts val="4479"/>
              </a:lnSpc>
              <a:buFont typeface="Arial"/>
              <a:buChar char="•"/>
            </a:pPr>
            <a:r>
              <a:rPr lang="en-US" sz="3199" dirty="0">
                <a:solidFill>
                  <a:srgbClr val="000000"/>
                </a:solidFill>
                <a:latin typeface="Inter"/>
              </a:rPr>
              <a:t>Explore the implementation of advanced search filters, AI-based artwork recommendation. </a:t>
            </a:r>
          </a:p>
          <a:p>
            <a:pPr marL="690876" lvl="1" indent="-345438" algn="l">
              <a:lnSpc>
                <a:spcPts val="4479"/>
              </a:lnSpc>
              <a:buFont typeface="Arial"/>
              <a:buChar char="•"/>
            </a:pPr>
            <a:r>
              <a:rPr lang="en-US" sz="3199" dirty="0">
                <a:solidFill>
                  <a:srgbClr val="000000"/>
                </a:solidFill>
                <a:latin typeface="Inter"/>
              </a:rPr>
              <a:t>Mobile app version of the platform to improve user accessibility and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sp>
      <p:sp>
        <p:nvSpPr>
          <p:cNvPr id="4" name="TextBox 4"/>
          <p:cNvSpPr txBox="1"/>
          <p:nvPr/>
        </p:nvSpPr>
        <p:spPr>
          <a:xfrm>
            <a:off x="5247567" y="3585068"/>
            <a:ext cx="13585108" cy="1260440"/>
          </a:xfrm>
          <a:prstGeom prst="rect">
            <a:avLst/>
          </a:prstGeom>
        </p:spPr>
        <p:txBody>
          <a:bodyPr lIns="0" tIns="0" rIns="0" bIns="0" rtlCol="0" anchor="t">
            <a:spAutoFit/>
          </a:bodyPr>
          <a:lstStyle/>
          <a:p>
            <a:pPr algn="l">
              <a:lnSpc>
                <a:spcPts val="10326"/>
              </a:lnSpc>
            </a:pPr>
            <a:r>
              <a:rPr lang="en-US" sz="7376">
                <a:solidFill>
                  <a:srgbClr val="000000"/>
                </a:solidFill>
                <a:latin typeface="Now"/>
              </a:rPr>
              <a:t>Project Demo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sp>
      <p:sp>
        <p:nvSpPr>
          <p:cNvPr id="4" name="TextBox 4"/>
          <p:cNvSpPr txBox="1"/>
          <p:nvPr/>
        </p:nvSpPr>
        <p:spPr>
          <a:xfrm>
            <a:off x="5723268" y="4116499"/>
            <a:ext cx="9506980" cy="1320874"/>
          </a:xfrm>
          <a:prstGeom prst="rect">
            <a:avLst/>
          </a:prstGeom>
        </p:spPr>
        <p:txBody>
          <a:bodyPr lIns="0" tIns="0" rIns="0" bIns="0" rtlCol="0" anchor="t">
            <a:spAutoFit/>
          </a:bodyPr>
          <a:lstStyle/>
          <a:p>
            <a:pPr algn="l">
              <a:lnSpc>
                <a:spcPts val="10326"/>
              </a:lnSpc>
            </a:pPr>
            <a:r>
              <a:rPr lang="en-US" sz="11500" dirty="0">
                <a:solidFill>
                  <a:srgbClr val="000000"/>
                </a:solidFill>
                <a:latin typeface="Tahoma" panose="020B0604030504040204" pitchFamily="34" charset="0"/>
                <a:ea typeface="Tahoma" panose="020B0604030504040204" pitchFamily="34" charset="0"/>
                <a:cs typeface="Tahoma" panose="020B0604030504040204" pitchFamily="34" charset="0"/>
              </a:rPr>
              <a:t>Thanks!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225</Words>
  <Application>Microsoft Office PowerPoint</Application>
  <PresentationFormat>Custom</PresentationFormat>
  <Paragraphs>31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Inter</vt:lpstr>
      <vt:lpstr>Arial</vt:lpstr>
      <vt:lpstr>Tahoma</vt:lpstr>
      <vt:lpstr>Now</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FYP-II-presentation</dc:title>
  <cp:lastModifiedBy>Faarha</cp:lastModifiedBy>
  <cp:revision>8</cp:revision>
  <dcterms:created xsi:type="dcterms:W3CDTF">2006-08-16T00:00:00Z</dcterms:created>
  <dcterms:modified xsi:type="dcterms:W3CDTF">2024-05-24T06:19:42Z</dcterms:modified>
  <dc:identifier>DAGFn208X3c</dc:identifier>
</cp:coreProperties>
</file>