
<file path=[Content_Types].xml><?xml version="1.0" encoding="utf-8"?>
<Types xmlns="http://schemas.openxmlformats.org/package/2006/content-types">
  <Default Extension="png" ContentType="image/png"/>
  <Default Extension="sv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59" r:id="rId6"/>
    <p:sldId id="267" r:id="rId7"/>
    <p:sldId id="268" r:id="rId8"/>
    <p:sldId id="269" r:id="rId9"/>
    <p:sldId id="270" r:id="rId10"/>
    <p:sldId id="263" r:id="rId11"/>
    <p:sldId id="262" r:id="rId12"/>
    <p:sldId id="264" r:id="rId13"/>
    <p:sldId id="266" r:id="rId14"/>
    <p:sldId id="265" r:id="rId15"/>
  </p:sldIdLst>
  <p:sldSz cx="13716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Inter Extra-Light" panose="020B0604020202020204" charset="0"/>
      <p:regular r:id="rId21"/>
    </p:embeddedFont>
    <p:embeddedFont>
      <p:font typeface="Poppins Medium" panose="020B0604020202020204" charset="0"/>
      <p:regular r:id="rId22"/>
    </p:embeddedFont>
    <p:embeddedFont>
      <p:font typeface="Poppin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86176" autoAdjust="0"/>
  </p:normalViewPr>
  <p:slideViewPr>
    <p:cSldViewPr>
      <p:cViewPr varScale="1">
        <p:scale>
          <a:sx n="43" d="100"/>
          <a:sy n="43" d="100"/>
        </p:scale>
        <p:origin x="1632" y="60"/>
      </p:cViewPr>
      <p:guideLst>
        <p:guide orient="horz" pos="216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82653-8A8B-4DD2-867D-D51A241297D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265D3-7EEA-4094-AFBB-F6F9479906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65D3-7EEA-4094-AFBB-F6F9479906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65D3-7EEA-4094-AFBB-F6F9479906C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63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265D3-7EEA-4094-AFBB-F6F9479906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3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130425"/>
            <a:ext cx="58293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86200"/>
            <a:ext cx="48006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74641"/>
            <a:ext cx="154305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74641"/>
            <a:ext cx="451485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4406903"/>
            <a:ext cx="58293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906714"/>
            <a:ext cx="58293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600203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600203"/>
            <a:ext cx="302895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1535113"/>
            <a:ext cx="303014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1" y="2174875"/>
            <a:ext cx="303014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535113"/>
            <a:ext cx="3031331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2174875"/>
            <a:ext cx="3031331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73050"/>
            <a:ext cx="2256235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273053"/>
            <a:ext cx="3833813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435103"/>
            <a:ext cx="2256235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4800600"/>
            <a:ext cx="41148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612775"/>
            <a:ext cx="41148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5367338"/>
            <a:ext cx="41148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74638"/>
            <a:ext cx="6172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600203"/>
            <a:ext cx="6172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6356353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econdata/chicago-city-crime-dataset?select=mvtWeek1.csv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6213137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439358" y="3173817"/>
            <a:ext cx="8837285" cy="2162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35"/>
              </a:lnSpc>
            </a:pPr>
            <a:r>
              <a:rPr lang="en-US" sz="9600" b="1" spc="-35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Crime Hotspot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48600" y="7460835"/>
            <a:ext cx="5225262" cy="799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73"/>
              </a:lnSpc>
              <a:spcBef>
                <a:spcPct val="0"/>
              </a:spcBef>
            </a:pPr>
            <a:r>
              <a:rPr lang="en-US" sz="2266" spc="-95" dirty="0" err="1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Faatima</a:t>
            </a:r>
            <a:r>
              <a:rPr lang="en-US" sz="2266" spc="-95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Aamir_404214</a:t>
            </a:r>
          </a:p>
          <a:p>
            <a:pPr algn="r">
              <a:lnSpc>
                <a:spcPts val="3173"/>
              </a:lnSpc>
              <a:spcBef>
                <a:spcPct val="0"/>
              </a:spcBef>
            </a:pPr>
            <a:r>
              <a:rPr lang="en-US" sz="2266" spc="-95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Hijab Zahra_421132</a:t>
            </a:r>
            <a:endParaRPr lang="en-US" sz="2266" spc="-95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71526" y="7089943"/>
            <a:ext cx="5705475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73"/>
              </a:lnSpc>
              <a:spcBef>
                <a:spcPct val="0"/>
              </a:spcBef>
            </a:pPr>
            <a:r>
              <a:rPr lang="en-US" sz="3200" spc="-95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Mapping a safer community</a:t>
            </a:r>
            <a:endParaRPr lang="en-US" sz="3200" spc="-95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1526" y="7670251"/>
            <a:ext cx="7732924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679"/>
              </a:lnSpc>
              <a:spcBef>
                <a:spcPct val="0"/>
              </a:spcBef>
            </a:pPr>
            <a:r>
              <a:rPr lang="en-US" sz="20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A comprehensive analysis on crimes in Chicago, with Geospatial visualization techniques.</a:t>
            </a:r>
            <a:endParaRPr lang="en-US" sz="20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22479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314325" y="841176"/>
            <a:ext cx="13554075" cy="2020045"/>
            <a:chOff x="-812801" y="-3045025"/>
            <a:chExt cx="24096132" cy="3591193"/>
          </a:xfrm>
        </p:grpSpPr>
        <p:sp>
          <p:nvSpPr>
            <p:cNvPr id="4" name="TextBox 4"/>
            <p:cNvSpPr txBox="1"/>
            <p:nvPr/>
          </p:nvSpPr>
          <p:spPr>
            <a:xfrm>
              <a:off x="-558800" y="-3045025"/>
              <a:ext cx="18542001" cy="139069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6092"/>
                </a:lnSpc>
              </a:pPr>
              <a:r>
                <a:rPr lang="en-US" sz="8000" b="1" spc="-269" dirty="0" smtClean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Descriptive Statistics</a:t>
              </a:r>
              <a:endParaRPr lang="en-US" sz="8000" b="1" spc="-26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812801" y="-137781"/>
              <a:ext cx="24096132" cy="6839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963"/>
                </a:lnSpc>
                <a:spcBef>
                  <a:spcPct val="0"/>
                </a:spcBef>
              </a:pPr>
              <a:r>
                <a:rPr lang="en-US" sz="4000" spc="-89" dirty="0" smtClean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A thorough summary of the data in a concise manner</a:t>
              </a:r>
              <a:endParaRPr lang="en-US" sz="4000" spc="-89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pic>
        <p:nvPicPr>
          <p:cNvPr id="13" name="Picture 1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7008534"/>
            <a:ext cx="7589520" cy="2706966"/>
          </a:xfrm>
          <a:prstGeom prst="rect">
            <a:avLst/>
          </a:prstGeom>
          <a:ln w="171450">
            <a:solidFill>
              <a:schemeClr val="bg1"/>
            </a:solidFill>
          </a:ln>
          <a:effectLst>
            <a:glow rad="190500">
              <a:schemeClr val="accent2">
                <a:alpha val="88000"/>
              </a:schemeClr>
            </a:glow>
            <a:softEdge rad="12700"/>
          </a:effectLst>
        </p:spPr>
      </p:pic>
      <p:pic>
        <p:nvPicPr>
          <p:cNvPr id="14" name="Picture 1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3415335"/>
            <a:ext cx="7589520" cy="2927104"/>
          </a:xfrm>
          <a:prstGeom prst="rect">
            <a:avLst/>
          </a:prstGeom>
          <a:ln w="171450">
            <a:solidFill>
              <a:schemeClr val="bg1"/>
            </a:solidFill>
          </a:ln>
          <a:effectLst>
            <a:glow rad="190500">
              <a:schemeClr val="accent2">
                <a:alpha val="88000"/>
              </a:schemeClr>
            </a:glow>
            <a:softEdge rad="12700"/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3314700"/>
            <a:ext cx="4688091" cy="6400800"/>
          </a:xfrm>
          <a:prstGeom prst="rect">
            <a:avLst/>
          </a:prstGeom>
          <a:ln w="171450" cap="rnd">
            <a:solidFill>
              <a:schemeClr val="bg1"/>
            </a:solidFill>
            <a:prstDash val="solid"/>
            <a:round/>
          </a:ln>
          <a:effectLst>
            <a:glow rad="190500">
              <a:schemeClr val="accent2">
                <a:alpha val="88000"/>
              </a:schemeClr>
            </a:glow>
            <a:softEdge rad="12700"/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1421765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-645001" y="405849"/>
            <a:ext cx="9631680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80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Spatial Statistics</a:t>
            </a:r>
            <a:endParaRPr lang="en-US" sz="8000" b="1" spc="-26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0664" y="2397801"/>
            <a:ext cx="4572001" cy="1341457"/>
            <a:chOff x="304799" y="4793698"/>
            <a:chExt cx="4572001" cy="1341457"/>
          </a:xfrm>
        </p:grpSpPr>
        <p:sp>
          <p:nvSpPr>
            <p:cNvPr id="5" name="TextBox 5"/>
            <p:cNvSpPr txBox="1"/>
            <p:nvPr/>
          </p:nvSpPr>
          <p:spPr>
            <a:xfrm>
              <a:off x="304799" y="4793698"/>
              <a:ext cx="2895600" cy="38472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indent="-182880">
                <a:lnSpc>
                  <a:spcPts val="2963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spc="-89" dirty="0" smtClean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Kernel Density</a:t>
              </a:r>
              <a:endParaRPr lang="en-US" sz="2800" spc="-89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304800" y="5396491"/>
              <a:ext cx="4572000" cy="73866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 smtClean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Generation of </a:t>
              </a:r>
              <a:r>
                <a:rPr lang="en-US" sz="2400" dirty="0" err="1" smtClean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Heatmaps</a:t>
              </a:r>
              <a:r>
                <a:rPr lang="en-US" sz="2400" dirty="0" smtClean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, on the bases of density and its weight.</a:t>
              </a:r>
              <a:endPara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endParaRPr>
            </a:p>
          </p:txBody>
        </p:sp>
      </p:grpSp>
      <p:grpSp>
        <p:nvGrpSpPr>
          <p:cNvPr id="13" name="Group 3"/>
          <p:cNvGrpSpPr>
            <a:grpSpLocks noChangeAspect="1"/>
          </p:cNvGrpSpPr>
          <p:nvPr/>
        </p:nvGrpSpPr>
        <p:grpSpPr>
          <a:xfrm>
            <a:off x="313370" y="4839788"/>
            <a:ext cx="4733609" cy="1710787"/>
            <a:chOff x="471127" y="1474665"/>
            <a:chExt cx="4720456" cy="1706030"/>
          </a:xfrm>
        </p:grpSpPr>
        <p:sp>
          <p:nvSpPr>
            <p:cNvPr id="15" name="TextBox 5"/>
            <p:cNvSpPr txBox="1"/>
            <p:nvPr/>
          </p:nvSpPr>
          <p:spPr>
            <a:xfrm>
              <a:off x="471127" y="1474665"/>
              <a:ext cx="2446822" cy="387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indent="-182880">
                <a:lnSpc>
                  <a:spcPts val="2963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spc="-89" dirty="0" err="1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Getis</a:t>
              </a:r>
              <a:r>
                <a:rPr lang="en-US" sz="2800" spc="-89" dirty="0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800" spc="-89" dirty="0" err="1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ord</a:t>
              </a:r>
              <a:endParaRPr lang="en-US" sz="2800" spc="-89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" name="TextBox 6"/>
            <p:cNvSpPr txBox="1"/>
            <p:nvPr/>
          </p:nvSpPr>
          <p:spPr>
            <a:xfrm>
              <a:off x="471127" y="2075780"/>
              <a:ext cx="4720456" cy="11049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Clustering of points to detect hotspots and </a:t>
              </a:r>
              <a:r>
                <a:rPr lang="en-US" sz="2400" dirty="0" err="1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coldspots</a:t>
              </a:r>
              <a:r>
                <a:rPr lang="en-US" sz="2400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 on the basis of z-score and p-score.</a:t>
              </a:r>
            </a:p>
          </p:txBody>
        </p:sp>
      </p:grpSp>
      <p:grpSp>
        <p:nvGrpSpPr>
          <p:cNvPr id="25" name="Group 3"/>
          <p:cNvGrpSpPr>
            <a:grpSpLocks noChangeAspect="1"/>
          </p:cNvGrpSpPr>
          <p:nvPr/>
        </p:nvGrpSpPr>
        <p:grpSpPr>
          <a:xfrm>
            <a:off x="359090" y="7276447"/>
            <a:ext cx="4698049" cy="2080119"/>
            <a:chOff x="471127" y="1474665"/>
            <a:chExt cx="4684994" cy="2074335"/>
          </a:xfrm>
        </p:grpSpPr>
        <p:sp>
          <p:nvSpPr>
            <p:cNvPr id="26" name="TextBox 5"/>
            <p:cNvSpPr txBox="1"/>
            <p:nvPr/>
          </p:nvSpPr>
          <p:spPr>
            <a:xfrm>
              <a:off x="471127" y="1474665"/>
              <a:ext cx="2446822" cy="38799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indent="-182880">
                <a:lnSpc>
                  <a:spcPts val="2963"/>
                </a:lnSpc>
                <a:spcBef>
                  <a:spcPct val="0"/>
                </a:spcBef>
                <a:buFont typeface="Arial" panose="020B0604020202020204" pitchFamily="34" charset="0"/>
                <a:buChar char="•"/>
              </a:pPr>
              <a:r>
                <a:rPr lang="en-US" sz="2800" spc="-89" dirty="0" err="1">
                  <a:solidFill>
                    <a:srgbClr val="F4F4F4"/>
                  </a:solidFill>
                  <a:latin typeface="Poppins"/>
                  <a:ea typeface="Poppins"/>
                  <a:cs typeface="Poppins"/>
                  <a:sym typeface="Poppins"/>
                </a:rPr>
                <a:t>Kriging</a:t>
              </a:r>
              <a:endParaRPr lang="en-US" sz="2800" spc="-89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" name="TextBox 6"/>
            <p:cNvSpPr txBox="1"/>
            <p:nvPr/>
          </p:nvSpPr>
          <p:spPr>
            <a:xfrm>
              <a:off x="471127" y="2075780"/>
              <a:ext cx="4684994" cy="14732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</a:pPr>
              <a:r>
                <a:rPr lang="en-US" sz="2400" dirty="0">
                  <a:solidFill>
                    <a:srgbClr val="F4F4F4"/>
                  </a:solidFill>
                  <a:latin typeface="Inter Extra-Light"/>
                  <a:ea typeface="Inter Extra-Light"/>
                  <a:cs typeface="Inter Extra-Light"/>
                  <a:sym typeface="Inter Extra-Light"/>
                </a:rPr>
                <a:t>Raster map generation for the prediction, for a continuous surface, on the basis of interpolation.</a:t>
              </a:r>
            </a:p>
          </p:txBody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4988080" y="6251158"/>
            <a:ext cx="4114800" cy="3876768"/>
            <a:chOff x="2733178" y="1764457"/>
            <a:chExt cx="5963433" cy="5618480"/>
          </a:xfrm>
          <a:effectLst>
            <a:glow rad="190500">
              <a:schemeClr val="accent2">
                <a:alpha val="89000"/>
              </a:schemeClr>
            </a:glow>
          </a:effectLst>
        </p:grpSpPr>
        <p:pic>
          <p:nvPicPr>
            <p:cNvPr id="32" name="Picture 31"/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3011" y="1764457"/>
              <a:ext cx="5943600" cy="5618480"/>
            </a:xfrm>
            <a:prstGeom prst="rect">
              <a:avLst/>
            </a:prstGeom>
            <a:ln w="63500" cap="rnd">
              <a:solidFill>
                <a:schemeClr val="bg1"/>
              </a:solidFill>
            </a:ln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31" t="20348" r="48262"/>
            <a:stretch/>
          </p:blipFill>
          <p:spPr>
            <a:xfrm>
              <a:off x="2733178" y="5413524"/>
              <a:ext cx="1371600" cy="1969413"/>
            </a:xfrm>
            <a:prstGeom prst="rect">
              <a:avLst/>
            </a:prstGeom>
            <a:ln w="63500" cap="rnd">
              <a:solidFill>
                <a:schemeClr val="bg1"/>
              </a:solidFill>
            </a:ln>
          </p:spPr>
        </p:pic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003516" y="1668925"/>
            <a:ext cx="4114800" cy="3572644"/>
            <a:chOff x="8695054" y="1179579"/>
            <a:chExt cx="5638800" cy="4895850"/>
          </a:xfrm>
          <a:effectLst>
            <a:glow rad="190500">
              <a:schemeClr val="accent2">
                <a:alpha val="89000"/>
              </a:schemeClr>
            </a:glow>
          </a:effectLst>
        </p:grpSpPr>
        <p:pic>
          <p:nvPicPr>
            <p:cNvPr id="28" name="Picture 2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695054" y="1179579"/>
              <a:ext cx="5638800" cy="4895850"/>
            </a:xfrm>
            <a:prstGeom prst="rect">
              <a:avLst/>
            </a:prstGeom>
            <a:ln w="63500" cap="rnd">
              <a:solidFill>
                <a:schemeClr val="bg1"/>
              </a:solidFill>
            </a:ln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5" t="17742" r="18097"/>
            <a:stretch/>
          </p:blipFill>
          <p:spPr>
            <a:xfrm>
              <a:off x="8695054" y="4044007"/>
              <a:ext cx="2103120" cy="2031422"/>
            </a:xfrm>
            <a:prstGeom prst="rect">
              <a:avLst/>
            </a:prstGeom>
            <a:ln w="63500" cap="rnd">
              <a:solidFill>
                <a:schemeClr val="bg1"/>
              </a:solidFill>
            </a:ln>
          </p:spPr>
        </p:pic>
      </p:grp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9461539" y="3599264"/>
            <a:ext cx="4114800" cy="3686630"/>
            <a:chOff x="5223939" y="1737063"/>
            <a:chExt cx="5400675" cy="4838700"/>
          </a:xfrm>
          <a:effectLst>
            <a:glow rad="190500">
              <a:schemeClr val="accent2">
                <a:alpha val="89000"/>
              </a:schemeClr>
            </a:glow>
          </a:effectLst>
        </p:grpSpPr>
        <p:pic>
          <p:nvPicPr>
            <p:cNvPr id="30" name="Picture 29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223939" y="1737063"/>
              <a:ext cx="5400675" cy="4838700"/>
            </a:xfrm>
            <a:prstGeom prst="rect">
              <a:avLst/>
            </a:prstGeom>
            <a:ln w="63500" cap="rnd">
              <a:solidFill>
                <a:schemeClr val="bg1"/>
              </a:solidFill>
            </a:ln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23" t="32606" r="20364" b="6744"/>
            <a:stretch/>
          </p:blipFill>
          <p:spPr>
            <a:xfrm>
              <a:off x="5258976" y="5217672"/>
              <a:ext cx="2194560" cy="1355462"/>
            </a:xfrm>
            <a:prstGeom prst="rect">
              <a:avLst/>
            </a:prstGeom>
            <a:ln w="63500" cap="rnd">
              <a:solidFill>
                <a:schemeClr val="bg1"/>
              </a:solidFill>
            </a:ln>
          </p:spPr>
        </p:pic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36957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81000" y="713503"/>
            <a:ext cx="7991475" cy="15992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92"/>
              </a:lnSpc>
            </a:pPr>
            <a:r>
              <a:rPr lang="en-US" sz="88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Combined Results</a:t>
            </a:r>
            <a:endParaRPr lang="en-US" sz="8800" b="1" spc="-26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81000" y="4359628"/>
            <a:ext cx="396240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63"/>
              </a:lnSpc>
              <a:spcBef>
                <a:spcPct val="0"/>
              </a:spcBef>
            </a:pPr>
            <a:r>
              <a:rPr lang="en-US" sz="2800" spc="-89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An overlay of the </a:t>
            </a:r>
            <a:r>
              <a:rPr lang="en-US" sz="2800" spc="-89" dirty="0" err="1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Krigging</a:t>
            </a:r>
            <a:r>
              <a:rPr lang="en-US" sz="2800" spc="-89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US" sz="2800" spc="-89" dirty="0" err="1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Getis</a:t>
            </a:r>
            <a:r>
              <a:rPr lang="en-US" sz="2800" spc="-89" dirty="0" err="1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800" spc="-89" dirty="0" err="1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Ord</a:t>
            </a:r>
            <a:endParaRPr lang="en-US" sz="2800" spc="-89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81000" y="5254704"/>
            <a:ext cx="38100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The overlay shows how accurate the </a:t>
            </a:r>
            <a:r>
              <a:rPr lang="en-US" sz="2400" dirty="0" err="1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krigging</a:t>
            </a:r>
            <a:r>
              <a:rPr lang="en-US" sz="24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 results are.</a:t>
            </a: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019300"/>
            <a:ext cx="8321040" cy="7362704"/>
          </a:xfrm>
          <a:prstGeom prst="rect">
            <a:avLst/>
          </a:prstGeom>
          <a:ln w="82550" cap="rnd">
            <a:solidFill>
              <a:srgbClr val="F4F4F4"/>
            </a:solidFill>
          </a:ln>
          <a:effectLst>
            <a:glow rad="190500">
              <a:schemeClr val="accent2">
                <a:alpha val="89000"/>
              </a:schemeClr>
            </a:glo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24003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368883" y="1122680"/>
            <a:ext cx="10146717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92"/>
              </a:lnSpc>
            </a:pPr>
            <a:r>
              <a:rPr lang="en-US" sz="80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Predictive Modelling</a:t>
            </a:r>
            <a:endParaRPr lang="en-US" sz="8000" b="1" spc="-26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88531" y="2787511"/>
            <a:ext cx="6477000" cy="389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963"/>
              </a:lnSpc>
              <a:spcBef>
                <a:spcPct val="0"/>
              </a:spcBef>
            </a:pPr>
            <a:r>
              <a:rPr lang="en-US" sz="2800" spc="-89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Classification through Random Forest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585" y="3124888"/>
            <a:ext cx="656781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It can predict Hotspots to maximum extent, </a:t>
            </a: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but it was </a:t>
            </a:r>
            <a:r>
              <a:rPr lang="en-US" sz="2400" dirty="0" err="1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was</a:t>
            </a:r>
            <a:r>
              <a:rPr lang="en-US" sz="2400" dirty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 not able to </a:t>
            </a:r>
            <a:r>
              <a:rPr lang="en-US" sz="2400" dirty="0" err="1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dectect</a:t>
            </a:r>
            <a:r>
              <a:rPr lang="en-US" sz="24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 for the non-hotspot areas.</a:t>
            </a: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613663"/>
            <a:ext cx="4572000" cy="3340100"/>
          </a:xfrm>
          <a:prstGeom prst="rect">
            <a:avLst/>
          </a:prstGeom>
          <a:ln w="76200" cap="rnd">
            <a:solidFill>
              <a:srgbClr val="F4F4F4"/>
            </a:solidFill>
          </a:ln>
          <a:effectLst>
            <a:glow rad="190500">
              <a:schemeClr val="accent2">
                <a:alpha val="89000"/>
              </a:schemeClr>
            </a:glow>
          </a:effectLst>
        </p:spPr>
      </p:pic>
      <p:sp>
        <p:nvSpPr>
          <p:cNvPr id="11" name="TextBox 4"/>
          <p:cNvSpPr txBox="1"/>
          <p:nvPr/>
        </p:nvSpPr>
        <p:spPr>
          <a:xfrm>
            <a:off x="157554" y="4870596"/>
            <a:ext cx="5225262" cy="389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3"/>
              </a:lnSpc>
              <a:spcBef>
                <a:spcPct val="0"/>
              </a:spcBef>
            </a:pPr>
            <a:r>
              <a:rPr lang="en-US" sz="2800" spc="-89" dirty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Visualizing in QGIS</a:t>
            </a:r>
          </a:p>
        </p:txBody>
      </p:sp>
      <p:sp>
        <p:nvSpPr>
          <p:cNvPr id="12" name="TextBox 5"/>
          <p:cNvSpPr txBox="1"/>
          <p:nvPr/>
        </p:nvSpPr>
        <p:spPr>
          <a:xfrm>
            <a:off x="368883" y="5241092"/>
            <a:ext cx="5557446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Shows the predicted crime hotspots, and the original </a:t>
            </a:r>
            <a:r>
              <a:rPr lang="en-US" sz="2400" dirty="0" err="1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locatiions</a:t>
            </a:r>
            <a:r>
              <a:rPr lang="en-US" sz="2400" dirty="0" smtClean="0">
                <a:solidFill>
                  <a:srgbClr val="F4F4F4"/>
                </a:solidFill>
                <a:latin typeface="Inter Extra-Light"/>
                <a:ea typeface="Inter Extra-Light"/>
                <a:cs typeface="Inter Extra-Light"/>
                <a:sym typeface="Inter Extra-Light"/>
              </a:rPr>
              <a:t> for crime hotspot.</a:t>
            </a:r>
            <a:endParaRPr lang="en-US" sz="2400" dirty="0">
              <a:solidFill>
                <a:srgbClr val="F4F4F4"/>
              </a:solidFill>
              <a:latin typeface="Inter Extra-Light"/>
              <a:ea typeface="Inter Extra-Light"/>
              <a:cs typeface="Inter Extra-Light"/>
              <a:sym typeface="Inter Extra-Light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6573644"/>
            <a:ext cx="4846320" cy="3499586"/>
          </a:xfrm>
          <a:prstGeom prst="rect">
            <a:avLst/>
          </a:prstGeom>
          <a:ln w="76200" cap="rnd">
            <a:solidFill>
              <a:srgbClr val="F4F4F4"/>
            </a:solidFill>
          </a:ln>
          <a:effectLst>
            <a:glow rad="190500">
              <a:schemeClr val="accent2">
                <a:alpha val="89000"/>
              </a:schemeClr>
            </a:glo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85" y="6573644"/>
            <a:ext cx="4846320" cy="3427069"/>
          </a:xfrm>
          <a:prstGeom prst="rect">
            <a:avLst/>
          </a:prstGeom>
          <a:ln w="76200" cap="rnd">
            <a:solidFill>
              <a:srgbClr val="F4F4F4"/>
            </a:solidFill>
          </a:ln>
          <a:effectLst>
            <a:glow rad="190500">
              <a:schemeClr val="accent2">
                <a:alpha val="89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428618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34671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086578" y="4712866"/>
            <a:ext cx="7542843" cy="1192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74"/>
              </a:lnSpc>
            </a:pPr>
            <a:r>
              <a:rPr lang="en-US" sz="12000" b="1" spc="-410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Thank You</a:t>
            </a:r>
            <a:endParaRPr lang="en-US" sz="12000" b="1" spc="-410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" name="AutoShape 2"/>
          <p:cNvSpPr/>
          <p:nvPr/>
        </p:nvSpPr>
        <p:spPr>
          <a:xfrm flipV="1">
            <a:off x="0" y="66675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51435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761529" y="2004849"/>
            <a:ext cx="10429875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89"/>
              </a:lnSpc>
            </a:pPr>
            <a:r>
              <a:rPr lang="en-US" sz="80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What is Crime Hotspot Analysis?</a:t>
            </a:r>
            <a:endParaRPr lang="en-US" sz="8000" b="1" spc="-26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71525" y="5994518"/>
            <a:ext cx="5225262" cy="1528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63"/>
              </a:lnSpc>
              <a:spcBef>
                <a:spcPct val="0"/>
              </a:spcBef>
            </a:pPr>
            <a:r>
              <a:rPr lang="en-US" sz="2800" spc="-89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An analysis technique that assists in mapping criminal activities and to predict them for better planning and safety.</a:t>
            </a:r>
            <a:endParaRPr lang="en-US" sz="2800" spc="-89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8" name="Picture 4" descr="https://esri.scene7.com/is/image/esri/industry-law-enforcement-crime-analysis-mts-2?qlt=82&amp;ts=1745425418076&amp;fmt=png-alpha&amp;dpr=off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 b="6646"/>
          <a:stretch/>
        </p:blipFill>
        <p:spPr bwMode="auto">
          <a:xfrm>
            <a:off x="6001867" y="4762500"/>
            <a:ext cx="7406640" cy="4258818"/>
          </a:xfrm>
          <a:prstGeom prst="rect">
            <a:avLst/>
          </a:prstGeom>
          <a:noFill/>
          <a:ln w="41275" cap="rnd">
            <a:solidFill>
              <a:srgbClr val="FFFFFF"/>
            </a:solidFill>
            <a:round/>
          </a:ln>
          <a:effectLst>
            <a:outerShdw blurRad="317500" dir="2700000" algn="ctr">
              <a:srgbClr val="000000">
                <a:alpha val="89000"/>
              </a:srgbClr>
            </a:outerShdw>
            <a:softEdge rad="38100"/>
          </a:effectLst>
          <a:scene3d>
            <a:camera prst="isometricOffAxis2Left"/>
            <a:lightRig rig="glow" dir="t">
              <a:rot lat="0" lon="0" rev="12600000"/>
            </a:lightRig>
          </a:scene3d>
          <a:sp3d extrusionH="88900" contourW="6350" prstMaterial="translucentPowder">
            <a:bevelT w="254000" h="254000" prst="convex"/>
            <a:bevelB w="254000" h="254000" prst="convex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repeatCount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0" y="1506165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42628" y="495300"/>
            <a:ext cx="4815171" cy="78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92"/>
              </a:lnSpc>
            </a:pPr>
            <a:r>
              <a:rPr lang="en-US" sz="80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</a:t>
            </a:r>
            <a:endParaRPr lang="en-US" sz="8000" b="1" spc="-26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38200" y="1934561"/>
            <a:ext cx="5761703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963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spc="-89" dirty="0" err="1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Kaggle</a:t>
            </a:r>
            <a:endParaRPr lang="en-US" sz="2800" spc="-89" dirty="0" smtClean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800100" lvl="1" indent="-342900">
              <a:lnSpc>
                <a:spcPts val="2963"/>
              </a:lnSpc>
              <a:spcBef>
                <a:spcPct val="0"/>
              </a:spcBef>
              <a:buFont typeface="Courier New" panose="02070309020205020404" pitchFamily="49" charset="0"/>
              <a:buChar char="o"/>
            </a:pPr>
            <a:r>
              <a:rPr lang="en-US" sz="2800" spc="-89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Chicago, Illinois Crime Dataset</a:t>
            </a:r>
          </a:p>
          <a:p>
            <a:pPr lvl="1">
              <a:lnSpc>
                <a:spcPts val="2963"/>
              </a:lnSpc>
              <a:spcBef>
                <a:spcPct val="0"/>
              </a:spcBef>
            </a:pPr>
            <a:endParaRPr lang="en-US" sz="2800" spc="-89" dirty="0" smtClean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>
              <a:lnSpc>
                <a:spcPts val="2963"/>
              </a:lnSpc>
              <a:spcBef>
                <a:spcPct val="0"/>
              </a:spcBef>
            </a:pPr>
            <a:r>
              <a:rPr lang="en-US" sz="2800" spc="-89" dirty="0" smtClean="0">
                <a:solidFill>
                  <a:srgbClr val="F4F4F4"/>
                </a:solidFill>
                <a:latin typeface="Poppins"/>
                <a:ea typeface="Poppins"/>
                <a:cs typeface="Poppins"/>
                <a:sym typeface="Poppins"/>
              </a:rPr>
              <a:t>Link:</a:t>
            </a:r>
            <a:endParaRPr lang="en-US" sz="2800" spc="-89" dirty="0">
              <a:solidFill>
                <a:srgbClr val="F4F4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38200" y="3695700"/>
            <a:ext cx="5410199" cy="782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dirty="0">
                <a:ln w="19050">
                  <a:solidFill>
                    <a:srgbClr val="FFFFFF"/>
                  </a:solidFill>
                </a:ln>
                <a:noFill/>
                <a:latin typeface="Inter Extra-Light"/>
                <a:ea typeface="Inter Extra-Light"/>
                <a:cs typeface="Inter Extra-Light"/>
                <a:sym typeface="Inter Extra-Light"/>
                <a:hlinkClick r:id="rId2"/>
              </a:rPr>
              <a:t>https://</a:t>
            </a:r>
            <a:r>
              <a:rPr lang="en-US" dirty="0" smtClean="0">
                <a:ln w="19050">
                  <a:solidFill>
                    <a:srgbClr val="FFFFFF"/>
                  </a:solidFill>
                </a:ln>
                <a:noFill/>
                <a:latin typeface="Inter Extra-Light"/>
                <a:ea typeface="Inter Extra-Light"/>
                <a:cs typeface="Inter Extra-Light"/>
                <a:sym typeface="Inter Extra-Light"/>
                <a:hlinkClick r:id="rId2"/>
              </a:rPr>
              <a:t>www.kaggle.com/datasets/econdata/chicago-city-crime-dataset?select=mvtWeek1.csv</a:t>
            </a:r>
            <a:r>
              <a:rPr lang="en-US" dirty="0" smtClean="0">
                <a:ln w="19050">
                  <a:solidFill>
                    <a:srgbClr val="FFFFFF"/>
                  </a:solidFill>
                </a:ln>
                <a:noFill/>
                <a:latin typeface="Inter Extra-Light"/>
                <a:ea typeface="Inter Extra-Light"/>
                <a:cs typeface="Inter Extra-Light"/>
                <a:sym typeface="Inter Extra-Light"/>
              </a:rPr>
              <a:t> </a:t>
            </a:r>
            <a:endParaRPr lang="en-US" dirty="0">
              <a:ln w="19050">
                <a:solidFill>
                  <a:srgbClr val="FFFFFF"/>
                </a:solidFill>
              </a:ln>
              <a:noFill/>
              <a:latin typeface="Inter Extra-Light"/>
              <a:ea typeface="Inter Extra-Light"/>
              <a:cs typeface="Inter Extra-Light"/>
              <a:sym typeface="Inter Extra-Ligh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903" y="1927386"/>
            <a:ext cx="6675120" cy="3006507"/>
          </a:xfrm>
          <a:prstGeom prst="rect">
            <a:avLst/>
          </a:prstGeom>
          <a:ln w="76200" cap="rnd">
            <a:solidFill>
              <a:schemeClr val="bg1"/>
            </a:solidFill>
          </a:ln>
          <a:effectLst>
            <a:glow rad="190500">
              <a:schemeClr val="accent2">
                <a:alpha val="88000"/>
              </a:schemeClr>
            </a:glow>
            <a:softEdge rad="127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743" y="1544210"/>
            <a:ext cx="2743200" cy="1059495"/>
          </a:xfrm>
          <a:prstGeom prst="rect">
            <a:avLst/>
          </a:prstGeom>
        </p:spPr>
      </p:pic>
      <p:pic>
        <p:nvPicPr>
          <p:cNvPr id="10" name="Picture 9"/>
          <p:cNvPicPr preferRelativeResize="0"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960" y="5219700"/>
            <a:ext cx="6858000" cy="4915628"/>
          </a:xfrm>
          <a:prstGeom prst="rect">
            <a:avLst/>
          </a:prstGeom>
          <a:ln w="76200" cap="rnd">
            <a:solidFill>
              <a:schemeClr val="bg1"/>
            </a:solidFill>
          </a:ln>
          <a:effectLst>
            <a:glow rad="190500">
              <a:schemeClr val="accent2">
                <a:alpha val="88000"/>
              </a:schemeClr>
            </a:glo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flipV="1">
            <a:off x="8263555" y="342900"/>
            <a:ext cx="0" cy="11001374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9792985" y="458595"/>
            <a:ext cx="2928403" cy="834886"/>
            <a:chOff x="-362" y="-38100"/>
            <a:chExt cx="1028355" cy="2931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-362" y="-38100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COLLECT DATA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94016" y="1753995"/>
            <a:ext cx="2928403" cy="834886"/>
            <a:chOff x="-362" y="-38284"/>
            <a:chExt cx="1028355" cy="29318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-362" y="-38284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CLEAN DATA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92985" y="3253014"/>
            <a:ext cx="2931384" cy="834886"/>
            <a:chOff x="0" y="-38100"/>
            <a:chExt cx="1029402" cy="29318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409" y="-38100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 smtClean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TREND VISUALIZATION</a:t>
              </a:r>
              <a:endParaRPr lang="en-US" sz="1891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98028" y="4801995"/>
            <a:ext cx="2927372" cy="834886"/>
            <a:chOff x="0" y="-29328"/>
            <a:chExt cx="1027993" cy="29318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29328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 smtClean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DESCRIPTIVE STATISTICS</a:t>
              </a:r>
              <a:endParaRPr lang="en-US" sz="1891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798028" y="8917319"/>
            <a:ext cx="2927372" cy="834886"/>
            <a:chOff x="0" y="-38100"/>
            <a:chExt cx="1027993" cy="29318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 smtClean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ACCURACY ASSESSMENT</a:t>
              </a:r>
              <a:endParaRPr lang="en-US" sz="1891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959019" y="571500"/>
            <a:ext cx="609076" cy="60907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3"/>
                </a:lnSpc>
              </a:pPr>
              <a:r>
                <a:rPr lang="en-US" sz="1666" b="1" spc="3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1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7959019" y="1866900"/>
            <a:ext cx="609076" cy="609076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1"/>
                </a:lnSpc>
              </a:pPr>
              <a:r>
                <a:rPr lang="en-US" sz="1665" b="1" spc="3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7959019" y="3390900"/>
            <a:ext cx="609076" cy="609076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1"/>
                </a:lnSpc>
              </a:pPr>
              <a:r>
                <a:rPr lang="en-US" sz="1665" b="1" spc="3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3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7959019" y="4914900"/>
            <a:ext cx="609076" cy="609076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1"/>
                </a:lnSpc>
              </a:pPr>
              <a:r>
                <a:rPr lang="en-US" sz="1665" b="1" spc="35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4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959019" y="6438900"/>
            <a:ext cx="609076" cy="609076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1"/>
                </a:lnSpc>
              </a:pPr>
              <a:r>
                <a:rPr lang="en-US" sz="1665" b="1" spc="35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5</a:t>
              </a:r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-381000" y="4437172"/>
            <a:ext cx="7751455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80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Analysis </a:t>
            </a:r>
            <a:r>
              <a:rPr lang="en-US" sz="8000" b="1" spc="-26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</a:t>
            </a:r>
          </a:p>
        </p:txBody>
      </p:sp>
      <p:grpSp>
        <p:nvGrpSpPr>
          <p:cNvPr id="38" name="Group 31"/>
          <p:cNvGrpSpPr/>
          <p:nvPr/>
        </p:nvGrpSpPr>
        <p:grpSpPr>
          <a:xfrm>
            <a:off x="7959017" y="7734824"/>
            <a:ext cx="609076" cy="609076"/>
            <a:chOff x="0" y="0"/>
            <a:chExt cx="812800" cy="812800"/>
          </a:xfrm>
        </p:grpSpPr>
        <p:sp>
          <p:nvSpPr>
            <p:cNvPr id="39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40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1"/>
                </a:lnSpc>
              </a:pPr>
              <a:r>
                <a:rPr lang="en-US" sz="1665" b="1" spc="35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6</a:t>
              </a:r>
            </a:p>
          </p:txBody>
        </p:sp>
      </p:grpSp>
      <p:grpSp>
        <p:nvGrpSpPr>
          <p:cNvPr id="41" name="Group 31"/>
          <p:cNvGrpSpPr/>
          <p:nvPr/>
        </p:nvGrpSpPr>
        <p:grpSpPr>
          <a:xfrm>
            <a:off x="7959017" y="9030224"/>
            <a:ext cx="609076" cy="609076"/>
            <a:chOff x="0" y="0"/>
            <a:chExt cx="812800" cy="812800"/>
          </a:xfrm>
        </p:grpSpPr>
        <p:sp>
          <p:nvSpPr>
            <p:cNvPr id="4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6B1124">
                    <a:alpha val="100000"/>
                  </a:srgbClr>
                </a:gs>
                <a:gs pos="50000">
                  <a:srgbClr val="000000">
                    <a:alpha val="100000"/>
                  </a:srgbClr>
                </a:gs>
                <a:gs pos="100000">
                  <a:srgbClr val="6B1124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9525" cap="sq">
              <a:solidFill>
                <a:srgbClr val="F4F4F4"/>
              </a:solidFill>
              <a:prstDash val="solid"/>
              <a:miter/>
            </a:ln>
          </p:spPr>
        </p:sp>
        <p:sp>
          <p:nvSpPr>
            <p:cNvPr id="43" name="TextBox 3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331"/>
                </a:lnSpc>
              </a:pPr>
              <a:r>
                <a:rPr lang="en-US" sz="1665" b="1" spc="35" dirty="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7</a:t>
              </a:r>
            </a:p>
          </p:txBody>
        </p:sp>
      </p:grpSp>
      <p:grpSp>
        <p:nvGrpSpPr>
          <p:cNvPr id="45" name="Group 16"/>
          <p:cNvGrpSpPr/>
          <p:nvPr/>
        </p:nvGrpSpPr>
        <p:grpSpPr>
          <a:xfrm>
            <a:off x="9798028" y="7621919"/>
            <a:ext cx="2927372" cy="834886"/>
            <a:chOff x="0" y="-38100"/>
            <a:chExt cx="1027993" cy="293183"/>
          </a:xfrm>
        </p:grpSpPr>
        <p:sp>
          <p:nvSpPr>
            <p:cNvPr id="46" name="Freeform 17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47" name="TextBox 18"/>
            <p:cNvSpPr txBox="1"/>
            <p:nvPr/>
          </p:nvSpPr>
          <p:spPr>
            <a:xfrm>
              <a:off x="0" y="-38100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 smtClean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PREDICTIVE MODELLING</a:t>
              </a:r>
              <a:endParaRPr lang="en-US" sz="1891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48" name="Group 16"/>
          <p:cNvGrpSpPr/>
          <p:nvPr/>
        </p:nvGrpSpPr>
        <p:grpSpPr>
          <a:xfrm>
            <a:off x="9798028" y="6325995"/>
            <a:ext cx="2927372" cy="834886"/>
            <a:chOff x="0" y="-38100"/>
            <a:chExt cx="1027993" cy="293183"/>
          </a:xfrm>
        </p:grpSpPr>
        <p:sp>
          <p:nvSpPr>
            <p:cNvPr id="49" name="Freeform 17"/>
            <p:cNvSpPr/>
            <p:nvPr/>
          </p:nvSpPr>
          <p:spPr>
            <a:xfrm>
              <a:off x="0" y="0"/>
              <a:ext cx="1027993" cy="216983"/>
            </a:xfrm>
            <a:custGeom>
              <a:avLst/>
              <a:gdLst/>
              <a:ahLst/>
              <a:cxnLst/>
              <a:rect l="l" t="t" r="r" b="b"/>
              <a:pathLst>
                <a:path w="1027993" h="216983">
                  <a:moveTo>
                    <a:pt x="108492" y="0"/>
                  </a:moveTo>
                  <a:lnTo>
                    <a:pt x="919502" y="0"/>
                  </a:lnTo>
                  <a:cubicBezTo>
                    <a:pt x="979420" y="0"/>
                    <a:pt x="1027993" y="48573"/>
                    <a:pt x="1027993" y="108492"/>
                  </a:cubicBezTo>
                  <a:lnTo>
                    <a:pt x="1027993" y="108492"/>
                  </a:lnTo>
                  <a:cubicBezTo>
                    <a:pt x="1027993" y="168410"/>
                    <a:pt x="979420" y="216983"/>
                    <a:pt x="919502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0" name="TextBox 18"/>
            <p:cNvSpPr txBox="1"/>
            <p:nvPr/>
          </p:nvSpPr>
          <p:spPr>
            <a:xfrm>
              <a:off x="0" y="-38100"/>
              <a:ext cx="1027993" cy="293183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1891" b="1" spc="39" dirty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HOTSPOT ANALYSIS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flipV="1">
            <a:off x="-16613" y="10096500"/>
            <a:ext cx="13716000" cy="0"/>
          </a:xfrm>
          <a:prstGeom prst="line">
            <a:avLst/>
          </a:prstGeom>
          <a:ln w="9525" cap="rnd">
            <a:solidFill>
              <a:srgbClr val="F4F4F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8843994" y="906780"/>
            <a:ext cx="4689121" cy="4216716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22" name="TextBox 22"/>
          <p:cNvSpPr txBox="1"/>
          <p:nvPr/>
        </p:nvSpPr>
        <p:spPr>
          <a:xfrm>
            <a:off x="629159" y="5651180"/>
            <a:ext cx="4689121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29" name="TextBox 29"/>
          <p:cNvSpPr txBox="1"/>
          <p:nvPr/>
        </p:nvSpPr>
        <p:spPr>
          <a:xfrm>
            <a:off x="7267840" y="5651180"/>
            <a:ext cx="6265275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 dirty="0"/>
          </a:p>
        </p:txBody>
      </p:sp>
      <p:sp>
        <p:nvSpPr>
          <p:cNvPr id="34" name="TextBox 34"/>
          <p:cNvSpPr txBox="1"/>
          <p:nvPr/>
        </p:nvSpPr>
        <p:spPr>
          <a:xfrm>
            <a:off x="-152400" y="342900"/>
            <a:ext cx="14173200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8000" b="1" spc="-26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Visualization of Trend Analysis</a:t>
            </a:r>
            <a:endParaRPr lang="en-US" sz="8000" b="1" spc="-26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7437120" y="1866900"/>
            <a:ext cx="5669280" cy="3798499"/>
            <a:chOff x="7437120" y="1866900"/>
            <a:chExt cx="5669280" cy="3798499"/>
          </a:xfrm>
        </p:grpSpPr>
        <p:sp>
          <p:nvSpPr>
            <p:cNvPr id="51" name="Freeform 7"/>
            <p:cNvSpPr/>
            <p:nvPr/>
          </p:nvSpPr>
          <p:spPr>
            <a:xfrm>
              <a:off x="7437120" y="2007804"/>
              <a:ext cx="5669280" cy="3657595"/>
            </a:xfrm>
            <a:custGeom>
              <a:avLst/>
              <a:gdLst/>
              <a:ahLst/>
              <a:cxnLst/>
              <a:rect l="l" t="t" r="r" b="b"/>
              <a:pathLst>
                <a:path w="1424656" h="216983">
                  <a:moveTo>
                    <a:pt x="108492" y="0"/>
                  </a:moveTo>
                  <a:lnTo>
                    <a:pt x="1316164" y="0"/>
                  </a:lnTo>
                  <a:cubicBezTo>
                    <a:pt x="1376083" y="0"/>
                    <a:pt x="1424656" y="48573"/>
                    <a:pt x="1424656" y="108492"/>
                  </a:cubicBezTo>
                  <a:lnTo>
                    <a:pt x="1424656" y="108492"/>
                  </a:lnTo>
                  <a:cubicBezTo>
                    <a:pt x="1424656" y="168410"/>
                    <a:pt x="1376083" y="216983"/>
                    <a:pt x="1316164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2" name="Freeform 11"/>
            <p:cNvSpPr/>
            <p:nvPr/>
          </p:nvSpPr>
          <p:spPr>
            <a:xfrm>
              <a:off x="7719954" y="1866900"/>
              <a:ext cx="5120639" cy="640080"/>
            </a:xfrm>
            <a:custGeom>
              <a:avLst/>
              <a:gdLst/>
              <a:ahLst/>
              <a:cxnLst/>
              <a:rect l="l" t="t" r="r" b="b"/>
              <a:pathLst>
                <a:path w="696470" h="216983">
                  <a:moveTo>
                    <a:pt x="108492" y="0"/>
                  </a:moveTo>
                  <a:lnTo>
                    <a:pt x="587978" y="0"/>
                  </a:lnTo>
                  <a:cubicBezTo>
                    <a:pt x="647897" y="0"/>
                    <a:pt x="696470" y="48573"/>
                    <a:pt x="696470" y="108492"/>
                  </a:cubicBezTo>
                  <a:lnTo>
                    <a:pt x="696470" y="108492"/>
                  </a:lnTo>
                  <a:cubicBezTo>
                    <a:pt x="696470" y="168410"/>
                    <a:pt x="647897" y="216983"/>
                    <a:pt x="587978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pic>
          <p:nvPicPr>
            <p:cNvPr id="36" name="Picture 3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2833" y="2883218"/>
              <a:ext cx="4754880" cy="2468880"/>
            </a:xfrm>
            <a:prstGeom prst="rect">
              <a:avLst/>
            </a:prstGeom>
          </p:spPr>
        </p:pic>
      </p:grpSp>
      <p:grpSp>
        <p:nvGrpSpPr>
          <p:cNvPr id="67" name="Group 66"/>
          <p:cNvGrpSpPr/>
          <p:nvPr/>
        </p:nvGrpSpPr>
        <p:grpSpPr>
          <a:xfrm>
            <a:off x="651063" y="952500"/>
            <a:ext cx="5669280" cy="4758618"/>
            <a:chOff x="555365" y="906780"/>
            <a:chExt cx="5669280" cy="4758622"/>
          </a:xfrm>
        </p:grpSpPr>
        <p:grpSp>
          <p:nvGrpSpPr>
            <p:cNvPr id="6" name="Group 6"/>
            <p:cNvGrpSpPr/>
            <p:nvPr/>
          </p:nvGrpSpPr>
          <p:grpSpPr>
            <a:xfrm>
              <a:off x="555365" y="906780"/>
              <a:ext cx="5669280" cy="4758622"/>
              <a:chOff x="-23629" y="-76200"/>
              <a:chExt cx="1815295" cy="33086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-23629" y="353"/>
                <a:ext cx="1815295" cy="254308"/>
              </a:xfrm>
              <a:custGeom>
                <a:avLst/>
                <a:gdLst/>
                <a:ahLst/>
                <a:cxnLst/>
                <a:rect l="l" t="t" r="r" b="b"/>
                <a:pathLst>
                  <a:path w="1424656" h="216983">
                    <a:moveTo>
                      <a:pt x="108492" y="0"/>
                    </a:moveTo>
                    <a:lnTo>
                      <a:pt x="1316164" y="0"/>
                    </a:lnTo>
                    <a:cubicBezTo>
                      <a:pt x="1376083" y="0"/>
                      <a:pt x="1424656" y="48573"/>
                      <a:pt x="1424656" y="108492"/>
                    </a:cubicBezTo>
                    <a:lnTo>
                      <a:pt x="1424656" y="108492"/>
                    </a:lnTo>
                    <a:cubicBezTo>
                      <a:pt x="1424656" y="168410"/>
                      <a:pt x="1376083" y="216983"/>
                      <a:pt x="1316164" y="216983"/>
                    </a:cubicBezTo>
                    <a:lnTo>
                      <a:pt x="108492" y="216983"/>
                    </a:lnTo>
                    <a:cubicBezTo>
                      <a:pt x="48573" y="216983"/>
                      <a:pt x="0" y="168410"/>
                      <a:pt x="0" y="108492"/>
                    </a:cubicBezTo>
                    <a:lnTo>
                      <a:pt x="0" y="108492"/>
                    </a:lnTo>
                    <a:cubicBezTo>
                      <a:pt x="0" y="48573"/>
                      <a:pt x="48573" y="0"/>
                      <a:pt x="10849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F4F4F4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76200"/>
                <a:ext cx="1424656" cy="293183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2648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838199" y="1793494"/>
              <a:ext cx="5120639" cy="742369"/>
              <a:chOff x="209832" y="-14548"/>
              <a:chExt cx="1639621" cy="5161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209832" y="-9444"/>
                <a:ext cx="1639621" cy="44504"/>
              </a:xfrm>
              <a:custGeom>
                <a:avLst/>
                <a:gdLst/>
                <a:ahLst/>
                <a:cxnLst/>
                <a:rect l="l" t="t" r="r" b="b"/>
                <a:pathLst>
                  <a:path w="696470" h="216983">
                    <a:moveTo>
                      <a:pt x="108492" y="0"/>
                    </a:moveTo>
                    <a:lnTo>
                      <a:pt x="587978" y="0"/>
                    </a:lnTo>
                    <a:cubicBezTo>
                      <a:pt x="647897" y="0"/>
                      <a:pt x="696470" y="48573"/>
                      <a:pt x="696470" y="108492"/>
                    </a:cubicBezTo>
                    <a:lnTo>
                      <a:pt x="696470" y="108492"/>
                    </a:lnTo>
                    <a:cubicBezTo>
                      <a:pt x="696470" y="168410"/>
                      <a:pt x="647897" y="216983"/>
                      <a:pt x="587978" y="216983"/>
                    </a:cubicBezTo>
                    <a:lnTo>
                      <a:pt x="108492" y="216983"/>
                    </a:lnTo>
                    <a:cubicBezTo>
                      <a:pt x="48573" y="216983"/>
                      <a:pt x="0" y="168410"/>
                      <a:pt x="0" y="108492"/>
                    </a:cubicBezTo>
                    <a:lnTo>
                      <a:pt x="0" y="108492"/>
                    </a:lnTo>
                    <a:cubicBezTo>
                      <a:pt x="0" y="48573"/>
                      <a:pt x="48573" y="0"/>
                      <a:pt x="10849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90E1E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lin ang="0"/>
              </a:gradFill>
              <a:ln w="9525" cap="rnd">
                <a:solidFill>
                  <a:srgbClr val="F4F4F4"/>
                </a:solidFill>
                <a:prstDash val="solid"/>
                <a:round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306319" y="-14548"/>
                <a:ext cx="1461626" cy="51616"/>
              </a:xfrm>
              <a:prstGeom prst="rect">
                <a:avLst/>
              </a:prstGeom>
            </p:spPr>
            <p:txBody>
              <a:bodyPr lIns="38100" tIns="38100" rIns="38100" bIns="38100" rtlCol="0" anchor="ctr"/>
              <a:lstStyle/>
              <a:p>
                <a:pPr algn="ctr">
                  <a:lnSpc>
                    <a:spcPts val="2648"/>
                  </a:lnSpc>
                </a:pPr>
                <a:r>
                  <a:rPr lang="en-US" sz="2000" b="1" spc="39" dirty="0">
                    <a:solidFill>
                      <a:srgbClr val="F4F4F4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Line Graph-Trend over the Years</a:t>
                </a:r>
              </a:p>
            </p:txBody>
          </p:sp>
        </p:grpSp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548" y="2690546"/>
              <a:ext cx="4572000" cy="2802305"/>
            </a:xfrm>
            <a:prstGeom prst="rect">
              <a:avLst/>
            </a:prstGeom>
          </p:spPr>
        </p:pic>
      </p:grpSp>
      <p:grpSp>
        <p:nvGrpSpPr>
          <p:cNvPr id="68" name="Group 67"/>
          <p:cNvGrpSpPr/>
          <p:nvPr/>
        </p:nvGrpSpPr>
        <p:grpSpPr>
          <a:xfrm>
            <a:off x="552991" y="6083696"/>
            <a:ext cx="5669280" cy="3798499"/>
            <a:chOff x="552991" y="6083696"/>
            <a:chExt cx="5669280" cy="3798499"/>
          </a:xfrm>
        </p:grpSpPr>
        <p:sp>
          <p:nvSpPr>
            <p:cNvPr id="54" name="Freeform 7"/>
            <p:cNvSpPr/>
            <p:nvPr/>
          </p:nvSpPr>
          <p:spPr>
            <a:xfrm>
              <a:off x="552991" y="6224600"/>
              <a:ext cx="5669280" cy="3657595"/>
            </a:xfrm>
            <a:custGeom>
              <a:avLst/>
              <a:gdLst/>
              <a:ahLst/>
              <a:cxnLst/>
              <a:rect l="l" t="t" r="r" b="b"/>
              <a:pathLst>
                <a:path w="1424656" h="216983">
                  <a:moveTo>
                    <a:pt x="108492" y="0"/>
                  </a:moveTo>
                  <a:lnTo>
                    <a:pt x="1316164" y="0"/>
                  </a:lnTo>
                  <a:cubicBezTo>
                    <a:pt x="1376083" y="0"/>
                    <a:pt x="1424656" y="48573"/>
                    <a:pt x="1424656" y="108492"/>
                  </a:cubicBezTo>
                  <a:lnTo>
                    <a:pt x="1424656" y="108492"/>
                  </a:lnTo>
                  <a:cubicBezTo>
                    <a:pt x="1424656" y="168410"/>
                    <a:pt x="1376083" y="216983"/>
                    <a:pt x="1316164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5" name="Freeform 11"/>
            <p:cNvSpPr/>
            <p:nvPr/>
          </p:nvSpPr>
          <p:spPr>
            <a:xfrm>
              <a:off x="835825" y="6083696"/>
              <a:ext cx="5120639" cy="640080"/>
            </a:xfrm>
            <a:custGeom>
              <a:avLst/>
              <a:gdLst/>
              <a:ahLst/>
              <a:cxnLst/>
              <a:rect l="l" t="t" r="r" b="b"/>
              <a:pathLst>
                <a:path w="696470" h="216983">
                  <a:moveTo>
                    <a:pt x="108492" y="0"/>
                  </a:moveTo>
                  <a:lnTo>
                    <a:pt x="587978" y="0"/>
                  </a:lnTo>
                  <a:cubicBezTo>
                    <a:pt x="647897" y="0"/>
                    <a:pt x="696470" y="48573"/>
                    <a:pt x="696470" y="108492"/>
                  </a:cubicBezTo>
                  <a:lnTo>
                    <a:pt x="696470" y="108492"/>
                  </a:lnTo>
                  <a:cubicBezTo>
                    <a:pt x="696470" y="168410"/>
                    <a:pt x="647897" y="216983"/>
                    <a:pt x="587978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pic>
          <p:nvPicPr>
            <p:cNvPr id="38" name="Picture 37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873031" y="6933876"/>
              <a:ext cx="5029200" cy="265176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7974509" y="1836728"/>
            <a:ext cx="4715123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sz="2000" b="1" spc="3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Bar Graph-Distribution of Crimes by Years and Months</a:t>
            </a:r>
            <a:endParaRPr lang="en-US" sz="2000" b="1" spc="3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70" name="Group 69"/>
          <p:cNvGrpSpPr/>
          <p:nvPr/>
        </p:nvGrpSpPr>
        <p:grpSpPr>
          <a:xfrm>
            <a:off x="7380096" y="6225796"/>
            <a:ext cx="5669280" cy="3657595"/>
            <a:chOff x="7380096" y="6225796"/>
            <a:chExt cx="5669280" cy="3657595"/>
          </a:xfrm>
        </p:grpSpPr>
        <p:pic>
          <p:nvPicPr>
            <p:cNvPr id="39" name="Picture 38"/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1576" y="6852572"/>
              <a:ext cx="4846320" cy="2783205"/>
            </a:xfrm>
            <a:prstGeom prst="rect">
              <a:avLst/>
            </a:prstGeom>
          </p:spPr>
        </p:pic>
        <p:sp>
          <p:nvSpPr>
            <p:cNvPr id="57" name="Freeform 7"/>
            <p:cNvSpPr/>
            <p:nvPr/>
          </p:nvSpPr>
          <p:spPr>
            <a:xfrm>
              <a:off x="7380096" y="6225796"/>
              <a:ext cx="5669280" cy="3657595"/>
            </a:xfrm>
            <a:custGeom>
              <a:avLst/>
              <a:gdLst/>
              <a:ahLst/>
              <a:cxnLst/>
              <a:rect l="l" t="t" r="r" b="b"/>
              <a:pathLst>
                <a:path w="1424656" h="216983">
                  <a:moveTo>
                    <a:pt x="108492" y="0"/>
                  </a:moveTo>
                  <a:lnTo>
                    <a:pt x="1316164" y="0"/>
                  </a:lnTo>
                  <a:cubicBezTo>
                    <a:pt x="1376083" y="0"/>
                    <a:pt x="1424656" y="48573"/>
                    <a:pt x="1424656" y="108492"/>
                  </a:cubicBezTo>
                  <a:lnTo>
                    <a:pt x="1424656" y="108492"/>
                  </a:lnTo>
                  <a:cubicBezTo>
                    <a:pt x="1424656" y="168410"/>
                    <a:pt x="1376083" y="216983"/>
                    <a:pt x="1316164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</p:grpSp>
      <p:sp>
        <p:nvSpPr>
          <p:cNvPr id="56" name="TextBox 12"/>
          <p:cNvSpPr txBox="1"/>
          <p:nvPr/>
        </p:nvSpPr>
        <p:spPr>
          <a:xfrm>
            <a:off x="1139534" y="6032551"/>
            <a:ext cx="4550114" cy="74236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r>
              <a:rPr lang="en-US" sz="2000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Boxplot-Distribution by Hour</a:t>
            </a:r>
            <a:endParaRPr lang="en-US" sz="2000" b="1" spc="3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Freeform 11"/>
          <p:cNvSpPr/>
          <p:nvPr/>
        </p:nvSpPr>
        <p:spPr>
          <a:xfrm>
            <a:off x="7662930" y="6084892"/>
            <a:ext cx="5120639" cy="640080"/>
          </a:xfrm>
          <a:custGeom>
            <a:avLst/>
            <a:gdLst/>
            <a:ahLst/>
            <a:cxnLst/>
            <a:rect l="l" t="t" r="r" b="b"/>
            <a:pathLst>
              <a:path w="696470" h="216983">
                <a:moveTo>
                  <a:pt x="108492" y="0"/>
                </a:moveTo>
                <a:lnTo>
                  <a:pt x="587978" y="0"/>
                </a:lnTo>
                <a:cubicBezTo>
                  <a:pt x="647897" y="0"/>
                  <a:pt x="696470" y="48573"/>
                  <a:pt x="696470" y="108492"/>
                </a:cubicBezTo>
                <a:lnTo>
                  <a:pt x="696470" y="108492"/>
                </a:lnTo>
                <a:cubicBezTo>
                  <a:pt x="696470" y="168410"/>
                  <a:pt x="647897" y="216983"/>
                  <a:pt x="587978" y="216983"/>
                </a:cubicBezTo>
                <a:lnTo>
                  <a:pt x="108492" y="216983"/>
                </a:lnTo>
                <a:cubicBezTo>
                  <a:pt x="48573" y="216983"/>
                  <a:pt x="0" y="168410"/>
                  <a:pt x="0" y="108492"/>
                </a:cubicBezTo>
                <a:lnTo>
                  <a:pt x="0" y="108492"/>
                </a:lnTo>
                <a:cubicBezTo>
                  <a:pt x="0" y="48573"/>
                  <a:pt x="48573" y="0"/>
                  <a:pt x="108492" y="0"/>
                </a:cubicBezTo>
                <a:close/>
              </a:path>
            </a:pathLst>
          </a:custGeom>
          <a:gradFill rotWithShape="1">
            <a:gsLst>
              <a:gs pos="0">
                <a:srgbClr val="590E1E">
                  <a:alpha val="100000"/>
                </a:srgbClr>
              </a:gs>
              <a:gs pos="100000">
                <a:srgbClr val="000000">
                  <a:alpha val="100000"/>
                </a:srgbClr>
              </a:gs>
            </a:gsLst>
            <a:lin ang="0"/>
          </a:gradFill>
          <a:ln w="9525" cap="rnd">
            <a:solidFill>
              <a:srgbClr val="F4F4F4"/>
            </a:solidFill>
            <a:prstDash val="solid"/>
            <a:round/>
          </a:ln>
        </p:spPr>
      </p:sp>
      <p:sp>
        <p:nvSpPr>
          <p:cNvPr id="71" name="Rectangle 70"/>
          <p:cNvSpPr/>
          <p:nvPr/>
        </p:nvSpPr>
        <p:spPr>
          <a:xfrm>
            <a:off x="7877026" y="6060718"/>
            <a:ext cx="4675420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Scatterplot-Relationship of Crimes between Districts and Beats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2"/>
          <p:cNvSpPr txBox="1"/>
          <p:nvPr/>
        </p:nvSpPr>
        <p:spPr>
          <a:xfrm>
            <a:off x="629159" y="5651180"/>
            <a:ext cx="4689121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1440" y="647701"/>
            <a:ext cx="13533120" cy="9090534"/>
            <a:chOff x="7437120" y="1857201"/>
            <a:chExt cx="5669280" cy="3808198"/>
          </a:xfrm>
        </p:grpSpPr>
        <p:grpSp>
          <p:nvGrpSpPr>
            <p:cNvPr id="30" name="Group 29"/>
            <p:cNvGrpSpPr/>
            <p:nvPr/>
          </p:nvGrpSpPr>
          <p:grpSpPr>
            <a:xfrm>
              <a:off x="7437120" y="1857201"/>
              <a:ext cx="5669280" cy="3808198"/>
              <a:chOff x="7437120" y="1857201"/>
              <a:chExt cx="5669280" cy="3808198"/>
            </a:xfrm>
          </p:grpSpPr>
          <p:sp>
            <p:nvSpPr>
              <p:cNvPr id="31" name="Freeform 7"/>
              <p:cNvSpPr/>
              <p:nvPr/>
            </p:nvSpPr>
            <p:spPr>
              <a:xfrm>
                <a:off x="7437120" y="2007804"/>
                <a:ext cx="5669280" cy="3657595"/>
              </a:xfrm>
              <a:custGeom>
                <a:avLst/>
                <a:gdLst/>
                <a:ahLst/>
                <a:cxnLst/>
                <a:rect l="l" t="t" r="r" b="b"/>
                <a:pathLst>
                  <a:path w="1424656" h="216983">
                    <a:moveTo>
                      <a:pt x="108492" y="0"/>
                    </a:moveTo>
                    <a:lnTo>
                      <a:pt x="1316164" y="0"/>
                    </a:lnTo>
                    <a:cubicBezTo>
                      <a:pt x="1376083" y="0"/>
                      <a:pt x="1424656" y="48573"/>
                      <a:pt x="1424656" y="108492"/>
                    </a:cubicBezTo>
                    <a:lnTo>
                      <a:pt x="1424656" y="108492"/>
                    </a:lnTo>
                    <a:cubicBezTo>
                      <a:pt x="1424656" y="168410"/>
                      <a:pt x="1376083" y="216983"/>
                      <a:pt x="1316164" y="216983"/>
                    </a:cubicBezTo>
                    <a:lnTo>
                      <a:pt x="108492" y="216983"/>
                    </a:lnTo>
                    <a:cubicBezTo>
                      <a:pt x="48573" y="216983"/>
                      <a:pt x="0" y="168410"/>
                      <a:pt x="0" y="108492"/>
                    </a:cubicBezTo>
                    <a:lnTo>
                      <a:pt x="0" y="108492"/>
                    </a:lnTo>
                    <a:cubicBezTo>
                      <a:pt x="0" y="48573"/>
                      <a:pt x="48573" y="0"/>
                      <a:pt x="10849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F4F4F4"/>
                </a:solidFill>
                <a:prstDash val="solid"/>
                <a:round/>
              </a:ln>
            </p:spPr>
          </p:sp>
          <p:sp>
            <p:nvSpPr>
              <p:cNvPr id="32" name="Freeform 11"/>
              <p:cNvSpPr/>
              <p:nvPr/>
            </p:nvSpPr>
            <p:spPr>
              <a:xfrm>
                <a:off x="7686109" y="1857201"/>
                <a:ext cx="5171303" cy="640080"/>
              </a:xfrm>
              <a:custGeom>
                <a:avLst/>
                <a:gdLst/>
                <a:ahLst/>
                <a:cxnLst/>
                <a:rect l="l" t="t" r="r" b="b"/>
                <a:pathLst>
                  <a:path w="696470" h="216983">
                    <a:moveTo>
                      <a:pt x="108492" y="0"/>
                    </a:moveTo>
                    <a:lnTo>
                      <a:pt x="587978" y="0"/>
                    </a:lnTo>
                    <a:cubicBezTo>
                      <a:pt x="647897" y="0"/>
                      <a:pt x="696470" y="48573"/>
                      <a:pt x="696470" y="108492"/>
                    </a:cubicBezTo>
                    <a:lnTo>
                      <a:pt x="696470" y="108492"/>
                    </a:lnTo>
                    <a:cubicBezTo>
                      <a:pt x="696470" y="168410"/>
                      <a:pt x="647897" y="216983"/>
                      <a:pt x="587978" y="216983"/>
                    </a:cubicBezTo>
                    <a:lnTo>
                      <a:pt x="108492" y="216983"/>
                    </a:lnTo>
                    <a:cubicBezTo>
                      <a:pt x="48573" y="216983"/>
                      <a:pt x="0" y="168410"/>
                      <a:pt x="0" y="108492"/>
                    </a:cubicBezTo>
                    <a:lnTo>
                      <a:pt x="0" y="108492"/>
                    </a:lnTo>
                    <a:cubicBezTo>
                      <a:pt x="0" y="48573"/>
                      <a:pt x="48573" y="0"/>
                      <a:pt x="10849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590E1E">
                      <a:alpha val="100000"/>
                    </a:srgbClr>
                  </a:gs>
                  <a:gs pos="100000">
                    <a:srgbClr val="000000">
                      <a:alpha val="100000"/>
                    </a:srgbClr>
                  </a:gs>
                </a:gsLst>
                <a:lin ang="0"/>
              </a:gradFill>
              <a:ln w="9525" cap="rnd">
                <a:solidFill>
                  <a:srgbClr val="F4F4F4"/>
                </a:solidFill>
                <a:prstDash val="solid"/>
                <a:round/>
              </a:ln>
            </p:spPr>
          </p:sp>
        </p:grpSp>
        <p:sp>
          <p:nvSpPr>
            <p:cNvPr id="35" name="TextBox 12"/>
            <p:cNvSpPr txBox="1"/>
            <p:nvPr/>
          </p:nvSpPr>
          <p:spPr>
            <a:xfrm>
              <a:off x="8069168" y="2079507"/>
              <a:ext cx="4564749" cy="195468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648"/>
                </a:lnSpc>
              </a:pPr>
              <a:r>
                <a:rPr lang="en-US" sz="4400" b="1" spc="39" dirty="0" smtClean="0">
                  <a:solidFill>
                    <a:srgbClr val="F4F4F4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Line Graph-Trend over the Years</a:t>
              </a:r>
              <a:endParaRPr lang="en-US" sz="4400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85760" y="2685037"/>
              <a:ext cx="4572000" cy="28023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389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8843994" y="906780"/>
            <a:ext cx="4689121" cy="4216716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29" name="TextBox 29"/>
          <p:cNvSpPr txBox="1"/>
          <p:nvPr/>
        </p:nvSpPr>
        <p:spPr>
          <a:xfrm>
            <a:off x="7267840" y="5651180"/>
            <a:ext cx="6265275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grpSp>
        <p:nvGrpSpPr>
          <p:cNvPr id="69" name="Group 68"/>
          <p:cNvGrpSpPr>
            <a:grpSpLocks noChangeAspect="1"/>
          </p:cNvGrpSpPr>
          <p:nvPr/>
        </p:nvGrpSpPr>
        <p:grpSpPr>
          <a:xfrm>
            <a:off x="91440" y="581852"/>
            <a:ext cx="13533120" cy="9095338"/>
            <a:chOff x="7437120" y="1855186"/>
            <a:chExt cx="5669280" cy="3810213"/>
          </a:xfrm>
        </p:grpSpPr>
        <p:sp>
          <p:nvSpPr>
            <p:cNvPr id="51" name="Freeform 7"/>
            <p:cNvSpPr/>
            <p:nvPr/>
          </p:nvSpPr>
          <p:spPr>
            <a:xfrm>
              <a:off x="7437120" y="2007804"/>
              <a:ext cx="5669280" cy="3657595"/>
            </a:xfrm>
            <a:custGeom>
              <a:avLst/>
              <a:gdLst/>
              <a:ahLst/>
              <a:cxnLst/>
              <a:rect l="l" t="t" r="r" b="b"/>
              <a:pathLst>
                <a:path w="1424656" h="216983">
                  <a:moveTo>
                    <a:pt x="108492" y="0"/>
                  </a:moveTo>
                  <a:lnTo>
                    <a:pt x="1316164" y="0"/>
                  </a:lnTo>
                  <a:cubicBezTo>
                    <a:pt x="1376083" y="0"/>
                    <a:pt x="1424656" y="48573"/>
                    <a:pt x="1424656" y="108492"/>
                  </a:cubicBezTo>
                  <a:lnTo>
                    <a:pt x="1424656" y="108492"/>
                  </a:lnTo>
                  <a:cubicBezTo>
                    <a:pt x="1424656" y="168410"/>
                    <a:pt x="1376083" y="216983"/>
                    <a:pt x="1316164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2" name="Freeform 11"/>
            <p:cNvSpPr/>
            <p:nvPr/>
          </p:nvSpPr>
          <p:spPr>
            <a:xfrm>
              <a:off x="7705261" y="1855186"/>
              <a:ext cx="5132997" cy="640080"/>
            </a:xfrm>
            <a:custGeom>
              <a:avLst/>
              <a:gdLst/>
              <a:ahLst/>
              <a:cxnLst/>
              <a:rect l="l" t="t" r="r" b="b"/>
              <a:pathLst>
                <a:path w="696470" h="216983">
                  <a:moveTo>
                    <a:pt x="108492" y="0"/>
                  </a:moveTo>
                  <a:lnTo>
                    <a:pt x="587978" y="0"/>
                  </a:lnTo>
                  <a:cubicBezTo>
                    <a:pt x="647897" y="0"/>
                    <a:pt x="696470" y="48573"/>
                    <a:pt x="696470" y="108492"/>
                  </a:cubicBezTo>
                  <a:lnTo>
                    <a:pt x="696470" y="108492"/>
                  </a:lnTo>
                  <a:cubicBezTo>
                    <a:pt x="696470" y="168410"/>
                    <a:pt x="647897" y="216983"/>
                    <a:pt x="587978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pic>
          <p:nvPicPr>
            <p:cNvPr id="36" name="Picture 35"/>
            <p:cNvPicPr preferRelativeResize="0"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2833" y="2883218"/>
              <a:ext cx="4754880" cy="2468880"/>
            </a:xfrm>
            <a:prstGeom prst="rect">
              <a:avLst/>
            </a:prstGeom>
          </p:spPr>
        </p:pic>
      </p:grpSp>
      <p:sp>
        <p:nvSpPr>
          <p:cNvPr id="40" name="Rectangle 39"/>
          <p:cNvSpPr/>
          <p:nvPr/>
        </p:nvSpPr>
        <p:spPr>
          <a:xfrm>
            <a:off x="990704" y="711727"/>
            <a:ext cx="1177523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3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Bar Graph-Distribution of Crimes by Years and Months</a:t>
            </a:r>
            <a:endParaRPr lang="en-US" sz="4400" b="1" spc="3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103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8843994" y="906780"/>
            <a:ext cx="4689121" cy="4216716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22" name="TextBox 22"/>
          <p:cNvSpPr txBox="1"/>
          <p:nvPr/>
        </p:nvSpPr>
        <p:spPr>
          <a:xfrm>
            <a:off x="629159" y="5651180"/>
            <a:ext cx="4689121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29" name="TextBox 29"/>
          <p:cNvSpPr txBox="1"/>
          <p:nvPr/>
        </p:nvSpPr>
        <p:spPr>
          <a:xfrm>
            <a:off x="7267840" y="5651180"/>
            <a:ext cx="6265275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grpSp>
        <p:nvGrpSpPr>
          <p:cNvPr id="68" name="Group 67"/>
          <p:cNvGrpSpPr>
            <a:grpSpLocks noChangeAspect="1"/>
          </p:cNvGrpSpPr>
          <p:nvPr/>
        </p:nvGrpSpPr>
        <p:grpSpPr>
          <a:xfrm>
            <a:off x="91440" y="583658"/>
            <a:ext cx="13533120" cy="9093531"/>
            <a:chOff x="552991" y="6072739"/>
            <a:chExt cx="5669280" cy="3809456"/>
          </a:xfrm>
        </p:grpSpPr>
        <p:sp>
          <p:nvSpPr>
            <p:cNvPr id="54" name="Freeform 7"/>
            <p:cNvSpPr/>
            <p:nvPr/>
          </p:nvSpPr>
          <p:spPr>
            <a:xfrm>
              <a:off x="552991" y="6224600"/>
              <a:ext cx="5669280" cy="3657595"/>
            </a:xfrm>
            <a:custGeom>
              <a:avLst/>
              <a:gdLst/>
              <a:ahLst/>
              <a:cxnLst/>
              <a:rect l="l" t="t" r="r" b="b"/>
              <a:pathLst>
                <a:path w="1424656" h="216983">
                  <a:moveTo>
                    <a:pt x="108492" y="0"/>
                  </a:moveTo>
                  <a:lnTo>
                    <a:pt x="1316164" y="0"/>
                  </a:lnTo>
                  <a:cubicBezTo>
                    <a:pt x="1376083" y="0"/>
                    <a:pt x="1424656" y="48573"/>
                    <a:pt x="1424656" y="108492"/>
                  </a:cubicBezTo>
                  <a:lnTo>
                    <a:pt x="1424656" y="108492"/>
                  </a:lnTo>
                  <a:cubicBezTo>
                    <a:pt x="1424656" y="168410"/>
                    <a:pt x="1376083" y="216983"/>
                    <a:pt x="1316164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F4F4F4"/>
              </a:solidFill>
              <a:prstDash val="solid"/>
              <a:round/>
            </a:ln>
          </p:spPr>
        </p:sp>
        <p:sp>
          <p:nvSpPr>
            <p:cNvPr id="55" name="Freeform 11"/>
            <p:cNvSpPr/>
            <p:nvPr/>
          </p:nvSpPr>
          <p:spPr>
            <a:xfrm>
              <a:off x="821132" y="6072739"/>
              <a:ext cx="5132997" cy="640080"/>
            </a:xfrm>
            <a:custGeom>
              <a:avLst/>
              <a:gdLst/>
              <a:ahLst/>
              <a:cxnLst/>
              <a:rect l="l" t="t" r="r" b="b"/>
              <a:pathLst>
                <a:path w="696470" h="216983">
                  <a:moveTo>
                    <a:pt x="108492" y="0"/>
                  </a:moveTo>
                  <a:lnTo>
                    <a:pt x="587978" y="0"/>
                  </a:lnTo>
                  <a:cubicBezTo>
                    <a:pt x="647897" y="0"/>
                    <a:pt x="696470" y="48573"/>
                    <a:pt x="696470" y="108492"/>
                  </a:cubicBezTo>
                  <a:lnTo>
                    <a:pt x="696470" y="108492"/>
                  </a:lnTo>
                  <a:cubicBezTo>
                    <a:pt x="696470" y="168410"/>
                    <a:pt x="647897" y="216983"/>
                    <a:pt x="587978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  <p:pic>
          <p:nvPicPr>
            <p:cNvPr id="38" name="Picture 3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73031" y="6933876"/>
              <a:ext cx="5029200" cy="2651760"/>
            </a:xfrm>
            <a:prstGeom prst="rect">
              <a:avLst/>
            </a:prstGeom>
          </p:spPr>
        </p:pic>
      </p:grpSp>
      <p:sp>
        <p:nvSpPr>
          <p:cNvPr id="30" name="TextBox 12"/>
          <p:cNvSpPr txBox="1"/>
          <p:nvPr/>
        </p:nvSpPr>
        <p:spPr>
          <a:xfrm>
            <a:off x="1930793" y="982360"/>
            <a:ext cx="9895058" cy="811813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/>
            <a:r>
              <a:rPr lang="en-US" sz="4400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Boxplot-Distribution by Hour</a:t>
            </a:r>
            <a:endParaRPr lang="en-US" sz="4400" b="1" spc="3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123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6B1124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6B1124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91440" y="723901"/>
            <a:ext cx="13533120" cy="9094100"/>
            <a:chOff x="7380096" y="6073708"/>
            <a:chExt cx="5669280" cy="3809683"/>
          </a:xfrm>
        </p:grpSpPr>
        <p:grpSp>
          <p:nvGrpSpPr>
            <p:cNvPr id="70" name="Group 69"/>
            <p:cNvGrpSpPr/>
            <p:nvPr/>
          </p:nvGrpSpPr>
          <p:grpSpPr>
            <a:xfrm>
              <a:off x="7380096" y="6225796"/>
              <a:ext cx="5669280" cy="3657595"/>
              <a:chOff x="7380096" y="6225796"/>
              <a:chExt cx="5669280" cy="3657595"/>
            </a:xfrm>
          </p:grpSpPr>
          <p:sp>
            <p:nvSpPr>
              <p:cNvPr id="57" name="Freeform 7"/>
              <p:cNvSpPr/>
              <p:nvPr/>
            </p:nvSpPr>
            <p:spPr>
              <a:xfrm>
                <a:off x="7380096" y="6225796"/>
                <a:ext cx="5669280" cy="3657595"/>
              </a:xfrm>
              <a:custGeom>
                <a:avLst/>
                <a:gdLst/>
                <a:ahLst/>
                <a:cxnLst/>
                <a:rect l="l" t="t" r="r" b="b"/>
                <a:pathLst>
                  <a:path w="1424656" h="216983">
                    <a:moveTo>
                      <a:pt x="108492" y="0"/>
                    </a:moveTo>
                    <a:lnTo>
                      <a:pt x="1316164" y="0"/>
                    </a:lnTo>
                    <a:cubicBezTo>
                      <a:pt x="1376083" y="0"/>
                      <a:pt x="1424656" y="48573"/>
                      <a:pt x="1424656" y="108492"/>
                    </a:cubicBezTo>
                    <a:lnTo>
                      <a:pt x="1424656" y="108492"/>
                    </a:lnTo>
                    <a:cubicBezTo>
                      <a:pt x="1424656" y="168410"/>
                      <a:pt x="1376083" y="216983"/>
                      <a:pt x="1316164" y="216983"/>
                    </a:cubicBezTo>
                    <a:lnTo>
                      <a:pt x="108492" y="216983"/>
                    </a:lnTo>
                    <a:cubicBezTo>
                      <a:pt x="48573" y="216983"/>
                      <a:pt x="0" y="168410"/>
                      <a:pt x="0" y="108492"/>
                    </a:cubicBezTo>
                    <a:lnTo>
                      <a:pt x="0" y="108492"/>
                    </a:lnTo>
                    <a:cubicBezTo>
                      <a:pt x="0" y="48573"/>
                      <a:pt x="48573" y="0"/>
                      <a:pt x="10849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" cap="rnd">
                <a:solidFill>
                  <a:srgbClr val="F4F4F4"/>
                </a:solidFill>
                <a:prstDash val="solid"/>
                <a:round/>
              </a:ln>
            </p:spPr>
          </p:sp>
          <p:pic>
            <p:nvPicPr>
              <p:cNvPr id="39" name="Picture 38"/>
              <p:cNvPicPr/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91576" y="6852572"/>
                <a:ext cx="4846320" cy="2783205"/>
              </a:xfrm>
              <a:prstGeom prst="rect">
                <a:avLst/>
              </a:prstGeom>
            </p:spPr>
          </p:pic>
        </p:grpSp>
        <p:sp>
          <p:nvSpPr>
            <p:cNvPr id="58" name="Freeform 11"/>
            <p:cNvSpPr/>
            <p:nvPr/>
          </p:nvSpPr>
          <p:spPr>
            <a:xfrm>
              <a:off x="7648237" y="6073708"/>
              <a:ext cx="5132997" cy="640080"/>
            </a:xfrm>
            <a:custGeom>
              <a:avLst/>
              <a:gdLst/>
              <a:ahLst/>
              <a:cxnLst/>
              <a:rect l="l" t="t" r="r" b="b"/>
              <a:pathLst>
                <a:path w="696470" h="216983">
                  <a:moveTo>
                    <a:pt x="108492" y="0"/>
                  </a:moveTo>
                  <a:lnTo>
                    <a:pt x="587978" y="0"/>
                  </a:lnTo>
                  <a:cubicBezTo>
                    <a:pt x="647897" y="0"/>
                    <a:pt x="696470" y="48573"/>
                    <a:pt x="696470" y="108492"/>
                  </a:cubicBezTo>
                  <a:lnTo>
                    <a:pt x="696470" y="108492"/>
                  </a:lnTo>
                  <a:cubicBezTo>
                    <a:pt x="696470" y="168410"/>
                    <a:pt x="647897" y="216983"/>
                    <a:pt x="587978" y="216983"/>
                  </a:cubicBezTo>
                  <a:lnTo>
                    <a:pt x="108492" y="216983"/>
                  </a:lnTo>
                  <a:cubicBezTo>
                    <a:pt x="48573" y="216983"/>
                    <a:pt x="0" y="168410"/>
                    <a:pt x="0" y="108492"/>
                  </a:cubicBezTo>
                  <a:lnTo>
                    <a:pt x="0" y="108492"/>
                  </a:lnTo>
                  <a:cubicBezTo>
                    <a:pt x="0" y="48573"/>
                    <a:pt x="48573" y="0"/>
                    <a:pt x="10849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90E1E">
                    <a:alpha val="10000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  <a:ln w="9525" cap="rnd">
              <a:solidFill>
                <a:srgbClr val="F4F4F4"/>
              </a:solidFill>
              <a:prstDash val="solid"/>
              <a:round/>
            </a:ln>
          </p:spPr>
        </p:sp>
      </p:grpSp>
      <p:sp>
        <p:nvSpPr>
          <p:cNvPr id="15" name="TextBox 15"/>
          <p:cNvSpPr txBox="1"/>
          <p:nvPr/>
        </p:nvSpPr>
        <p:spPr>
          <a:xfrm>
            <a:off x="8843994" y="906780"/>
            <a:ext cx="4689121" cy="4216716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29" name="TextBox 29"/>
          <p:cNvSpPr txBox="1"/>
          <p:nvPr/>
        </p:nvSpPr>
        <p:spPr>
          <a:xfrm>
            <a:off x="7267840" y="5651180"/>
            <a:ext cx="6265275" cy="4216719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648"/>
              </a:lnSpc>
            </a:pPr>
            <a:endParaRPr sz="1350"/>
          </a:p>
        </p:txBody>
      </p:sp>
      <p:sp>
        <p:nvSpPr>
          <p:cNvPr id="31" name="Rectangle 30"/>
          <p:cNvSpPr/>
          <p:nvPr/>
        </p:nvSpPr>
        <p:spPr>
          <a:xfrm>
            <a:off x="1363105" y="764594"/>
            <a:ext cx="1098978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spc="3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Scatterplot-Relationship </a:t>
            </a:r>
            <a:r>
              <a:rPr lang="en-US" sz="4400" b="1" spc="39" dirty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 </a:t>
            </a:r>
            <a:r>
              <a:rPr lang="en-US" sz="4400" b="1" spc="39" dirty="0" smtClean="0">
                <a:solidFill>
                  <a:srgbClr val="F4F4F4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Crimes between Districts and Beats</a:t>
            </a:r>
            <a:endParaRPr lang="en-US" sz="4400" b="1" spc="39" dirty="0">
              <a:solidFill>
                <a:srgbClr val="F4F4F4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0411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14:warp dir="in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269</Words>
  <Application>Microsoft Office PowerPoint</Application>
  <PresentationFormat>Custom</PresentationFormat>
  <Paragraphs>58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Calibri</vt:lpstr>
      <vt:lpstr>Arial</vt:lpstr>
      <vt:lpstr>Inter Extra-Light</vt:lpstr>
      <vt:lpstr>Poppins Medium</vt:lpstr>
      <vt:lpstr>Courier New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Red Simple Modern Data Analysis Presentation</dc:title>
  <dc:creator>Hijab Zahra</dc:creator>
  <cp:lastModifiedBy>hp</cp:lastModifiedBy>
  <cp:revision>60</cp:revision>
  <dcterms:created xsi:type="dcterms:W3CDTF">2006-08-16T00:00:00Z</dcterms:created>
  <dcterms:modified xsi:type="dcterms:W3CDTF">2025-05-12T09:30:50Z</dcterms:modified>
  <dc:identifier>DAGmk3TNEMY</dc:identifier>
</cp:coreProperties>
</file>